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8" r:id="rId3"/>
    <p:sldId id="270" r:id="rId4"/>
    <p:sldId id="257" r:id="rId5"/>
    <p:sldId id="258" r:id="rId6"/>
    <p:sldId id="272" r:id="rId7"/>
    <p:sldId id="268" r:id="rId8"/>
    <p:sldId id="273" r:id="rId9"/>
    <p:sldId id="259" r:id="rId10"/>
    <p:sldId id="264" r:id="rId11"/>
    <p:sldId id="271" r:id="rId12"/>
    <p:sldId id="274" r:id="rId13"/>
    <p:sldId id="275" r:id="rId14"/>
    <p:sldId id="276" r:id="rId15"/>
    <p:sldId id="277" r:id="rId16"/>
    <p:sldId id="265" r:id="rId17"/>
    <p:sldId id="261" r:id="rId18"/>
    <p:sldId id="260" r:id="rId19"/>
    <p:sldId id="279" r:id="rId20"/>
    <p:sldId id="280" r:id="rId21"/>
    <p:sldId id="281" r:id="rId22"/>
    <p:sldId id="282" r:id="rId23"/>
    <p:sldId id="284" r:id="rId24"/>
    <p:sldId id="283" r:id="rId25"/>
    <p:sldId id="287" r:id="rId26"/>
    <p:sldId id="288" r:id="rId27"/>
    <p:sldId id="285" r:id="rId28"/>
    <p:sldId id="26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9"/>
    <p:restoredTop sz="94506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E1F9C-8A93-4D68-A10A-4556094AEAD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96D87-6E0B-49E4-B91C-DD4CD64E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4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Connectivity analysis included in v2.0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6D87-6E0B-49E4-B91C-DD4CD64EC4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8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6D87-6E0B-49E4-B91C-DD4CD64EC4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0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6D87-6E0B-49E4-B91C-DD4CD64EC4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1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6D87-6E0B-49E4-B91C-DD4CD64EC46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1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6D87-6E0B-49E4-B91C-DD4CD64EC46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6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6D87-6E0B-49E4-B91C-DD4CD64EC46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58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6D87-6E0B-49E4-B91C-DD4CD64EC46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8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8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6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9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3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9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70EB-9DFA-4A95-9B2C-6499083A37D4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5F77-E0A2-414F-AFA8-26A14528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1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neuro.org/datasets/ds000030" TargetMode="Externa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rsHRF</a:t>
            </a:r>
            <a:r>
              <a:rPr lang="en-US" altLang="zh-CN" dirty="0" smtClean="0"/>
              <a:t> toolbox</a:t>
            </a:r>
            <a:br>
              <a:rPr lang="en-US" altLang="zh-CN" dirty="0" smtClean="0"/>
            </a:br>
            <a:r>
              <a:rPr lang="en-US" altLang="zh-CN" sz="3600" baseline="30000" dirty="0"/>
              <a:t>SPM-plugin </a:t>
            </a:r>
            <a:r>
              <a:rPr lang="en-US" altLang="zh-CN" sz="3600" baseline="30000" dirty="0" smtClean="0"/>
              <a:t>v2.0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2019.01.06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0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jobs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 from batch editor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79"/>
          <a:stretch/>
        </p:blipFill>
        <p:spPr>
          <a:xfrm>
            <a:off x="5220072" y="3501008"/>
            <a:ext cx="3588536" cy="1381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72459"/>
            <a:ext cx="3195661" cy="381479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425414" y="5846666"/>
            <a:ext cx="645760" cy="360040"/>
          </a:xfrm>
          <a:prstGeom prst="roundRect">
            <a:avLst/>
          </a:prstGeom>
          <a:noFill/>
          <a:ln w="1174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68460"/>
            <a:ext cx="3843366" cy="43720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</a:t>
            </a:r>
            <a:r>
              <a:rPr lang="en-US" altLang="zh-CN" dirty="0" smtClean="0"/>
              <a:t>jobs and result files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Jobs </a:t>
            </a:r>
            <a:r>
              <a:rPr lang="en-US" altLang="zh-CN" baseline="30000" dirty="0" smtClean="0"/>
              <a:t>(Voxels / ROIs /Signals )</a:t>
            </a:r>
          </a:p>
          <a:p>
            <a:pPr lvl="1"/>
            <a:r>
              <a:rPr lang="en-US" altLang="zh-CN" dirty="0" smtClean="0"/>
              <a:t>*</a:t>
            </a:r>
            <a:r>
              <a:rPr lang="en-US" altLang="zh-CN" dirty="0" err="1" smtClean="0"/>
              <a:t>deconv</a:t>
            </a:r>
            <a:r>
              <a:rPr lang="en-US" altLang="zh-CN" dirty="0" smtClean="0"/>
              <a:t>*: deconvolution</a:t>
            </a:r>
          </a:p>
          <a:p>
            <a:pPr lvl="1"/>
            <a:r>
              <a:rPr lang="en-US" altLang="zh-CN" dirty="0" smtClean="0"/>
              <a:t>FC_GC:  Connectivity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3" y="3190848"/>
            <a:ext cx="3848128" cy="36671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93210" y="1999128"/>
            <a:ext cx="1153073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result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4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data (1 subject)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from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openneuro.org/datasets/ds000030</a:t>
            </a:r>
            <a:endParaRPr lang="en-US" altLang="zh-CN" dirty="0" smtClean="0"/>
          </a:p>
          <a:p>
            <a:r>
              <a:rPr lang="en-US" altLang="zh-CN" dirty="0" smtClean="0"/>
              <a:t>Preprocessed </a:t>
            </a:r>
            <a:r>
              <a:rPr lang="en-US" altLang="zh-CN" dirty="0"/>
              <a:t>by FMRIPREP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429000"/>
            <a:ext cx="5688632" cy="29399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31840" y="1326853"/>
            <a:ext cx="597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UCLA Consortium for Neuropsychiatric </a:t>
            </a:r>
            <a:r>
              <a:rPr lang="en-US" altLang="zh-CN" dirty="0" err="1"/>
              <a:t>Phenomics</a:t>
            </a:r>
            <a:r>
              <a:rPr lang="en-US" altLang="zh-CN" dirty="0"/>
              <a:t> LA5c Study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0728" y="6368923"/>
            <a:ext cx="7182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RAW_FILE_NAME.nii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uisance variables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856984" cy="5030491"/>
          </a:xfrm>
        </p:spPr>
      </p:pic>
      <p:sp>
        <p:nvSpPr>
          <p:cNvPr id="7" name="矩形 6"/>
          <p:cNvSpPr/>
          <p:nvPr/>
        </p:nvSpPr>
        <p:spPr>
          <a:xfrm>
            <a:off x="1115616" y="3446998"/>
            <a:ext cx="3973642" cy="28623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cd D:\sub-10171\func</a:t>
            </a:r>
          </a:p>
          <a:p>
            <a:r>
              <a:rPr lang="zh-CN" altLang="en-US" dirty="0"/>
              <a:t>dat = importdata('sub-10171_task-rest_bold_confounds.tsv');</a:t>
            </a:r>
          </a:p>
          <a:p>
            <a:r>
              <a:rPr lang="zh-CN" altLang="en-US" dirty="0"/>
              <a:t>varname = dat.textdata(1,end-11:end)</a:t>
            </a:r>
          </a:p>
          <a:p>
            <a:r>
              <a:rPr lang="zh-CN" altLang="en-US" dirty="0"/>
              <a:t>nuisance = dat.data(:,end-11:end);</a:t>
            </a:r>
          </a:p>
          <a:p>
            <a:r>
              <a:rPr lang="zh-CN" altLang="en-US" dirty="0"/>
              <a:t>save('nuisance.txt','nuisance','-ascii')</a:t>
            </a:r>
          </a:p>
          <a:p>
            <a:r>
              <a:rPr lang="zh-CN" altLang="en-US" dirty="0"/>
              <a:t>rp = dat.data(:,end-5:end);</a:t>
            </a:r>
          </a:p>
          <a:p>
            <a:r>
              <a:rPr lang="zh-CN" altLang="en-US" dirty="0"/>
              <a:t>save('rp.txt','rp','-ascii')</a:t>
            </a:r>
          </a:p>
          <a:p>
            <a:r>
              <a:rPr lang="zh-CN" altLang="en-US" dirty="0"/>
              <a:t>aCompCor = dat.data(:,end-11:end-5);</a:t>
            </a:r>
          </a:p>
          <a:p>
            <a:r>
              <a:rPr lang="zh-CN" altLang="en-US" dirty="0"/>
              <a:t>save('aCmopcor.txt','aCompCor','-ascii')</a:t>
            </a:r>
          </a:p>
        </p:txBody>
      </p:sp>
      <p:sp>
        <p:nvSpPr>
          <p:cNvPr id="3" name="矩形 2"/>
          <p:cNvSpPr/>
          <p:nvPr/>
        </p:nvSpPr>
        <p:spPr>
          <a:xfrm>
            <a:off x="2549298" y="1094163"/>
            <a:ext cx="404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sub-10171_task-rest_bold_confounds.tsv</a:t>
            </a:r>
          </a:p>
        </p:txBody>
      </p:sp>
    </p:spTree>
    <p:extLst>
      <p:ext uri="{BB962C8B-B14F-4D97-AF65-F5344CB8AC3E}">
        <p14:creationId xmlns:p14="http://schemas.microsoft.com/office/powerpoint/2010/main" val="42552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nuisance variables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0" y="1988840"/>
            <a:ext cx="8947736" cy="4306098"/>
          </a:xfrm>
        </p:spPr>
      </p:pic>
    </p:spTree>
    <p:extLst>
      <p:ext uri="{BB962C8B-B14F-4D97-AF65-F5344CB8AC3E}">
        <p14:creationId xmlns:p14="http://schemas.microsoft.com/office/powerpoint/2010/main" val="23680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Voxelwise</a:t>
            </a:r>
            <a:r>
              <a:rPr lang="en-US" altLang="zh-CN" dirty="0" smtClean="0"/>
              <a:t> Deconvolution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 </a:t>
            </a:r>
            <a:r>
              <a:rPr lang="en-US" altLang="zh-CN" dirty="0" smtClean="0"/>
              <a:t>batch</a:t>
            </a:r>
          </a:p>
          <a:p>
            <a:pPr lvl="1"/>
            <a:r>
              <a:rPr lang="en-US" altLang="zh-CN" dirty="0" smtClean="0"/>
              <a:t>/toolbox/</a:t>
            </a:r>
            <a:r>
              <a:rPr lang="en-US" altLang="zh-CN" dirty="0" err="1" smtClean="0"/>
              <a:t>rsHRF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demo_jobs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0000FF"/>
                </a:solidFill>
              </a:rPr>
              <a:t>vox_deconv_job1.mat</a:t>
            </a:r>
          </a:p>
          <a:p>
            <a:r>
              <a:rPr lang="en-US" altLang="zh-CN" dirty="0" smtClean="0"/>
              <a:t>Change files/parameters</a:t>
            </a:r>
          </a:p>
          <a:p>
            <a:pPr marL="0" indent="0">
              <a:buNone/>
            </a:pPr>
            <a:r>
              <a:rPr lang="en-US" altLang="zh-CN" dirty="0" smtClean="0"/>
              <a:t>e.g.:</a:t>
            </a:r>
          </a:p>
          <a:p>
            <a:pPr lvl="1"/>
            <a:r>
              <a:rPr lang="en-US" altLang="zh-CN" dirty="0" smtClean="0"/>
              <a:t>Preprocessed volumes</a:t>
            </a:r>
          </a:p>
          <a:p>
            <a:pPr lvl="1"/>
            <a:r>
              <a:rPr lang="en-US" altLang="zh-CN" dirty="0" smtClean="0"/>
              <a:t>Multiple </a:t>
            </a:r>
            <a:r>
              <a:rPr lang="en-US" altLang="zh-CN" dirty="0" err="1" smtClean="0"/>
              <a:t>regressors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Explicit Mask</a:t>
            </a:r>
          </a:p>
          <a:p>
            <a:pPr lvl="1"/>
            <a:r>
              <a:rPr lang="en-US" altLang="zh-CN" dirty="0" smtClean="0"/>
              <a:t>Output directory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2" y="2762879"/>
            <a:ext cx="3466923" cy="40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covariates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covariate images and BOLD-fMRI data should be </a:t>
            </a:r>
            <a:r>
              <a:rPr lang="en-US" altLang="zh-CN" dirty="0" err="1" smtClean="0"/>
              <a:t>coregistered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sz="2400" dirty="0" smtClean="0"/>
              <a:t>We only select voxels with value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&gt;0.9</a:t>
            </a:r>
            <a:r>
              <a:rPr lang="en-US" altLang="zh-CN" sz="2400" dirty="0" smtClean="0"/>
              <a:t> in </a:t>
            </a:r>
            <a:r>
              <a:rPr lang="en-US" altLang="zh-CN" sz="2400" dirty="0"/>
              <a:t>covariate </a:t>
            </a:r>
            <a:r>
              <a:rPr lang="en-US" altLang="zh-CN" sz="2400" dirty="0" smtClean="0"/>
              <a:t>images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 nuisance regression.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99"/>
          <a:stretch/>
        </p:blipFill>
        <p:spPr>
          <a:xfrm>
            <a:off x="5117232" y="3113584"/>
            <a:ext cx="3600400" cy="37444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5024"/>
            <a:ext cx="3312368" cy="3007174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 rot="5400000">
            <a:off x="5148064" y="4941168"/>
            <a:ext cx="432048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28184" y="3212976"/>
            <a:ext cx="2254079" cy="36933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vox_deconv_job2.mat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Voxelwise</a:t>
            </a:r>
            <a:r>
              <a:rPr lang="en-US" altLang="zh-CN" dirty="0" smtClean="0"/>
              <a:t> Deconvolution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/>
              <a:t>RAW_FILE_NAME</a:t>
            </a:r>
            <a:r>
              <a:rPr lang="en-US" altLang="zh-CN" dirty="0" err="1" smtClean="0"/>
              <a:t>.nii</a:t>
            </a:r>
            <a:r>
              <a:rPr lang="en-US" altLang="zh-CN" dirty="0" smtClean="0"/>
              <a:t>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% </a:t>
            </a:r>
            <a:r>
              <a:rPr lang="en-US" altLang="zh-CN" dirty="0">
                <a:solidFill>
                  <a:srgbClr val="FF0000"/>
                </a:solidFill>
              </a:rPr>
              <a:t>HRF </a:t>
            </a:r>
            <a:r>
              <a:rPr lang="en-US" altLang="zh-CN" dirty="0" err="1">
                <a:solidFill>
                  <a:srgbClr val="FF0000"/>
                </a:solidFill>
              </a:rPr>
              <a:t>deconvolved</a:t>
            </a:r>
            <a:r>
              <a:rPr lang="en-US" altLang="zh-CN" dirty="0">
                <a:solidFill>
                  <a:srgbClr val="FF0000"/>
                </a:solidFill>
              </a:rPr>
              <a:t> data  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</a:t>
            </a:r>
            <a:r>
              <a:rPr lang="en-US" altLang="zh-CN" dirty="0" err="1" smtClean="0">
                <a:solidFill>
                  <a:srgbClr val="FF0000"/>
                </a:solidFill>
              </a:rPr>
              <a:t>_FWHM</a:t>
            </a:r>
            <a:r>
              <a:rPr lang="en-US" altLang="zh-CN" dirty="0" err="1" smtClean="0"/>
              <a:t>.nii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% </a:t>
            </a:r>
            <a:r>
              <a:rPr lang="en-US" altLang="zh-CN" dirty="0">
                <a:solidFill>
                  <a:srgbClr val="FF0000"/>
                </a:solidFill>
              </a:rPr>
              <a:t>HRF parameter </a:t>
            </a:r>
            <a:r>
              <a:rPr lang="en-US" altLang="zh-CN" dirty="0" smtClean="0">
                <a:solidFill>
                  <a:srgbClr val="FF0000"/>
                </a:solidFill>
              </a:rPr>
              <a:t>FWHM/width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</a:t>
            </a:r>
            <a:r>
              <a:rPr lang="en-US" altLang="zh-CN" dirty="0" err="1" smtClean="0">
                <a:solidFill>
                  <a:srgbClr val="FF0000"/>
                </a:solidFill>
              </a:rPr>
              <a:t>_Height</a:t>
            </a:r>
            <a:r>
              <a:rPr lang="en-US" altLang="zh-CN" dirty="0" err="1" smtClean="0"/>
              <a:t>.nii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% </a:t>
            </a:r>
            <a:r>
              <a:rPr lang="en-US" altLang="zh-CN" dirty="0">
                <a:solidFill>
                  <a:srgbClr val="FF0000"/>
                </a:solidFill>
              </a:rPr>
              <a:t>HRF parameter </a:t>
            </a:r>
            <a:r>
              <a:rPr lang="en-US" altLang="zh-CN" dirty="0" smtClean="0">
                <a:solidFill>
                  <a:srgbClr val="FF0000"/>
                </a:solidFill>
              </a:rPr>
              <a:t>response height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Deconv_</a:t>
            </a:r>
            <a:r>
              <a:rPr lang="en-US" altLang="zh-CN" dirty="0" smtClean="0"/>
              <a:t>RAW_FILE_NAME</a:t>
            </a:r>
            <a:r>
              <a:rPr lang="en-US" altLang="zh-CN" dirty="0" smtClean="0">
                <a:solidFill>
                  <a:srgbClr val="FF0000"/>
                </a:solidFill>
              </a:rPr>
              <a:t>_Time2peak</a:t>
            </a:r>
            <a:r>
              <a:rPr lang="en-US" altLang="zh-CN" dirty="0" smtClean="0"/>
              <a:t>.nii </a:t>
            </a:r>
            <a:r>
              <a:rPr lang="en-US" altLang="zh-CN" dirty="0">
                <a:solidFill>
                  <a:srgbClr val="FF0000"/>
                </a:solidFill>
              </a:rPr>
              <a:t>% HRF parameter </a:t>
            </a:r>
            <a:r>
              <a:rPr lang="en-US" altLang="zh-CN" dirty="0" smtClean="0">
                <a:solidFill>
                  <a:srgbClr val="FF0000"/>
                </a:solidFill>
              </a:rPr>
              <a:t>time to peak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</a:t>
            </a:r>
            <a:r>
              <a:rPr lang="en-US" altLang="zh-CN" dirty="0" err="1" smtClean="0">
                <a:solidFill>
                  <a:srgbClr val="FF0000"/>
                </a:solidFill>
              </a:rPr>
              <a:t>_event_number</a:t>
            </a:r>
            <a:r>
              <a:rPr lang="en-US" altLang="zh-CN" dirty="0" err="1" smtClean="0"/>
              <a:t>.nii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% estimated BOLD </a:t>
            </a:r>
            <a:r>
              <a:rPr lang="en-US" altLang="zh-CN" dirty="0">
                <a:solidFill>
                  <a:srgbClr val="FF0000"/>
                </a:solidFill>
              </a:rPr>
              <a:t>event </a:t>
            </a:r>
            <a:r>
              <a:rPr lang="en-US" altLang="zh-CN" dirty="0" smtClean="0">
                <a:solidFill>
                  <a:srgbClr val="FF0000"/>
                </a:solidFill>
              </a:rPr>
              <a:t>number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%% </a:t>
            </a:r>
            <a:r>
              <a:rPr lang="en-US" altLang="zh-CN" dirty="0">
                <a:solidFill>
                  <a:srgbClr val="0000FF"/>
                </a:solidFill>
              </a:rPr>
              <a:t>remove outlier and </a:t>
            </a:r>
            <a:r>
              <a:rPr lang="en-US" altLang="zh-CN" dirty="0" err="1" smtClean="0">
                <a:solidFill>
                  <a:srgbClr val="0000FF"/>
                </a:solidFill>
              </a:rPr>
              <a:t>Inpainted</a:t>
            </a:r>
            <a:r>
              <a:rPr lang="en-US" altLang="zh-CN" dirty="0" smtClean="0">
                <a:solidFill>
                  <a:srgbClr val="0000FF"/>
                </a:solidFill>
              </a:rPr>
              <a:t> (</a:t>
            </a:r>
            <a:r>
              <a:rPr lang="en-US" altLang="zh-CN" dirty="0" err="1" smtClean="0">
                <a:solidFill>
                  <a:srgbClr val="00B050"/>
                </a:solidFill>
              </a:rPr>
              <a:t>Olrm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RAW_FILE_NAME_</a:t>
            </a:r>
            <a:r>
              <a:rPr lang="en-US" altLang="zh-CN" dirty="0" err="1" smtClean="0">
                <a:solidFill>
                  <a:srgbClr val="00B050"/>
                </a:solidFill>
              </a:rPr>
              <a:t>Olrm</a:t>
            </a:r>
            <a:r>
              <a:rPr lang="en-US" altLang="zh-CN" dirty="0" err="1" smtClean="0"/>
              <a:t>.nii</a:t>
            </a:r>
            <a:r>
              <a:rPr lang="en-US" altLang="zh-CN" dirty="0" smtClean="0"/>
              <a:t>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% </a:t>
            </a:r>
            <a:r>
              <a:rPr lang="en-US" altLang="zh-CN" dirty="0">
                <a:solidFill>
                  <a:srgbClr val="FF0000"/>
                </a:solidFill>
              </a:rPr>
              <a:t>HRF </a:t>
            </a:r>
            <a:r>
              <a:rPr lang="en-US" altLang="zh-CN" dirty="0" err="1">
                <a:solidFill>
                  <a:srgbClr val="FF0000"/>
                </a:solidFill>
              </a:rPr>
              <a:t>deconvolved</a:t>
            </a:r>
            <a:r>
              <a:rPr lang="en-US" altLang="zh-CN" dirty="0">
                <a:solidFill>
                  <a:srgbClr val="FF0000"/>
                </a:solidFill>
              </a:rPr>
              <a:t> data  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RAW_FILE_NAME_</a:t>
            </a:r>
            <a:r>
              <a:rPr lang="en-US" altLang="zh-CN" sz="3300" dirty="0" err="1" smtClean="0">
                <a:solidFill>
                  <a:srgbClr val="00B050"/>
                </a:solidFill>
              </a:rPr>
              <a:t>Olrm</a:t>
            </a:r>
            <a:r>
              <a:rPr lang="en-US" altLang="zh-CN" dirty="0" err="1" smtClean="0"/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FWHM</a:t>
            </a:r>
            <a:r>
              <a:rPr lang="en-US" altLang="zh-CN" dirty="0" err="1" smtClean="0"/>
              <a:t>.nii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% </a:t>
            </a:r>
            <a:r>
              <a:rPr lang="en-US" altLang="zh-CN" dirty="0">
                <a:solidFill>
                  <a:srgbClr val="FF0000"/>
                </a:solidFill>
              </a:rPr>
              <a:t>HRF </a:t>
            </a:r>
            <a:r>
              <a:rPr lang="en-US" altLang="zh-CN" dirty="0" smtClean="0">
                <a:solidFill>
                  <a:srgbClr val="FF0000"/>
                </a:solidFill>
              </a:rPr>
              <a:t>parameter width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RAW_FILE_NAME_</a:t>
            </a:r>
            <a:r>
              <a:rPr lang="en-US" altLang="zh-CN" sz="3300" dirty="0" err="1" smtClean="0">
                <a:solidFill>
                  <a:srgbClr val="00B050"/>
                </a:solidFill>
              </a:rPr>
              <a:t>Olrm</a:t>
            </a:r>
            <a:r>
              <a:rPr lang="en-US" altLang="zh-CN" dirty="0" err="1" smtClean="0"/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Height</a:t>
            </a:r>
            <a:r>
              <a:rPr lang="en-US" altLang="zh-CN" dirty="0" err="1" smtClean="0"/>
              <a:t>.nii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% </a:t>
            </a:r>
            <a:r>
              <a:rPr lang="en-US" altLang="zh-CN" dirty="0">
                <a:solidFill>
                  <a:srgbClr val="FF0000"/>
                </a:solidFill>
              </a:rPr>
              <a:t>HRF parameter response </a:t>
            </a:r>
            <a:r>
              <a:rPr lang="en-US" altLang="zh-CN" dirty="0" smtClean="0">
                <a:solidFill>
                  <a:srgbClr val="FF0000"/>
                </a:solidFill>
              </a:rPr>
              <a:t>height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Deconv_</a:t>
            </a:r>
            <a:r>
              <a:rPr lang="en-US" altLang="zh-CN" dirty="0" smtClean="0"/>
              <a:t>RAW_FILE_NAME_</a:t>
            </a:r>
            <a:r>
              <a:rPr lang="en-US" altLang="zh-CN" sz="3300" dirty="0" smtClean="0">
                <a:solidFill>
                  <a:srgbClr val="00B050"/>
                </a:solidFill>
              </a:rPr>
              <a:t>Olrm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FF0000"/>
                </a:solidFill>
              </a:rPr>
              <a:t>Time2peak</a:t>
            </a:r>
            <a:r>
              <a:rPr lang="en-US" altLang="zh-CN" dirty="0" smtClean="0"/>
              <a:t>.nii</a:t>
            </a:r>
            <a:r>
              <a:rPr lang="en-US" altLang="zh-CN" dirty="0">
                <a:solidFill>
                  <a:srgbClr val="FF0000"/>
                </a:solidFill>
              </a:rPr>
              <a:t>% HRF parameter time to </a:t>
            </a:r>
            <a:r>
              <a:rPr lang="en-US" altLang="zh-CN" dirty="0" smtClean="0">
                <a:solidFill>
                  <a:srgbClr val="FF0000"/>
                </a:solidFill>
              </a:rPr>
              <a:t>peak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RAW_FILE_NAME_</a:t>
            </a:r>
            <a:r>
              <a:rPr lang="en-US" altLang="zh-CN" sz="3300" dirty="0" err="1" smtClean="0">
                <a:solidFill>
                  <a:srgbClr val="00B050"/>
                </a:solidFill>
              </a:rPr>
              <a:t>Olrm</a:t>
            </a:r>
            <a:r>
              <a:rPr lang="en-US" altLang="zh-CN" dirty="0" err="1" smtClean="0"/>
              <a:t>_</a:t>
            </a:r>
            <a:r>
              <a:rPr lang="en-US" altLang="zh-CN" dirty="0" err="1" smtClean="0">
                <a:solidFill>
                  <a:srgbClr val="FF0000"/>
                </a:solidFill>
              </a:rPr>
              <a:t>event_number</a:t>
            </a:r>
            <a:r>
              <a:rPr lang="en-US" altLang="zh-CN" dirty="0" err="1" smtClean="0"/>
              <a:t>.nii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</a:t>
            </a:r>
            <a:r>
              <a:rPr lang="en-US" altLang="zh-CN" dirty="0" err="1" smtClean="0">
                <a:solidFill>
                  <a:srgbClr val="0000FF"/>
                </a:solidFill>
              </a:rPr>
              <a:t>_hrf</a:t>
            </a:r>
            <a:r>
              <a:rPr lang="en-US" altLang="zh-CN" dirty="0" err="1" smtClean="0"/>
              <a:t>.mat</a:t>
            </a:r>
            <a:r>
              <a:rPr lang="en-US" altLang="zh-CN" dirty="0" smtClean="0"/>
              <a:t>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% HRF and HRF parameters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</a:t>
            </a:r>
            <a:r>
              <a:rPr lang="en-US" altLang="zh-CN" dirty="0" err="1" smtClean="0">
                <a:solidFill>
                  <a:srgbClr val="0000FF"/>
                </a:solidFill>
              </a:rPr>
              <a:t>_job</a:t>
            </a:r>
            <a:r>
              <a:rPr lang="en-US" altLang="zh-CN" dirty="0" err="1" smtClean="0"/>
              <a:t>.mat</a:t>
            </a:r>
            <a:r>
              <a:rPr lang="en-US" altLang="zh-CN" dirty="0" smtClean="0"/>
              <a:t>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% analysis/model parameters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</a:t>
            </a:r>
            <a:r>
              <a:rPr lang="en-US" altLang="zh-CN" dirty="0" err="1" smtClean="0">
                <a:solidFill>
                  <a:srgbClr val="0000FF"/>
                </a:solidFill>
              </a:rPr>
              <a:t>_outlier_NAN</a:t>
            </a:r>
            <a:r>
              <a:rPr lang="en-US" altLang="zh-CN" dirty="0" err="1" smtClean="0"/>
              <a:t>.nii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FF"/>
                </a:solidFill>
              </a:rPr>
              <a:t>% detected outlier (value=1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6021288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RAW_FILE_NAME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 sub-10171_task-rest_bold_space-MNI152NLin2009cAsym_preproc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3077" y="1196752"/>
            <a:ext cx="4540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rsHRF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demo_jobs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vox</a:t>
            </a:r>
            <a:r>
              <a:rPr lang="zh-CN" altLang="en-US" dirty="0">
                <a:solidFill>
                  <a:srgbClr val="0000FF"/>
                </a:solidFill>
              </a:rPr>
              <a:t>_deconv_job1.</a:t>
            </a:r>
            <a:r>
              <a:rPr lang="zh-CN" altLang="en-US" dirty="0" smtClean="0">
                <a:solidFill>
                  <a:srgbClr val="0000FF"/>
                </a:solidFill>
              </a:rPr>
              <a:t>mat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6488668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rsHRF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demo_jobs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vox_deconv_job1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_results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5101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ROIwise</a:t>
            </a:r>
            <a:r>
              <a:rPr lang="en-US" altLang="zh-CN" dirty="0" smtClean="0"/>
              <a:t> Deconvolution results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Output: 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RAW_FILE_NAME.mat</a:t>
            </a:r>
            <a:endParaRPr lang="en-US" altLang="zh-CN" dirty="0"/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data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data_deconv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roinfo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RAW_FILE_NAME_hrf.mat</a:t>
            </a:r>
            <a:r>
              <a:rPr lang="en-US" altLang="zh-CN" dirty="0" smtClean="0"/>
              <a:t>       </a:t>
            </a:r>
            <a:endParaRPr lang="en-US" altLang="zh-CN" dirty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Deconv_</a:t>
            </a:r>
            <a:r>
              <a:rPr lang="en-US" altLang="zh-CN" dirty="0" err="1" smtClean="0"/>
              <a:t>RAW_FILE_NAME_job.mat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data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Denoised</a:t>
            </a:r>
            <a:r>
              <a:rPr lang="en-US" altLang="zh-CN" dirty="0" smtClean="0"/>
              <a:t> data (used for HRF deconvolution)</a:t>
            </a: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data</a:t>
            </a:r>
            <a:r>
              <a:rPr lang="en-US" altLang="zh-CN" dirty="0" err="1">
                <a:solidFill>
                  <a:srgbClr val="0000FF"/>
                </a:solidFill>
              </a:rPr>
              <a:t>_deconv</a:t>
            </a:r>
            <a:r>
              <a:rPr lang="en-US" altLang="zh-CN" dirty="0" smtClean="0"/>
              <a:t>: </a:t>
            </a:r>
            <a:r>
              <a:rPr lang="en-US" altLang="zh-CN" dirty="0"/>
              <a:t>HRF </a:t>
            </a:r>
            <a:r>
              <a:rPr lang="en-US" altLang="zh-CN" dirty="0" err="1" smtClean="0"/>
              <a:t>deconvolved</a:t>
            </a:r>
            <a:r>
              <a:rPr lang="en-US" altLang="zh-CN" dirty="0" smtClean="0"/>
              <a:t> data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roinfo</a:t>
            </a:r>
            <a:r>
              <a:rPr lang="en-US" altLang="zh-CN" dirty="0" smtClean="0"/>
              <a:t> (</a:t>
            </a:r>
            <a:r>
              <a:rPr lang="en-US" altLang="zh-CN" dirty="0"/>
              <a:t>3 </a:t>
            </a:r>
            <a:r>
              <a:rPr lang="en-US" altLang="zh-CN" dirty="0" smtClean="0"/>
              <a:t>column)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column: voxels id in 3D volume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column: ROI coordinate/File name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column: label value </a:t>
            </a:r>
            <a:br>
              <a:rPr lang="en-US" altLang="zh-CN" dirty="0" smtClean="0"/>
            </a:br>
            <a:r>
              <a:rPr lang="en-US" altLang="zh-CN" dirty="0" smtClean="0"/>
              <a:t>            (label in atlas image)</a:t>
            </a:r>
          </a:p>
        </p:txBody>
      </p:sp>
      <p:sp>
        <p:nvSpPr>
          <p:cNvPr id="5" name="矩形 4"/>
          <p:cNvSpPr/>
          <p:nvPr/>
        </p:nvSpPr>
        <p:spPr>
          <a:xfrm>
            <a:off x="4603077" y="1196752"/>
            <a:ext cx="4540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rsHRF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demo_jobs</a:t>
            </a:r>
            <a:r>
              <a:rPr lang="en-US" altLang="zh-CN" dirty="0" smtClean="0">
                <a:solidFill>
                  <a:srgbClr val="0000FF"/>
                </a:solidFill>
              </a:rPr>
              <a:t>/ROI</a:t>
            </a:r>
            <a:r>
              <a:rPr lang="zh-CN" altLang="en-US" dirty="0" smtClean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deconv_job1.</a:t>
            </a:r>
            <a:r>
              <a:rPr lang="zh-CN" altLang="en-US" dirty="0" smtClean="0">
                <a:solidFill>
                  <a:srgbClr val="0000FF"/>
                </a:solidFill>
              </a:rPr>
              <a:t>mat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52" y="6488668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rsHRF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demo_jobs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/ROI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deconv_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job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_results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txt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197748"/>
            <a:ext cx="3005687" cy="22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2" r="3646" b="56561"/>
          <a:stretch/>
        </p:blipFill>
        <p:spPr>
          <a:xfrm>
            <a:off x="1115616" y="3782876"/>
            <a:ext cx="6339389" cy="25922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Signals Deconvolution results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Output: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Deconv_combROI_</a:t>
            </a:r>
            <a:r>
              <a:rPr lang="en-US" altLang="zh-CN" dirty="0" err="1" smtClean="0"/>
              <a:t>RAW_FILE_NAME.mat</a:t>
            </a:r>
            <a:endParaRPr lang="en-US" altLang="zh-CN" dirty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Deconv_combROI_</a:t>
            </a:r>
            <a:r>
              <a:rPr lang="en-US" altLang="zh-CN" dirty="0" err="1"/>
              <a:t>RAW_FILE_NAME</a:t>
            </a:r>
            <a:r>
              <a:rPr lang="en-US" altLang="zh-CN" dirty="0" err="1" smtClean="0"/>
              <a:t>.mat</a:t>
            </a:r>
            <a:endParaRPr lang="en-US" altLang="zh-CN" dirty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Deconv_combROI_</a:t>
            </a:r>
            <a:r>
              <a:rPr lang="en-US" altLang="zh-CN" dirty="0" err="1" smtClean="0"/>
              <a:t>RAW_FILE_NAME.mat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603077" y="1196752"/>
            <a:ext cx="4540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rsHRF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demo_jobs</a:t>
            </a:r>
            <a:r>
              <a:rPr lang="en-US" altLang="zh-CN" dirty="0" smtClean="0">
                <a:solidFill>
                  <a:srgbClr val="0000FF"/>
                </a:solidFill>
              </a:rPr>
              <a:t>/sig</a:t>
            </a:r>
            <a:r>
              <a:rPr lang="zh-CN" altLang="en-US" dirty="0" smtClean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deconv_</a:t>
            </a:r>
            <a:r>
              <a:rPr lang="zh-CN" altLang="en-US" dirty="0" smtClean="0">
                <a:solidFill>
                  <a:srgbClr val="0000FF"/>
                </a:solidFill>
              </a:rPr>
              <a:t>job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.mat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8064" y="1602105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In </a:t>
            </a:r>
            <a:r>
              <a:rPr lang="en-US" altLang="zh-CN" dirty="0" err="1" smtClean="0">
                <a:solidFill>
                  <a:srgbClr val="7030A0"/>
                </a:solidFill>
              </a:rPr>
              <a:t>wgr_rsHRF_global_para.m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</a:p>
          <a:p>
            <a:r>
              <a:rPr lang="it-IT" altLang="zh-CN" dirty="0" smtClean="0">
                <a:solidFill>
                  <a:srgbClr val="FF0000"/>
                </a:solidFill>
              </a:rPr>
              <a:t>para.combine_ROI</a:t>
            </a:r>
            <a:r>
              <a:rPr lang="it-IT" altLang="zh-CN" dirty="0" smtClean="0">
                <a:solidFill>
                  <a:srgbClr val="7030A0"/>
                </a:solidFill>
              </a:rPr>
              <a:t> </a:t>
            </a:r>
            <a:r>
              <a:rPr lang="it-IT" altLang="zh-CN" dirty="0">
                <a:solidFill>
                  <a:srgbClr val="7030A0"/>
                </a:solidFill>
              </a:rPr>
              <a:t>= </a:t>
            </a:r>
            <a:r>
              <a:rPr lang="en-US" altLang="zh-CN" dirty="0" smtClean="0">
                <a:solidFill>
                  <a:srgbClr val="7030A0"/>
                </a:solidFill>
              </a:rPr>
              <a:t>1</a:t>
            </a:r>
            <a:r>
              <a:rPr lang="it-IT" altLang="zh-CN" dirty="0" smtClean="0">
                <a:solidFill>
                  <a:srgbClr val="7030A0"/>
                </a:solidFill>
              </a:rPr>
              <a:t>; 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6488668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rsHRF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demo_jobs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/sig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deconv_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job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2_results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txt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660232" y="4509120"/>
            <a:ext cx="864096" cy="2016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75433" y="4540411"/>
            <a:ext cx="9407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dat1</a:t>
            </a:r>
          </a:p>
          <a:p>
            <a:r>
              <a:rPr lang="en-US" altLang="zh-CN" sz="3200" dirty="0" smtClean="0">
                <a:solidFill>
                  <a:srgbClr val="00B050"/>
                </a:solidFill>
              </a:rPr>
              <a:t>dat2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78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32656"/>
            <a:ext cx="2033602" cy="33337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502844"/>
            <a:ext cx="2033602" cy="3238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HRF &amp; Connectivity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Resting state HRF deconvolution</a:t>
            </a:r>
          </a:p>
          <a:p>
            <a:pPr lvl="1"/>
            <a:r>
              <a:rPr lang="en-US" altLang="zh-CN" dirty="0" err="1" smtClean="0"/>
              <a:t>Voxelwise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ROIwise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Signals</a:t>
            </a:r>
          </a:p>
          <a:p>
            <a:r>
              <a:rPr lang="en-US" altLang="zh-CN" dirty="0" smtClean="0"/>
              <a:t>Connectivity analysis (</a:t>
            </a:r>
            <a:r>
              <a:rPr lang="en-US" altLang="zh-CN" dirty="0"/>
              <a:t>Seed </a:t>
            </a:r>
            <a:r>
              <a:rPr lang="en-US" altLang="zh-CN" dirty="0" smtClean="0"/>
              <a:t>to Voxels, ROI </a:t>
            </a:r>
            <a:r>
              <a:rPr lang="en-US" altLang="zh-CN" dirty="0"/>
              <a:t>to </a:t>
            </a:r>
            <a:r>
              <a:rPr lang="en-US" altLang="zh-CN" dirty="0" smtClean="0"/>
              <a:t>ROI)</a:t>
            </a:r>
          </a:p>
          <a:p>
            <a:pPr lvl="1"/>
            <a:r>
              <a:rPr lang="en-US" altLang="zh-CN" dirty="0" smtClean="0"/>
              <a:t>Correlation</a:t>
            </a:r>
          </a:p>
          <a:p>
            <a:pPr lvl="2"/>
            <a:r>
              <a:rPr lang="en-US" altLang="zh-CN" dirty="0" smtClean="0"/>
              <a:t>Pearson, Spearman correlation</a:t>
            </a:r>
          </a:p>
          <a:p>
            <a:pPr lvl="1"/>
            <a:r>
              <a:rPr lang="en-US" altLang="zh-CN" dirty="0" smtClean="0"/>
              <a:t>Granger causality</a:t>
            </a:r>
          </a:p>
          <a:p>
            <a:pPr lvl="2"/>
            <a:r>
              <a:rPr lang="en-US" altLang="zh-CN" dirty="0" smtClean="0"/>
              <a:t>Pairwise Granger causality(GC), Conditional GC, Partially conditioned GC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4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Signals Deconvolution results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Deconv_</a:t>
            </a:r>
            <a:r>
              <a:rPr lang="en-US" altLang="zh-CN" dirty="0" smtClean="0"/>
              <a:t>RAW_FILE_NAME_</a:t>
            </a:r>
            <a:r>
              <a:rPr lang="en-US" altLang="zh-CN" dirty="0" smtClean="0">
                <a:solidFill>
                  <a:srgbClr val="FF0000"/>
                </a:solidFill>
              </a:rPr>
              <a:t>dat1</a:t>
            </a:r>
            <a:r>
              <a:rPr lang="en-US" altLang="zh-CN" dirty="0" smtClean="0"/>
              <a:t>.mat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data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data_deconv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roinfo</a:t>
            </a:r>
            <a:r>
              <a:rPr lang="en-US" altLang="zh-CN" dirty="0"/>
              <a:t> 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Deconv_</a:t>
            </a:r>
            <a:r>
              <a:rPr lang="en-US" altLang="zh-CN" dirty="0" smtClean="0"/>
              <a:t>RAW_FILE_NAME_</a:t>
            </a:r>
            <a:r>
              <a:rPr lang="en-US" altLang="zh-CN" dirty="0" smtClean="0">
                <a:solidFill>
                  <a:srgbClr val="FF0000"/>
                </a:solidFill>
              </a:rPr>
              <a:t>dat1</a:t>
            </a:r>
            <a:r>
              <a:rPr lang="en-US" altLang="zh-CN" dirty="0" smtClean="0"/>
              <a:t>_hrf.mat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Deconv_</a:t>
            </a:r>
            <a:r>
              <a:rPr lang="en-US" altLang="zh-CN" dirty="0" smtClean="0"/>
              <a:t>RAW_FILE_NAME_</a:t>
            </a:r>
            <a:r>
              <a:rPr lang="en-US" altLang="zh-CN" dirty="0" smtClean="0">
                <a:solidFill>
                  <a:srgbClr val="FF0000"/>
                </a:solidFill>
              </a:rPr>
              <a:t>dat1</a:t>
            </a:r>
            <a:r>
              <a:rPr lang="en-US" altLang="zh-CN" dirty="0" smtClean="0"/>
              <a:t>_job.mat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Deconv_</a:t>
            </a:r>
            <a:r>
              <a:rPr lang="en-US" altLang="zh-CN" dirty="0" smtClean="0"/>
              <a:t>RAW_FILE_NAME_</a:t>
            </a:r>
            <a:r>
              <a:rPr lang="en-US" altLang="zh-CN" dirty="0" smtClean="0">
                <a:solidFill>
                  <a:srgbClr val="00B050"/>
                </a:solidFill>
              </a:rPr>
              <a:t>dat2</a:t>
            </a:r>
            <a:r>
              <a:rPr lang="en-US" altLang="zh-CN" dirty="0" smtClean="0"/>
              <a:t>.mat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Deconv_</a:t>
            </a:r>
            <a:r>
              <a:rPr lang="en-US" altLang="zh-CN" dirty="0" smtClean="0"/>
              <a:t>RAW_FILE_NAME_</a:t>
            </a:r>
            <a:r>
              <a:rPr lang="en-US" altLang="zh-CN" dirty="0">
                <a:solidFill>
                  <a:srgbClr val="00B050"/>
                </a:solidFill>
              </a:rPr>
              <a:t>dat2</a:t>
            </a:r>
            <a:r>
              <a:rPr lang="en-US" altLang="zh-CN" dirty="0" smtClean="0"/>
              <a:t>_hrf.mat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Deconv_</a:t>
            </a:r>
            <a:r>
              <a:rPr lang="en-US" altLang="zh-CN" dirty="0" smtClean="0"/>
              <a:t>RAW_FILE_NAME_</a:t>
            </a:r>
            <a:r>
              <a:rPr lang="en-US" altLang="zh-CN" dirty="0">
                <a:solidFill>
                  <a:srgbClr val="00B050"/>
                </a:solidFill>
              </a:rPr>
              <a:t>dat2</a:t>
            </a:r>
            <a:r>
              <a:rPr lang="en-US" altLang="zh-CN" dirty="0" smtClean="0"/>
              <a:t>_job.mat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603077" y="1196752"/>
            <a:ext cx="4540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rsHRF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demo_jobs</a:t>
            </a:r>
            <a:r>
              <a:rPr lang="en-US" altLang="zh-CN" dirty="0" smtClean="0">
                <a:solidFill>
                  <a:srgbClr val="0000FF"/>
                </a:solidFill>
              </a:rPr>
              <a:t>/sig</a:t>
            </a:r>
            <a:r>
              <a:rPr lang="zh-CN" altLang="en-US" dirty="0" smtClean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deconv_</a:t>
            </a:r>
            <a:r>
              <a:rPr lang="zh-CN" altLang="en-US" dirty="0" smtClean="0">
                <a:solidFill>
                  <a:srgbClr val="0000FF"/>
                </a:solidFill>
              </a:rPr>
              <a:t>job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.mat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52" y="6461986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rsHRF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demo_jobs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/sig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_deconv_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job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2_results2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txt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8064" y="1602105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In </a:t>
            </a:r>
            <a:r>
              <a:rPr lang="en-US" altLang="zh-CN" dirty="0" err="1" smtClean="0">
                <a:solidFill>
                  <a:srgbClr val="7030A0"/>
                </a:solidFill>
              </a:rPr>
              <a:t>wgr_rsHRF_global_para.m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</a:p>
          <a:p>
            <a:r>
              <a:rPr lang="it-IT" altLang="zh-CN" dirty="0" smtClean="0">
                <a:solidFill>
                  <a:srgbClr val="7030A0"/>
                </a:solidFill>
              </a:rPr>
              <a:t>para.combine_ROI </a:t>
            </a:r>
            <a:r>
              <a:rPr lang="it-IT" altLang="zh-CN" dirty="0">
                <a:solidFill>
                  <a:srgbClr val="7030A0"/>
                </a:solidFill>
              </a:rPr>
              <a:t>= 0; 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869160"/>
            <a:ext cx="3862416" cy="15192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Connectivity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Seed to voxels maps:   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Deconv</a:t>
            </a:r>
            <a:r>
              <a:rPr lang="en-US" altLang="zh-CN" dirty="0" smtClean="0"/>
              <a:t>olution on </a:t>
            </a:r>
            <a:r>
              <a:rPr lang="en-US" altLang="zh-CN" dirty="0" smtClean="0">
                <a:solidFill>
                  <a:srgbClr val="00B050"/>
                </a:solidFill>
              </a:rPr>
              <a:t>s</a:t>
            </a:r>
            <a:r>
              <a:rPr lang="en-US" altLang="zh-CN" dirty="0" smtClean="0"/>
              <a:t>moothed &amp; </a:t>
            </a:r>
            <a:r>
              <a:rPr lang="en-US" altLang="zh-CN" dirty="0" err="1" smtClean="0"/>
              <a:t>denoised</a:t>
            </a:r>
            <a:r>
              <a:rPr lang="en-US" altLang="zh-CN" dirty="0" smtClean="0"/>
              <a:t> (outlier removed: </a:t>
            </a:r>
            <a:r>
              <a:rPr lang="en-US" altLang="zh-CN" dirty="0" err="1" smtClean="0">
                <a:solidFill>
                  <a:srgbClr val="FF0000"/>
                </a:solidFill>
              </a:rPr>
              <a:t>Olrm</a:t>
            </a:r>
            <a:r>
              <a:rPr lang="en-US" altLang="zh-CN" dirty="0" smtClean="0"/>
              <a:t>) data,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FC</a:t>
            </a:r>
            <a:r>
              <a:rPr lang="en-US" altLang="zh-CN" dirty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pearman correlation between seed (ROI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) and all other voxels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FCS_2_</a:t>
            </a:r>
            <a:r>
              <a:rPr lang="en-US" altLang="zh-CN" sz="2400" dirty="0" smtClean="0">
                <a:solidFill>
                  <a:srgbClr val="00B050"/>
                </a:solidFill>
              </a:rPr>
              <a:t>s</a:t>
            </a:r>
            <a:r>
              <a:rPr lang="en-US" altLang="zh-CN" sz="2400" dirty="0" smtClean="0"/>
              <a:t>RAW_FILE_NAME</a:t>
            </a:r>
            <a:r>
              <a:rPr lang="en-US" altLang="zh-CN" sz="2400" dirty="0" smtClean="0">
                <a:solidFill>
                  <a:srgbClr val="0000FF"/>
                </a:solidFill>
              </a:rPr>
              <a:t>_deconv</a:t>
            </a:r>
            <a:r>
              <a:rPr lang="en-US" altLang="zh-CN" sz="2400" dirty="0" smtClean="0">
                <a:solidFill>
                  <a:srgbClr val="FF0000"/>
                </a:solidFill>
              </a:rPr>
              <a:t>_Olrm_Z_</a:t>
            </a:r>
            <a:r>
              <a:rPr lang="en-US" altLang="zh-CN" sz="2400" dirty="0" smtClean="0"/>
              <a:t>Spearman.nii   % Fisher </a:t>
            </a:r>
            <a:r>
              <a:rPr lang="en-US" altLang="zh-CN" sz="2400" dirty="0">
                <a:solidFill>
                  <a:srgbClr val="FF0000"/>
                </a:solidFill>
              </a:rPr>
              <a:t>Z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Transformation (</a:t>
            </a:r>
            <a:r>
              <a:rPr lang="en-US" altLang="zh-CN" sz="2400" dirty="0"/>
              <a:t>Spearman</a:t>
            </a:r>
            <a:r>
              <a:rPr lang="en-US" altLang="zh-CN" sz="2400" dirty="0" smtClean="0"/>
              <a:t> r to z)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FCS_2_</a:t>
            </a:r>
            <a:r>
              <a:rPr lang="en-US" altLang="zh-CN" sz="2400" dirty="0" smtClean="0">
                <a:solidFill>
                  <a:srgbClr val="00B050"/>
                </a:solidFill>
              </a:rPr>
              <a:t>s</a:t>
            </a:r>
            <a:r>
              <a:rPr lang="en-US" altLang="zh-CN" sz="2400" dirty="0" smtClean="0"/>
              <a:t>RAW_FILE_NAME</a:t>
            </a:r>
            <a:r>
              <a:rPr lang="en-US" altLang="zh-CN" sz="2400" dirty="0" smtClean="0">
                <a:solidFill>
                  <a:srgbClr val="0000FF"/>
                </a:solidFill>
              </a:rPr>
              <a:t>_deconv</a:t>
            </a:r>
            <a:r>
              <a:rPr lang="en-US" altLang="zh-CN" sz="2400" dirty="0" smtClean="0">
                <a:solidFill>
                  <a:srgbClr val="FF0000"/>
                </a:solidFill>
              </a:rPr>
              <a:t>_corr_</a:t>
            </a:r>
            <a:r>
              <a:rPr lang="en-US" altLang="zh-CN" sz="2400" dirty="0" smtClean="0"/>
              <a:t>Spearman.nii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% </a:t>
            </a:r>
            <a:r>
              <a:rPr lang="en-US" altLang="zh-CN" sz="2400" dirty="0"/>
              <a:t>Spearman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corr</a:t>
            </a:r>
            <a:r>
              <a:rPr lang="en-US" altLang="zh-CN" sz="2400" dirty="0" smtClean="0"/>
              <a:t>elation r value (without </a:t>
            </a:r>
            <a:r>
              <a:rPr lang="en-US" altLang="zh-CN" sz="2400" dirty="0" err="1" smtClean="0"/>
              <a:t>OLrm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483769" y="1196752"/>
            <a:ext cx="666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rsHRF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demo_jobs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vox_deconv_seed_FC_GC_smooth_job.</a:t>
            </a:r>
            <a:r>
              <a:rPr lang="zh-CN" altLang="en-US" dirty="0" smtClean="0">
                <a:solidFill>
                  <a:srgbClr val="0000FF"/>
                </a:solidFill>
              </a:rPr>
              <a:t>mat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7744" y="6488668"/>
            <a:ext cx="6838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rsHRF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demo_jobs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/vox_deconv_seed_FC_GC_smooth_job_results.txt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968737" y="6165304"/>
            <a:ext cx="861777" cy="2513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844024" y="5768191"/>
            <a:ext cx="288032" cy="3251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50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381633"/>
            <a:ext cx="3976717" cy="20717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Connectivity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Seed to voxels maps:   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s</a:t>
            </a:r>
            <a:r>
              <a:rPr lang="en-US" altLang="zh-CN" dirty="0" smtClean="0"/>
              <a:t>moothed &amp; </a:t>
            </a:r>
            <a:r>
              <a:rPr lang="en-US" altLang="zh-CN" dirty="0" err="1" smtClean="0"/>
              <a:t>denoised</a:t>
            </a:r>
            <a:r>
              <a:rPr lang="en-US" altLang="zh-CN" dirty="0" smtClean="0"/>
              <a:t> data,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FC</a:t>
            </a:r>
            <a:r>
              <a:rPr lang="en-US" altLang="zh-CN" dirty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earson correlation between seed (ROI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) and all other voxels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FCP_3_</a:t>
            </a:r>
            <a:r>
              <a:rPr lang="en-US" altLang="zh-CN" sz="2400" dirty="0" smtClean="0">
                <a:solidFill>
                  <a:srgbClr val="00B050"/>
                </a:solidFill>
              </a:rPr>
              <a:t>s</a:t>
            </a:r>
            <a:r>
              <a:rPr lang="en-US" altLang="zh-CN" sz="2400" dirty="0" smtClean="0"/>
              <a:t>RAW_FILE_NAME</a:t>
            </a:r>
            <a:r>
              <a:rPr lang="en-US" altLang="zh-CN" sz="2400" dirty="0" smtClean="0">
                <a:solidFill>
                  <a:srgbClr val="FF0000"/>
                </a:solidFill>
              </a:rPr>
              <a:t>_Z_</a:t>
            </a:r>
            <a:r>
              <a:rPr lang="en-US" altLang="zh-CN" sz="2400" dirty="0" smtClean="0"/>
              <a:t>Pearson.nii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% Fisher </a:t>
            </a:r>
            <a:r>
              <a:rPr lang="en-US" altLang="zh-CN" sz="2400" dirty="0" smtClean="0">
                <a:solidFill>
                  <a:srgbClr val="FF0000"/>
                </a:solidFill>
              </a:rPr>
              <a:t>Z</a:t>
            </a:r>
            <a:r>
              <a:rPr lang="en-US" altLang="zh-CN" sz="2400" dirty="0" smtClean="0"/>
              <a:t> Transformation (Pearson r to z)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FCP_3_</a:t>
            </a:r>
            <a:r>
              <a:rPr lang="en-US" altLang="zh-CN" sz="2400" dirty="0" smtClean="0">
                <a:solidFill>
                  <a:srgbClr val="00B050"/>
                </a:solidFill>
              </a:rPr>
              <a:t>s</a:t>
            </a:r>
            <a:r>
              <a:rPr lang="en-US" altLang="zh-CN" sz="2400" dirty="0" smtClean="0"/>
              <a:t>RAW_FILE_NAME</a:t>
            </a:r>
            <a:r>
              <a:rPr lang="en-US" altLang="zh-CN" sz="2400" dirty="0" smtClean="0">
                <a:solidFill>
                  <a:srgbClr val="FF0000"/>
                </a:solidFill>
              </a:rPr>
              <a:t>_corr_</a:t>
            </a:r>
            <a:r>
              <a:rPr lang="en-US" altLang="zh-CN" sz="2400" dirty="0" smtClean="0"/>
              <a:t>Pearson.nii  </a:t>
            </a:r>
          </a:p>
          <a:p>
            <a:pPr marL="0" indent="0">
              <a:buNone/>
            </a:pPr>
            <a:r>
              <a:rPr lang="en-US" altLang="zh-CN" sz="2400" dirty="0" smtClean="0"/>
              <a:t>% </a:t>
            </a:r>
            <a:r>
              <a:rPr lang="en-US" altLang="zh-CN" sz="2400" dirty="0"/>
              <a:t>Pearson </a:t>
            </a:r>
            <a:r>
              <a:rPr lang="en-US" altLang="zh-CN" sz="2400" dirty="0">
                <a:solidFill>
                  <a:srgbClr val="FF0000"/>
                </a:solidFill>
              </a:rPr>
              <a:t>corr</a:t>
            </a:r>
            <a:r>
              <a:rPr lang="en-US" altLang="zh-CN" sz="2400" dirty="0"/>
              <a:t>elation r </a:t>
            </a:r>
            <a:r>
              <a:rPr lang="en-US" altLang="zh-CN" sz="2400" dirty="0" smtClean="0"/>
              <a:t>value</a:t>
            </a:r>
          </a:p>
          <a:p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2483769" y="1196752"/>
            <a:ext cx="666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rsHRF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demo_jobs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vox_deconv_seed_FC_GC_smooth_job.</a:t>
            </a:r>
            <a:r>
              <a:rPr lang="zh-CN" altLang="en-US" dirty="0" smtClean="0">
                <a:solidFill>
                  <a:srgbClr val="0000FF"/>
                </a:solidFill>
              </a:rPr>
              <a:t>mat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7744" y="6488668"/>
            <a:ext cx="6838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rsHRF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demo_jobs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/vox_deconv_seed_FC_GC_smooth_job_results.txt</a:t>
            </a:r>
          </a:p>
        </p:txBody>
      </p:sp>
      <p:sp>
        <p:nvSpPr>
          <p:cNvPr id="8" name="矩形 7"/>
          <p:cNvSpPr/>
          <p:nvPr/>
        </p:nvSpPr>
        <p:spPr>
          <a:xfrm>
            <a:off x="1013275" y="6116408"/>
            <a:ext cx="391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ROI </a:t>
            </a:r>
            <a:r>
              <a:rPr lang="en-US" altLang="zh-CN" dirty="0" smtClean="0">
                <a:solidFill>
                  <a:srgbClr val="FF0000"/>
                </a:solidFill>
              </a:rPr>
              <a:t>3: 1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</a:rPr>
              <a:t> label of Yeo2011_7Net*.</a:t>
            </a:r>
            <a:r>
              <a:rPr lang="en-US" altLang="zh-CN" dirty="0" err="1" smtClean="0">
                <a:solidFill>
                  <a:srgbClr val="FF0000"/>
                </a:solidFill>
              </a:rPr>
              <a:t>nii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022533" y="5661248"/>
            <a:ext cx="861777" cy="2513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909308" y="5051564"/>
            <a:ext cx="288032" cy="3251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5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725144"/>
            <a:ext cx="3738590" cy="1690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Connectivity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Seed to voxels maps:  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Deconv</a:t>
            </a:r>
            <a:r>
              <a:rPr lang="en-US" altLang="zh-CN" dirty="0"/>
              <a:t>olution on 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dirty="0"/>
              <a:t>moothed &amp; </a:t>
            </a:r>
            <a:r>
              <a:rPr lang="en-US" altLang="zh-CN" dirty="0" err="1"/>
              <a:t>denoised</a:t>
            </a:r>
            <a:r>
              <a:rPr lang="en-US" altLang="zh-CN" dirty="0"/>
              <a:t> </a:t>
            </a:r>
            <a:r>
              <a:rPr lang="en-US" altLang="zh-CN" dirty="0" smtClean="0"/>
              <a:t>and outlier removed(</a:t>
            </a:r>
            <a:r>
              <a:rPr lang="en-US" altLang="zh-CN" dirty="0" err="1" smtClean="0">
                <a:solidFill>
                  <a:srgbClr val="FF0000"/>
                </a:solidFill>
              </a:rPr>
              <a:t>Olrm</a:t>
            </a:r>
            <a:r>
              <a:rPr lang="en-US" altLang="zh-CN" dirty="0"/>
              <a:t>) data, </a:t>
            </a:r>
            <a:r>
              <a:rPr lang="en-US" altLang="zh-CN" dirty="0" smtClean="0"/>
              <a:t>Pairwise GC between </a:t>
            </a:r>
            <a:r>
              <a:rPr lang="en-US" altLang="zh-CN" dirty="0"/>
              <a:t>seed (ROI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) </a:t>
            </a:r>
            <a:r>
              <a:rPr lang="en-US" altLang="zh-CN" dirty="0"/>
              <a:t>and all other </a:t>
            </a:r>
            <a:r>
              <a:rPr lang="en-US" altLang="zh-CN" dirty="0" smtClean="0"/>
              <a:t>voxels, model order =</a:t>
            </a:r>
            <a:r>
              <a:rPr lang="en-US" altLang="zh-CN" dirty="0" smtClean="0">
                <a:solidFill>
                  <a:srgbClr val="FF0000"/>
                </a:solidFill>
              </a:rPr>
              <a:t> 2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Conn_1_</a:t>
            </a:r>
            <a:r>
              <a:rPr lang="en-US" altLang="zh-CN" sz="1800" dirty="0" smtClean="0">
                <a:solidFill>
                  <a:srgbClr val="00B050"/>
                </a:solidFill>
              </a:rPr>
              <a:t>s</a:t>
            </a:r>
            <a:r>
              <a:rPr lang="en-US" altLang="zh-CN" sz="1800" dirty="0" smtClean="0"/>
              <a:t>RAW_FILE_NAME</a:t>
            </a:r>
            <a:r>
              <a:rPr lang="en-US" altLang="zh-CN" sz="1800" dirty="0" smtClean="0">
                <a:solidFill>
                  <a:srgbClr val="0000FF"/>
                </a:solidFill>
              </a:rPr>
              <a:t>_deconv</a:t>
            </a:r>
            <a:r>
              <a:rPr lang="en-US" altLang="zh-CN" sz="1800" dirty="0" smtClean="0">
                <a:solidFill>
                  <a:srgbClr val="FF0000"/>
                </a:solidFill>
              </a:rPr>
              <a:t>_Olrm</a:t>
            </a:r>
            <a:r>
              <a:rPr lang="en-US" altLang="zh-CN" sz="1800" dirty="0" smtClean="0"/>
              <a:t>_inflow_N_pwGC_order</a:t>
            </a: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en-US" altLang="zh-CN" sz="1800" dirty="0" smtClean="0"/>
              <a:t>.nii</a:t>
            </a:r>
            <a:endParaRPr lang="en-US" altLang="zh-CN" sz="1800" dirty="0"/>
          </a:p>
          <a:p>
            <a:r>
              <a:rPr lang="en-US" altLang="zh-CN" sz="1800" dirty="0" smtClean="0"/>
              <a:t>Conn_1_</a:t>
            </a:r>
            <a:r>
              <a:rPr lang="en-US" altLang="zh-CN" sz="1800" dirty="0">
                <a:solidFill>
                  <a:srgbClr val="00B050"/>
                </a:solidFill>
              </a:rPr>
              <a:t>s</a:t>
            </a:r>
            <a:r>
              <a:rPr lang="en-US" altLang="zh-CN" sz="1800" dirty="0"/>
              <a:t>RAW_FILE_NAME</a:t>
            </a:r>
            <a:r>
              <a:rPr lang="en-US" altLang="zh-CN" sz="1800" dirty="0" smtClean="0">
                <a:solidFill>
                  <a:srgbClr val="0000FF"/>
                </a:solidFill>
              </a:rPr>
              <a:t>_deconv</a:t>
            </a:r>
            <a:r>
              <a:rPr lang="en-US" altLang="zh-CN" sz="1800" dirty="0">
                <a:solidFill>
                  <a:srgbClr val="FF0000"/>
                </a:solidFill>
              </a:rPr>
              <a:t>_Olrm</a:t>
            </a:r>
            <a:r>
              <a:rPr lang="en-US" altLang="zh-CN" sz="1800" dirty="0" smtClean="0"/>
              <a:t>_inflow_pval_pwGC_order2.nii</a:t>
            </a:r>
            <a:endParaRPr lang="en-US" altLang="zh-CN" sz="1800" dirty="0"/>
          </a:p>
          <a:p>
            <a:r>
              <a:rPr lang="en-US" altLang="zh-CN" sz="1800" dirty="0" smtClean="0"/>
              <a:t>Conn_1_</a:t>
            </a:r>
            <a:r>
              <a:rPr lang="en-US" altLang="zh-CN" sz="1800" dirty="0" smtClean="0">
                <a:solidFill>
                  <a:srgbClr val="00B050"/>
                </a:solidFill>
              </a:rPr>
              <a:t>s</a:t>
            </a:r>
            <a:r>
              <a:rPr lang="en-US" altLang="zh-CN" sz="1800" dirty="0" smtClean="0"/>
              <a:t>RAW_FILE_NAME</a:t>
            </a:r>
            <a:r>
              <a:rPr lang="en-US" altLang="zh-CN" sz="1800" dirty="0" smtClean="0">
                <a:solidFill>
                  <a:srgbClr val="0000FF"/>
                </a:solidFill>
              </a:rPr>
              <a:t>_deconv</a:t>
            </a:r>
            <a:r>
              <a:rPr lang="en-US" altLang="zh-CN" sz="1800" dirty="0" smtClean="0">
                <a:solidFill>
                  <a:srgbClr val="FF0000"/>
                </a:solidFill>
              </a:rPr>
              <a:t>_Olrm</a:t>
            </a:r>
            <a:r>
              <a:rPr lang="en-US" altLang="zh-CN" sz="1800" dirty="0" smtClean="0"/>
              <a:t>_inflow_pwGC_order2.nii</a:t>
            </a:r>
          </a:p>
          <a:p>
            <a:endParaRPr lang="en-US" altLang="zh-CN" sz="2100" dirty="0"/>
          </a:p>
        </p:txBody>
      </p:sp>
      <p:sp>
        <p:nvSpPr>
          <p:cNvPr id="6" name="矩形 5"/>
          <p:cNvSpPr/>
          <p:nvPr/>
        </p:nvSpPr>
        <p:spPr>
          <a:xfrm>
            <a:off x="2483769" y="1196752"/>
            <a:ext cx="666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rsHRF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demo_jobs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vox_deconv_seed_FC_GC_smooth_job.</a:t>
            </a:r>
            <a:r>
              <a:rPr lang="zh-CN" altLang="en-US" dirty="0" smtClean="0">
                <a:solidFill>
                  <a:srgbClr val="0000FF"/>
                </a:solidFill>
              </a:rPr>
              <a:t>mat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7744" y="6488668"/>
            <a:ext cx="6838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rsHRF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demo_jobs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/vox_deconv_seed_FC_GC_smooth_job_results.txt</a:t>
            </a:r>
          </a:p>
        </p:txBody>
      </p:sp>
      <p:sp>
        <p:nvSpPr>
          <p:cNvPr id="9" name="矩形 8"/>
          <p:cNvSpPr/>
          <p:nvPr/>
        </p:nvSpPr>
        <p:spPr>
          <a:xfrm>
            <a:off x="683568" y="5013176"/>
            <a:ext cx="3939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Inflow:  GC from other voxels to ROI 1</a:t>
            </a:r>
          </a:p>
          <a:p>
            <a:r>
              <a:rPr lang="en-US" altLang="zh-CN" dirty="0" smtClean="0"/>
              <a:t>Outflow</a:t>
            </a:r>
            <a:r>
              <a:rPr lang="en-US" altLang="zh-CN" dirty="0"/>
              <a:t>:  GC from ROI 1 </a:t>
            </a:r>
            <a:r>
              <a:rPr lang="en-US" altLang="zh-CN" dirty="0" smtClean="0"/>
              <a:t>to </a:t>
            </a:r>
            <a:r>
              <a:rPr lang="en-US" altLang="zh-CN" dirty="0"/>
              <a:t>other voxels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150275" y="6205648"/>
            <a:ext cx="861777" cy="2513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100392" y="5408150"/>
            <a:ext cx="288032" cy="3251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Connectivity output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Seed to voxels maps:   </a:t>
                </a:r>
              </a:p>
              <a:p>
                <a:r>
                  <a:rPr lang="en-US" altLang="zh-CN" sz="1800" dirty="0" smtClean="0"/>
                  <a:t>Conn_1_</a:t>
                </a:r>
                <a:r>
                  <a:rPr lang="en-US" altLang="zh-CN" sz="1800" dirty="0" smtClean="0">
                    <a:solidFill>
                      <a:srgbClr val="00B050"/>
                    </a:solidFill>
                  </a:rPr>
                  <a:t>s</a:t>
                </a:r>
                <a:r>
                  <a:rPr lang="en-US" altLang="zh-CN" sz="1800" dirty="0" smtClean="0"/>
                  <a:t>RAW_FILE_NAME</a:t>
                </a:r>
                <a:r>
                  <a:rPr lang="en-US" altLang="zh-CN" sz="1800" dirty="0" smtClean="0">
                    <a:solidFill>
                      <a:srgbClr val="0000FF"/>
                    </a:solidFill>
                  </a:rPr>
                  <a:t>_deconv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_Olrm</a:t>
                </a:r>
                <a:r>
                  <a:rPr lang="en-US" altLang="zh-CN" sz="1800" dirty="0" smtClean="0"/>
                  <a:t>_outflow</a:t>
                </a:r>
                <a:r>
                  <a:rPr lang="en-US" altLang="zh-CN" sz="1800" dirty="0" smtClean="0">
                    <a:solidFill>
                      <a:srgbClr val="7030A0"/>
                    </a:solidFill>
                  </a:rPr>
                  <a:t>_N_</a:t>
                </a:r>
                <a:r>
                  <a:rPr lang="en-US" altLang="zh-CN" sz="1800" dirty="0" smtClean="0"/>
                  <a:t>pwGC_order2.nii</a:t>
                </a:r>
                <a:endParaRPr lang="en-US" altLang="zh-CN" sz="1800" dirty="0"/>
              </a:p>
              <a:p>
                <a:r>
                  <a:rPr lang="en-US" altLang="zh-CN" sz="1800" dirty="0" smtClean="0"/>
                  <a:t>Conn_1_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s</a:t>
                </a:r>
                <a:r>
                  <a:rPr lang="en-US" altLang="zh-CN" sz="1800" dirty="0"/>
                  <a:t>RAW_FILE_NAME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_deconv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_Olrm</a:t>
                </a:r>
                <a:r>
                  <a:rPr lang="en-US" altLang="zh-CN" sz="1800" dirty="0" smtClean="0"/>
                  <a:t>_outflow_pval_pwGC_order2.nii</a:t>
                </a:r>
                <a:endParaRPr lang="en-US" altLang="zh-CN" sz="1800" dirty="0"/>
              </a:p>
              <a:p>
                <a:r>
                  <a:rPr lang="en-US" altLang="zh-CN" sz="1800" dirty="0" smtClean="0"/>
                  <a:t>Conn_1_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s</a:t>
                </a:r>
                <a:r>
                  <a:rPr lang="en-US" altLang="zh-CN" sz="1800" dirty="0"/>
                  <a:t>RAW_FILE_NAME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_deconv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_Olrm</a:t>
                </a:r>
                <a:r>
                  <a:rPr lang="en-US" altLang="zh-CN" sz="1800" dirty="0" smtClean="0"/>
                  <a:t>_outflow_pwGC_order2.nii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2100" dirty="0" smtClean="0"/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7030A0"/>
                    </a:solidFill>
                  </a:rPr>
                  <a:t>_N_: </a:t>
                </a:r>
                <a:r>
                  <a:rPr lang="en-US" altLang="zh-CN" sz="2400" dirty="0"/>
                  <a:t>GC value </a:t>
                </a:r>
                <a:r>
                  <a:rPr lang="en-US" altLang="zh-CN" sz="2400" i="1" dirty="0"/>
                  <a:t>c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transformed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e>
                    </m:rad>
                  </m:oMath>
                </a14:m>
                <a:r>
                  <a:rPr lang="en-US" altLang="zh-CN" sz="2400" dirty="0" smtClean="0"/>
                  <a:t>, </a:t>
                </a:r>
                <a:r>
                  <a:rPr lang="en-US" altLang="zh-CN" sz="2400" dirty="0"/>
                  <a:t>which is considered to be approximately 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normal</a:t>
                </a:r>
                <a:r>
                  <a:rPr lang="en-US" altLang="zh-CN" sz="2400" dirty="0"/>
                  <a:t> (where n </a:t>
                </a:r>
                <a:r>
                  <a:rPr lang="en-US" altLang="zh-CN" sz="2400" dirty="0" smtClean="0"/>
                  <a:t>= N-m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If c </a:t>
                </a:r>
                <a:r>
                  <a:rPr lang="en-US" altLang="zh-CN" sz="2400" dirty="0" smtClean="0"/>
                  <a:t>= </a:t>
                </a:r>
                <a:r>
                  <a:rPr lang="en-US" altLang="zh-CN" sz="2400" dirty="0"/>
                  <a:t>0,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. m = model order) 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Geweke</a:t>
                </a:r>
                <a:r>
                  <a:rPr lang="en-US" altLang="zh-CN" sz="2400" dirty="0"/>
                  <a:t> 1982).</a:t>
                </a:r>
                <a:endParaRPr lang="en-US" altLang="zh-CN" sz="24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/>
                  <a:t>_</a:t>
                </a:r>
                <a:r>
                  <a:rPr lang="en-US" altLang="zh-CN" sz="2400" dirty="0" err="1"/>
                  <a:t>pval</a:t>
                </a:r>
                <a:r>
                  <a:rPr lang="en-US" altLang="zh-CN" sz="2400" dirty="0" smtClean="0"/>
                  <a:t>_:  p-value of GC </a:t>
                </a:r>
                <a:r>
                  <a:rPr lang="en-US" altLang="zh-CN" sz="2400" dirty="0"/>
                  <a:t>(F-test) 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_</a:t>
                </a:r>
                <a:r>
                  <a:rPr lang="en-US" altLang="zh-CN" sz="2400" dirty="0" err="1" smtClean="0"/>
                  <a:t>pwGC</a:t>
                </a:r>
                <a:r>
                  <a:rPr lang="en-US" altLang="zh-CN" sz="2400" dirty="0" smtClean="0"/>
                  <a:t>_: pairwise GC</a:t>
                </a:r>
                <a:endParaRPr lang="en-US" altLang="zh-CN" sz="2100" dirty="0" smtClean="0"/>
              </a:p>
              <a:p>
                <a:endParaRPr lang="en-US" altLang="zh-CN" sz="21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483769" y="1196752"/>
            <a:ext cx="6660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rsHRF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demo_jobs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vox_deconv_seed_FC_GC_smooth_job.</a:t>
            </a:r>
            <a:r>
              <a:rPr lang="zh-CN" altLang="en-US" dirty="0" smtClean="0">
                <a:solidFill>
                  <a:srgbClr val="0000FF"/>
                </a:solidFill>
              </a:rPr>
              <a:t>mat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7744" y="6488668"/>
            <a:ext cx="6838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rsHRF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demo_jobs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/vox_deconv_seed_FC_GC_smooth_job_results.txt</a:t>
            </a:r>
          </a:p>
        </p:txBody>
      </p:sp>
    </p:spTree>
    <p:extLst>
      <p:ext uri="{BB962C8B-B14F-4D97-AF65-F5344CB8AC3E}">
        <p14:creationId xmlns:p14="http://schemas.microsoft.com/office/powerpoint/2010/main" val="2600260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Connectivity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ROI to ROI:  </a:t>
            </a:r>
            <a:endParaRPr lang="en-US" altLang="zh-CN" dirty="0" smtClean="0"/>
          </a:p>
          <a:p>
            <a:pPr lvl="1"/>
            <a:r>
              <a:rPr lang="en-US" altLang="zh-CN" sz="2400" dirty="0" err="1" smtClean="0">
                <a:solidFill>
                  <a:srgbClr val="FF0000"/>
                </a:solidFill>
              </a:rPr>
              <a:t>Conn_combROI</a:t>
            </a:r>
            <a:r>
              <a:rPr lang="en-US" altLang="zh-CN" sz="2400" dirty="0" err="1" smtClean="0"/>
              <a:t>_</a:t>
            </a:r>
            <a:r>
              <a:rPr lang="en-US" altLang="zh-CN" sz="2400" dirty="0" err="1"/>
              <a:t>RAW_FILE_NAME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_Corr_Pearson</a:t>
            </a:r>
            <a:r>
              <a:rPr lang="en-US" altLang="zh-CN" sz="2400" dirty="0" err="1" smtClean="0"/>
              <a:t>.mat</a:t>
            </a:r>
            <a:endParaRPr lang="en-US" altLang="zh-CN" sz="2400" dirty="0"/>
          </a:p>
          <a:p>
            <a:pPr lvl="1"/>
            <a:r>
              <a:rPr lang="en-US" altLang="zh-CN" sz="2400" dirty="0" err="1" smtClean="0">
                <a:solidFill>
                  <a:srgbClr val="FF0000"/>
                </a:solidFill>
              </a:rPr>
              <a:t>Conn_combROI</a:t>
            </a:r>
            <a:r>
              <a:rPr lang="en-US" altLang="zh-CN" sz="2400" dirty="0" err="1" smtClean="0"/>
              <a:t>_</a:t>
            </a:r>
            <a:r>
              <a:rPr lang="en-US" altLang="zh-CN" sz="2400" dirty="0" err="1"/>
              <a:t>RAW_FILE_NAME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_pwGC</a:t>
            </a:r>
            <a:r>
              <a:rPr lang="en-US" altLang="zh-CN" sz="2400" dirty="0" err="1" smtClean="0"/>
              <a:t>.mat</a:t>
            </a:r>
            <a:endParaRPr lang="en-US" altLang="zh-CN" sz="2400" dirty="0"/>
          </a:p>
          <a:p>
            <a:pPr lvl="1"/>
            <a:r>
              <a:rPr lang="en-US" altLang="zh-CN" sz="2400" dirty="0" err="1" smtClean="0"/>
              <a:t>combROI_</a:t>
            </a:r>
            <a:r>
              <a:rPr lang="en-US" altLang="zh-CN" sz="2400" dirty="0" err="1"/>
              <a:t>RAW_FILE_NAME</a:t>
            </a:r>
            <a:r>
              <a:rPr lang="en-US" altLang="zh-CN" sz="2400" dirty="0" err="1" smtClean="0"/>
              <a:t>_conn_job.mat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 smtClean="0"/>
              <a:t>                         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32039" y="1196752"/>
            <a:ext cx="421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rsHRF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demo_jobs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sig_FC_GC</a:t>
            </a:r>
            <a:r>
              <a:rPr lang="zh-CN" altLang="en-US" dirty="0" smtClean="0">
                <a:solidFill>
                  <a:srgbClr val="0000FF"/>
                </a:solidFill>
              </a:rPr>
              <a:t>_job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.mat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3968" y="6488668"/>
            <a:ext cx="4822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rsHRF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demo_jobs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sig_FC_GC_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job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_results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.txt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36" y="3574107"/>
            <a:ext cx="2600344" cy="16144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574107"/>
            <a:ext cx="2886096" cy="12906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5" b="63793"/>
          <a:stretch/>
        </p:blipFill>
        <p:spPr>
          <a:xfrm>
            <a:off x="107504" y="4982389"/>
            <a:ext cx="5781717" cy="151216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37066" y="4189725"/>
            <a:ext cx="2252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combROI</a:t>
            </a:r>
            <a:r>
              <a:rPr lang="en-US" altLang="zh-CN" dirty="0">
                <a:solidFill>
                  <a:srgbClr val="FF0000"/>
                </a:solidFill>
              </a:rPr>
              <a:t> =</a:t>
            </a:r>
            <a:r>
              <a:rPr lang="en-US" altLang="zh-CN" dirty="0"/>
              <a:t>[dat1 dat2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271=264+7</a:t>
            </a:r>
            <a:endParaRPr lang="en-US" altLang="zh-CN" dirty="0"/>
          </a:p>
        </p:txBody>
      </p:sp>
      <p:sp>
        <p:nvSpPr>
          <p:cNvPr id="13" name="圆角矩形 12"/>
          <p:cNvSpPr/>
          <p:nvPr/>
        </p:nvSpPr>
        <p:spPr>
          <a:xfrm>
            <a:off x="7675068" y="4608024"/>
            <a:ext cx="288032" cy="3251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287916" y="3974715"/>
            <a:ext cx="288032" cy="325105"/>
          </a:xfrm>
          <a:prstGeom prst="roundRect">
            <a:avLst>
              <a:gd name="adj" fmla="val 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08104" y="1605423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In </a:t>
            </a:r>
            <a:r>
              <a:rPr lang="en-US" altLang="zh-CN" dirty="0" err="1" smtClean="0">
                <a:solidFill>
                  <a:srgbClr val="7030A0"/>
                </a:solidFill>
              </a:rPr>
              <a:t>wgr_rsHRF_global_para.m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</a:p>
          <a:p>
            <a:r>
              <a:rPr lang="it-IT" altLang="zh-CN" dirty="0" smtClean="0">
                <a:solidFill>
                  <a:srgbClr val="7030A0"/>
                </a:solidFill>
              </a:rPr>
              <a:t>para.combine_ROI </a:t>
            </a:r>
            <a:r>
              <a:rPr lang="it-IT" altLang="zh-CN" dirty="0">
                <a:solidFill>
                  <a:srgbClr val="7030A0"/>
                </a:solidFill>
              </a:rPr>
              <a:t>= </a:t>
            </a:r>
            <a:r>
              <a:rPr lang="en-US" altLang="zh-CN" dirty="0" smtClean="0">
                <a:solidFill>
                  <a:srgbClr val="7030A0"/>
                </a:solidFill>
              </a:rPr>
              <a:t>1</a:t>
            </a:r>
            <a:r>
              <a:rPr lang="it-IT" altLang="zh-CN" dirty="0" smtClean="0">
                <a:solidFill>
                  <a:srgbClr val="7030A0"/>
                </a:solidFill>
              </a:rPr>
              <a:t>; 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93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420433" y="2881604"/>
            <a:ext cx="2688071" cy="3678479"/>
            <a:chOff x="5998729" y="2593572"/>
            <a:chExt cx="2688071" cy="367847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730" y="2593572"/>
              <a:ext cx="2557481" cy="3433788"/>
            </a:xfrm>
            <a:prstGeom prst="rect">
              <a:avLst/>
            </a:prstGeom>
          </p:spPr>
        </p:pic>
        <p:sp>
          <p:nvSpPr>
            <p:cNvPr id="10" name="圆角矩形 9"/>
            <p:cNvSpPr/>
            <p:nvPr/>
          </p:nvSpPr>
          <p:spPr>
            <a:xfrm>
              <a:off x="5998730" y="2593572"/>
              <a:ext cx="2688070" cy="169952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998729" y="4327835"/>
              <a:ext cx="2688069" cy="19442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Connectivity output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ROI to ROI:   </a:t>
                </a:r>
              </a:p>
              <a:p>
                <a:pPr lvl="1"/>
                <a:r>
                  <a:rPr lang="en-US" altLang="zh-CN" sz="2000" dirty="0" smtClean="0"/>
                  <a:t>Conn_</a:t>
                </a:r>
                <a:r>
                  <a:rPr lang="en-US" altLang="zh-CN" sz="2000" dirty="0"/>
                  <a:t>RAW_FILE_NAME</a:t>
                </a:r>
                <a:r>
                  <a:rPr lang="en-US" altLang="zh-CN" sz="2000" dirty="0" smtClean="0"/>
                  <a:t>_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dat1</a:t>
                </a:r>
                <a:r>
                  <a:rPr lang="en-US" altLang="zh-CN" sz="2000" dirty="0" smtClean="0"/>
                  <a:t>_Corr_Pearson.mat</a:t>
                </a:r>
              </a:p>
              <a:p>
                <a:pPr lvl="2"/>
                <a:r>
                  <a:rPr lang="en-US" altLang="zh-CN" sz="2000" dirty="0" err="1"/>
                  <a:t>M.Matrix_r</a:t>
                </a:r>
                <a:r>
                  <a:rPr lang="en-US" altLang="zh-CN" sz="2000" dirty="0"/>
                  <a:t>— r value,   </a:t>
                </a:r>
                <a:r>
                  <a:rPr lang="en-US" altLang="zh-CN" sz="2000" dirty="0" err="1"/>
                  <a:t>M.Matrix_z</a:t>
                </a:r>
                <a:r>
                  <a:rPr lang="en-US" altLang="zh-CN" sz="2000" dirty="0"/>
                  <a:t>: r to z (fisher z)</a:t>
                </a:r>
              </a:p>
              <a:p>
                <a:pPr lvl="2"/>
                <a:r>
                  <a:rPr lang="en-US" altLang="zh-CN" sz="2000" dirty="0" err="1"/>
                  <a:t>M.Matrix_pval</a:t>
                </a:r>
                <a:r>
                  <a:rPr lang="en-US" altLang="zh-CN" sz="2000" dirty="0"/>
                  <a:t>— p-value (t-test</a:t>
                </a:r>
                <a:r>
                  <a:rPr lang="en-US" altLang="zh-CN" sz="2000" dirty="0" smtClean="0"/>
                  <a:t>)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 smtClean="0"/>
                  <a:t>Conn_</a:t>
                </a:r>
                <a:r>
                  <a:rPr lang="en-US" altLang="zh-CN" sz="2000" dirty="0"/>
                  <a:t>RAW_FILE_NAME</a:t>
                </a:r>
                <a:r>
                  <a:rPr lang="en-US" altLang="zh-CN" sz="2000" dirty="0" smtClean="0"/>
                  <a:t>_dat1_pwGC.mat</a:t>
                </a:r>
              </a:p>
              <a:p>
                <a:pPr lvl="2"/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A </a:t>
                </a:r>
                <a:r>
                  <a:rPr lang="en-US" altLang="zh-CN" sz="2000" dirty="0" smtClean="0"/>
                  <a:t>= </a:t>
                </a:r>
                <a:r>
                  <a:rPr lang="en-US" altLang="zh-CN" sz="2000" dirty="0" err="1"/>
                  <a:t>M.GC_matrix</a:t>
                </a:r>
                <a:r>
                  <a:rPr lang="en-US" altLang="zh-CN" sz="2000" dirty="0"/>
                  <a:t> – GC value ,  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A(</a:t>
                </a:r>
                <a:r>
                  <a:rPr lang="en-US" altLang="zh-CN" sz="2000" dirty="0" err="1">
                    <a:solidFill>
                      <a:srgbClr val="0000FF"/>
                    </a:solidFill>
                  </a:rPr>
                  <a:t>x,y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):  GC from x to y</a:t>
                </a:r>
              </a:p>
              <a:p>
                <a:pPr lvl="2"/>
                <a:r>
                  <a:rPr lang="en-US" altLang="zh-CN" sz="2000" dirty="0" err="1"/>
                  <a:t>M.pval_Matrix</a:t>
                </a:r>
                <a:r>
                  <a:rPr lang="en-US" altLang="zh-CN" sz="2000" dirty="0"/>
                  <a:t>— p-value (F-test), </a:t>
                </a:r>
              </a:p>
              <a:p>
                <a:pPr lvl="2"/>
                <a:r>
                  <a:rPr lang="en-US" altLang="zh-CN" sz="2000" dirty="0" err="1"/>
                  <a:t>M.GC_Matrix_N</a:t>
                </a:r>
                <a:r>
                  <a:rPr lang="en-US" altLang="zh-CN" sz="2000" dirty="0"/>
                  <a:t>— GC value </a:t>
                </a:r>
                <a:r>
                  <a:rPr lang="en-US" altLang="zh-CN" sz="2000" i="1" dirty="0"/>
                  <a:t>c</a:t>
                </a:r>
                <a:r>
                  <a:rPr lang="en-US" altLang="zh-CN" sz="2000" dirty="0"/>
                  <a:t> is 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:r>
                  <a:rPr lang="en-US" altLang="zh-CN" sz="2000" dirty="0" smtClean="0"/>
                  <a:t>transformed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:r>
                  <a:rPr lang="en-US" altLang="zh-CN" sz="2000" dirty="0" smtClean="0"/>
                  <a:t>(</a:t>
                </a:r>
                <a:r>
                  <a:rPr lang="en-US" altLang="zh-CN" sz="2000" dirty="0"/>
                  <a:t>approximately 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N</a:t>
                </a:r>
                <a:r>
                  <a:rPr lang="en-US" altLang="zh-CN" sz="2000" dirty="0"/>
                  <a:t>ormal</a:t>
                </a:r>
                <a:r>
                  <a:rPr lang="en-US" altLang="zh-CN" sz="2000" dirty="0" smtClean="0">
                    <a:solidFill>
                      <a:srgbClr val="7030A0"/>
                    </a:solidFill>
                  </a:rPr>
                  <a:t>)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 smtClean="0"/>
                  <a:t>Conn_</a:t>
                </a:r>
                <a:r>
                  <a:rPr lang="en-US" altLang="zh-CN" sz="2000" dirty="0"/>
                  <a:t>RAW_FILE_NAME</a:t>
                </a:r>
                <a:r>
                  <a:rPr lang="en-US" altLang="zh-CN" sz="2000" dirty="0" smtClean="0"/>
                  <a:t>_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dat2</a:t>
                </a:r>
                <a:r>
                  <a:rPr lang="en-US" altLang="zh-CN" sz="2000" dirty="0" smtClean="0"/>
                  <a:t>_Corr_Pearson.mat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 smtClean="0"/>
                  <a:t>Conn_RAW_FILE_NAME_dat2_pwGC.mat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08104" y="1605423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In </a:t>
            </a:r>
            <a:r>
              <a:rPr lang="en-US" altLang="zh-CN" dirty="0" err="1" smtClean="0">
                <a:solidFill>
                  <a:srgbClr val="7030A0"/>
                </a:solidFill>
              </a:rPr>
              <a:t>wgr_rsHRF_global_para.m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</a:p>
          <a:p>
            <a:r>
              <a:rPr lang="it-IT" altLang="zh-CN" dirty="0" smtClean="0">
                <a:solidFill>
                  <a:srgbClr val="7030A0"/>
                </a:solidFill>
              </a:rPr>
              <a:t>para.combine_ROI </a:t>
            </a:r>
            <a:r>
              <a:rPr lang="it-IT" altLang="zh-CN" dirty="0">
                <a:solidFill>
                  <a:srgbClr val="7030A0"/>
                </a:solidFill>
              </a:rPr>
              <a:t>= 0; 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39" y="1196752"/>
            <a:ext cx="421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rsHRF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demo_jobs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sig_FC_GC</a:t>
            </a:r>
            <a:r>
              <a:rPr lang="zh-CN" altLang="en-US" dirty="0" smtClean="0">
                <a:solidFill>
                  <a:srgbClr val="0000FF"/>
                </a:solidFill>
              </a:rPr>
              <a:t>_job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.mat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3968" y="6488668"/>
            <a:ext cx="4822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rsHRF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demo_jobs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sig_FC_GC_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job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results2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3013787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Connectivity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784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ROI </a:t>
            </a:r>
            <a:r>
              <a:rPr lang="en-US" altLang="zh-CN" dirty="0"/>
              <a:t>to </a:t>
            </a:r>
            <a:r>
              <a:rPr lang="en-US" altLang="zh-CN" dirty="0" smtClean="0"/>
              <a:t>ROI:  </a:t>
            </a:r>
          </a:p>
          <a:p>
            <a:pPr lvl="1"/>
            <a:r>
              <a:rPr lang="en-US" altLang="zh-CN" sz="2000" dirty="0" err="1" smtClean="0">
                <a:solidFill>
                  <a:srgbClr val="0000FF"/>
                </a:solidFill>
              </a:rPr>
              <a:t>Conn_</a:t>
            </a:r>
            <a:r>
              <a:rPr lang="en-US" altLang="zh-CN" sz="2000" dirty="0" err="1"/>
              <a:t>RAW_FILE_NAME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_Corr_Pearson</a:t>
            </a:r>
            <a:r>
              <a:rPr lang="en-US" altLang="zh-CN" sz="2000" dirty="0" err="1" smtClean="0"/>
              <a:t>.mat</a:t>
            </a:r>
            <a:endParaRPr lang="en-US" altLang="zh-CN" sz="2000" dirty="0"/>
          </a:p>
          <a:p>
            <a:pPr lvl="1"/>
            <a:r>
              <a:rPr lang="en-US" altLang="zh-CN" sz="2000" dirty="0" err="1" smtClean="0"/>
              <a:t>Conn_</a:t>
            </a:r>
            <a:r>
              <a:rPr lang="en-US" altLang="zh-CN" sz="2000" dirty="0" err="1"/>
              <a:t>RAW_FILE_NAME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_PCGC</a:t>
            </a:r>
            <a:r>
              <a:rPr lang="en-US" altLang="zh-CN" sz="2000" dirty="0" err="1" smtClean="0"/>
              <a:t>.mat</a:t>
            </a:r>
            <a:endParaRPr lang="en-US" altLang="zh-CN" sz="2000" dirty="0"/>
          </a:p>
          <a:p>
            <a:pPr lvl="1"/>
            <a:r>
              <a:rPr lang="en-US" altLang="zh-CN" sz="2000" dirty="0" err="1" smtClean="0"/>
              <a:t>Conn_</a:t>
            </a:r>
            <a:r>
              <a:rPr lang="en-US" altLang="zh-CN" sz="2000" dirty="0" err="1"/>
              <a:t>RAW_FILE_NAME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_deconv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_CGC</a:t>
            </a:r>
            <a:r>
              <a:rPr lang="en-US" altLang="zh-CN" sz="2000" dirty="0" err="1" smtClean="0"/>
              <a:t>.mat</a:t>
            </a:r>
            <a:endParaRPr lang="en-US" altLang="zh-CN" sz="2000" dirty="0"/>
          </a:p>
          <a:p>
            <a:pPr lvl="1"/>
            <a:r>
              <a:rPr lang="en-US" altLang="zh-CN" sz="2000" dirty="0" err="1" smtClean="0"/>
              <a:t>Conn_</a:t>
            </a:r>
            <a:r>
              <a:rPr lang="en-US" altLang="zh-CN" sz="2000" dirty="0" err="1"/>
              <a:t>RAW_FILE_NAME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_deconv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_Corr_Spearman</a:t>
            </a:r>
            <a:r>
              <a:rPr lang="en-US" altLang="zh-CN" sz="2000" dirty="0" err="1" smtClean="0"/>
              <a:t>.mat</a:t>
            </a:r>
            <a:endParaRPr lang="en-US" altLang="zh-CN" sz="2000" dirty="0"/>
          </a:p>
          <a:p>
            <a:pPr lvl="1"/>
            <a:r>
              <a:rPr lang="en-US" altLang="zh-CN" sz="2000" dirty="0" err="1" smtClean="0"/>
              <a:t>Conn_</a:t>
            </a:r>
            <a:r>
              <a:rPr lang="en-US" altLang="zh-CN" sz="2000" dirty="0" err="1"/>
              <a:t>RAW_FILE_NAME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_deconv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_PCGC</a:t>
            </a:r>
            <a:r>
              <a:rPr lang="en-US" altLang="zh-CN" sz="2000" dirty="0" err="1" smtClean="0"/>
              <a:t>.mat</a:t>
            </a:r>
            <a:endParaRPr lang="en-US" altLang="zh-CN" sz="2000" dirty="0"/>
          </a:p>
          <a:p>
            <a:pPr lvl="1"/>
            <a:r>
              <a:rPr lang="en-US" altLang="zh-CN" sz="2000" dirty="0" err="1" smtClean="0"/>
              <a:t>Conn_</a:t>
            </a:r>
            <a:r>
              <a:rPr lang="en-US" altLang="zh-CN" sz="2000" dirty="0" err="1"/>
              <a:t>RAW_FILE_NAME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_deconv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_pwGC</a:t>
            </a:r>
            <a:r>
              <a:rPr lang="en-US" altLang="zh-CN" sz="2000" dirty="0" err="1" smtClean="0"/>
              <a:t>.mat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491880" y="6488668"/>
            <a:ext cx="5614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rsHRF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demo_jobs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ROI_deconv_FC_GC_job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.txt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3969" y="1196752"/>
            <a:ext cx="4860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en-US" altLang="zh-CN" dirty="0" err="1">
                <a:solidFill>
                  <a:srgbClr val="0000FF"/>
                </a:solidFill>
              </a:rPr>
              <a:t>rsHRF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en-US" altLang="zh-CN" dirty="0" err="1">
                <a:solidFill>
                  <a:srgbClr val="0000FF"/>
                </a:solidFill>
              </a:rPr>
              <a:t>demo_jobs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en-US" altLang="zh-CN" dirty="0" err="1">
                <a:solidFill>
                  <a:srgbClr val="0000FF"/>
                </a:solidFill>
              </a:rPr>
              <a:t>ROI_deconv_FC_GC_job</a:t>
            </a:r>
            <a:r>
              <a:rPr lang="zh-CN" altLang="en-US" dirty="0" smtClean="0">
                <a:solidFill>
                  <a:srgbClr val="0000FF"/>
                </a:solidFill>
              </a:rPr>
              <a:t>.mat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4" y="4493166"/>
            <a:ext cx="2314592" cy="20669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76" y="4557469"/>
            <a:ext cx="2647969" cy="19240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49" y="4350290"/>
            <a:ext cx="2819421" cy="22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47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CN" dirty="0" smtClean="0"/>
                  <a:t>Default </a:t>
                </a:r>
                <a:r>
                  <a:rPr lang="en-US" altLang="zh-CN" dirty="0"/>
                  <a:t>parameter: </a:t>
                </a:r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en-US" altLang="zh-CN" dirty="0" err="1" smtClean="0"/>
                  <a:t>wgr_global_para.m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Brain mask </a:t>
                </a:r>
                <a:r>
                  <a:rPr lang="en-US" altLang="zh-CN" dirty="0"/>
                  <a:t>(default: </a:t>
                </a:r>
                <a:r>
                  <a:rPr lang="en-US" altLang="zh-CN" dirty="0" smtClean="0"/>
                  <a:t>No)</a:t>
                </a:r>
              </a:p>
              <a:p>
                <a:pPr lvl="2"/>
                <a:r>
                  <a:rPr lang="en-US" altLang="zh-CN" dirty="0" smtClean="0"/>
                  <a:t>Outliers &amp; </a:t>
                </a:r>
                <a:r>
                  <a:rPr lang="en-US" altLang="zh-CN" dirty="0" err="1" smtClean="0"/>
                  <a:t>Inpainted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(default: </a:t>
                </a:r>
                <a:r>
                  <a:rPr lang="en-US" altLang="zh-CN" dirty="0" smtClean="0"/>
                  <a:t>yes, only for </a:t>
                </a:r>
                <a:r>
                  <a:rPr lang="en-US" altLang="zh-CN" dirty="0" err="1" smtClean="0"/>
                  <a:t>voxelwise</a:t>
                </a:r>
                <a:r>
                  <a:rPr lang="en-US" altLang="zh-CN" dirty="0" smtClean="0"/>
                  <a:t> data)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local </a:t>
                </a:r>
                <a:r>
                  <a:rPr lang="en-US" altLang="zh-CN" dirty="0" smtClean="0"/>
                  <a:t>peak detection </a:t>
                </a:r>
                <a:r>
                  <a:rPr lang="en-US" altLang="zh-CN" dirty="0"/>
                  <a:t>(default: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zh-CN" dirty="0" smtClean="0"/>
                  <a:t>2 time points)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delete temporary </a:t>
                </a:r>
                <a:r>
                  <a:rPr lang="en-US" altLang="zh-CN" dirty="0" smtClean="0"/>
                  <a:t>files (default: yes)</a:t>
                </a:r>
              </a:p>
              <a:p>
                <a:pPr lvl="2"/>
                <a:r>
                  <a:rPr lang="en-US" altLang="zh-CN" dirty="0" smtClean="0"/>
                  <a:t>save p-value </a:t>
                </a:r>
                <a:r>
                  <a:rPr lang="en-US" altLang="zh-CN" dirty="0"/>
                  <a:t>for seed based GC </a:t>
                </a:r>
                <a:r>
                  <a:rPr lang="en-US" altLang="zh-CN" dirty="0" smtClean="0"/>
                  <a:t>map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Combine all input signals for connectivity </a:t>
                </a:r>
                <a:r>
                  <a:rPr lang="en-US" altLang="zh-CN" dirty="0" smtClean="0"/>
                  <a:t>analysis</a:t>
                </a:r>
              </a:p>
              <a:p>
                <a:r>
                  <a:rPr lang="en-US" altLang="zh-CN" dirty="0" smtClean="0"/>
                  <a:t>Some suggestions</a:t>
                </a:r>
              </a:p>
              <a:p>
                <a:pPr lvl="1"/>
                <a:r>
                  <a:rPr lang="en-US" altLang="zh-CN" dirty="0" smtClean="0"/>
                  <a:t>Do HRF deconvolution in native space</a:t>
                </a:r>
              </a:p>
              <a:p>
                <a:pPr lvl="2"/>
                <a:r>
                  <a:rPr lang="en-US" altLang="zh-CN" dirty="0" smtClean="0"/>
                  <a:t>There are less voxels than normalized space</a:t>
                </a:r>
              </a:p>
              <a:p>
                <a:pPr lvl="2"/>
                <a:r>
                  <a:rPr lang="en-US" altLang="zh-CN" dirty="0" smtClean="0"/>
                  <a:t>Please select/make a brain mask (native space)</a:t>
                </a:r>
              </a:p>
              <a:p>
                <a:pPr lvl="1"/>
                <a:r>
                  <a:rPr lang="en-US" altLang="zh-CN" dirty="0" smtClean="0"/>
                  <a:t>Statistical analysis </a:t>
                </a:r>
              </a:p>
              <a:p>
                <a:pPr lvl="2"/>
                <a:r>
                  <a:rPr lang="en-US" altLang="zh-CN" dirty="0" smtClean="0"/>
                  <a:t>using the outliers removed and </a:t>
                </a:r>
                <a:r>
                  <a:rPr lang="en-US" altLang="zh-CN" dirty="0" err="1" smtClean="0"/>
                  <a:t>inpainted</a:t>
                </a:r>
                <a:r>
                  <a:rPr lang="en-US" altLang="zh-CN" dirty="0" smtClean="0"/>
                  <a:t> images (*_</a:t>
                </a:r>
                <a:r>
                  <a:rPr lang="en-US" altLang="zh-CN" dirty="0" err="1"/>
                  <a:t>Olrm.nii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) </a:t>
                </a:r>
              </a:p>
              <a:p>
                <a:pPr lvl="2"/>
                <a:r>
                  <a:rPr lang="en-US" altLang="zh-CN" dirty="0" smtClean="0"/>
                  <a:t>If not smoothed, do it before statistical analysis.</a:t>
                </a:r>
                <a:endParaRPr lang="en-US" altLang="zh-CN" dirty="0"/>
              </a:p>
              <a:p>
                <a:r>
                  <a:rPr lang="en-US" altLang="zh-CN" dirty="0" smtClean="0"/>
                  <a:t>FIR: Do not include serial correlations (none)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2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nstall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</a:t>
            </a:r>
            <a:r>
              <a:rPr lang="en-US" altLang="zh-CN" dirty="0" smtClean="0"/>
              <a:t>code in Command Window</a:t>
            </a:r>
          </a:p>
          <a:p>
            <a:pPr marL="0" indent="0"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rsHRF_install_SPM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SPM should be installed</a:t>
            </a:r>
          </a:p>
          <a:p>
            <a:pPr lvl="1"/>
            <a:r>
              <a:rPr lang="en-US" altLang="zh-CN" dirty="0" smtClean="0"/>
              <a:t>Codes will be copied to </a:t>
            </a:r>
            <a:r>
              <a:rPr lang="en-US" altLang="zh-CN" dirty="0"/>
              <a:t>./</a:t>
            </a:r>
            <a:r>
              <a:rPr lang="en-US" altLang="zh-CN" dirty="0" smtClean="0"/>
              <a:t>SPM/toolbox/</a:t>
            </a:r>
            <a:r>
              <a:rPr lang="en-US" altLang="zh-CN" dirty="0" err="1" smtClean="0"/>
              <a:t>rsHRF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Or Add </a:t>
            </a:r>
            <a:r>
              <a:rPr lang="en-US" altLang="zh-CN" dirty="0"/>
              <a:t>it into ./SPM/toolbox/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4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it into ./SPM/toolbox/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"/>
          <a:stretch/>
        </p:blipFill>
        <p:spPr bwMode="auto">
          <a:xfrm>
            <a:off x="1331640" y="1700808"/>
            <a:ext cx="3209925" cy="428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24" y="2708920"/>
            <a:ext cx="34766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1443120" y="5007569"/>
            <a:ext cx="645760" cy="360040"/>
          </a:xfrm>
          <a:prstGeom prst="roundRect">
            <a:avLst/>
          </a:prstGeom>
          <a:noFill/>
          <a:ln w="1174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524328" y="2636912"/>
            <a:ext cx="645760" cy="360040"/>
          </a:xfrm>
          <a:prstGeom prst="roundRect">
            <a:avLst/>
          </a:prstGeom>
          <a:noFill/>
          <a:ln w="1174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24328" y="522972"/>
            <a:ext cx="137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FF0000"/>
                </a:solidFill>
              </a:rPr>
              <a:t>rsHRF</a:t>
            </a:r>
            <a:r>
              <a:rPr lang="en-US" altLang="zh-CN" sz="3600" dirty="0" smtClean="0">
                <a:solidFill>
                  <a:srgbClr val="FF0000"/>
                </a:solidFill>
              </a:rPr>
              <a:t>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8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From SPM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 window: </a:t>
            </a:r>
            <a:br>
              <a:rPr lang="en-US" altLang="zh-CN" dirty="0"/>
            </a:br>
            <a:r>
              <a:rPr lang="en-US" altLang="zh-CN" dirty="0"/>
              <a:t>&gt;&gt; </a:t>
            </a:r>
            <a:r>
              <a:rPr lang="en-US" altLang="zh-CN" dirty="0" err="1"/>
              <a:t>spm</a:t>
            </a:r>
            <a:r>
              <a:rPr lang="en-US" altLang="zh-CN" dirty="0"/>
              <a:t> </a:t>
            </a:r>
            <a:r>
              <a:rPr lang="en-US" altLang="zh-CN" dirty="0" err="1" smtClean="0"/>
              <a:t>fmri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From toolbox </a:t>
            </a:r>
          </a:p>
          <a:p>
            <a:pPr lvl="2"/>
            <a:r>
              <a:rPr lang="en-US" altLang="zh-CN" dirty="0" smtClean="0"/>
              <a:t>Click </a:t>
            </a:r>
            <a:r>
              <a:rPr lang="en-US" altLang="zh-CN" dirty="0" err="1" smtClean="0"/>
              <a:t>rsHRF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 &gt;&gt; </a:t>
            </a:r>
            <a:r>
              <a:rPr lang="en-US" altLang="zh-CN" dirty="0" err="1" smtClean="0"/>
              <a:t>rsHRF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499992" y="908720"/>
            <a:ext cx="3877672" cy="4800029"/>
            <a:chOff x="4499992" y="908720"/>
            <a:chExt cx="3877672" cy="4800029"/>
          </a:xfrm>
        </p:grpSpPr>
        <p:pic>
          <p:nvPicPr>
            <p:cNvPr id="4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499992" y="908720"/>
              <a:ext cx="3877672" cy="4465897"/>
            </a:xfrm>
            <a:prstGeom prst="rect">
              <a:avLst/>
            </a:prstGeom>
          </p:spPr>
        </p:pic>
        <p:pic>
          <p:nvPicPr>
            <p:cNvPr id="5" name="图片 4"/>
            <p:cNvPicPr/>
            <p:nvPr/>
          </p:nvPicPr>
          <p:blipFill rotWithShape="1">
            <a:blip r:embed="rId3"/>
            <a:srcRect t="87227"/>
            <a:stretch/>
          </p:blipFill>
          <p:spPr bwMode="auto">
            <a:xfrm>
              <a:off x="4716016" y="5445224"/>
              <a:ext cx="1052195" cy="2635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虚尾箭头 7"/>
          <p:cNvSpPr/>
          <p:nvPr/>
        </p:nvSpPr>
        <p:spPr>
          <a:xfrm rot="10800000">
            <a:off x="3779912" y="5445224"/>
            <a:ext cx="720080" cy="31253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403" y="4358842"/>
            <a:ext cx="1486135" cy="24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rsHRF</a:t>
            </a:r>
            <a:r>
              <a:rPr lang="en-US" altLang="zh-CN" dirty="0" smtClean="0"/>
              <a:t> deconvolution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" y="1513901"/>
            <a:ext cx="2891523" cy="468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1513030"/>
            <a:ext cx="2874081" cy="46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68" y="1513030"/>
            <a:ext cx="2969732" cy="468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85471" y="6290156"/>
            <a:ext cx="3366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Voxels / ROIs /Signals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49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Connectivity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 window: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&gt;&gt; </a:t>
            </a:r>
            <a:r>
              <a:rPr lang="en-US" altLang="zh-CN" dirty="0" err="1" smtClean="0"/>
              <a:t>rsHRF</a:t>
            </a:r>
            <a:r>
              <a:rPr lang="en-US" altLang="zh-CN" dirty="0" smtClean="0"/>
              <a:t> conn</a:t>
            </a:r>
          </a:p>
          <a:p>
            <a:pPr marL="0" indent="0">
              <a:buNone/>
            </a:pPr>
            <a:r>
              <a:rPr lang="en-US" altLang="zh-CN" dirty="0" smtClean="0"/>
              <a:t>Or</a:t>
            </a:r>
          </a:p>
          <a:p>
            <a:pPr marL="0" indent="0">
              <a:buNone/>
            </a:pPr>
            <a:r>
              <a:rPr lang="en-US" altLang="zh-CN" dirty="0"/>
              <a:t>&gt;&gt; </a:t>
            </a:r>
            <a:r>
              <a:rPr lang="en-US" altLang="zh-CN" dirty="0" err="1" smtClean="0"/>
              <a:t>rsHRF</a:t>
            </a:r>
            <a:r>
              <a:rPr lang="en-US" altLang="zh-CN" dirty="0" smtClean="0"/>
              <a:t>(‘conn’)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84072"/>
            <a:ext cx="2033602" cy="32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Connectivity analysis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10" y="1836603"/>
            <a:ext cx="3033735" cy="3567139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80" y="1836603"/>
            <a:ext cx="3043260" cy="36052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" y="1836603"/>
            <a:ext cx="3052785" cy="36242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85471" y="5786100"/>
            <a:ext cx="3366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Voxels / ROIs /Signals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60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batch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23528" y="2516760"/>
            <a:ext cx="2884944" cy="3322886"/>
            <a:chOff x="323528" y="2516760"/>
            <a:chExt cx="2884944" cy="332288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516760"/>
              <a:ext cx="2884944" cy="3322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圆角矩形 4"/>
            <p:cNvSpPr/>
            <p:nvPr/>
          </p:nvSpPr>
          <p:spPr>
            <a:xfrm>
              <a:off x="1766000" y="5373216"/>
              <a:ext cx="645760" cy="360040"/>
            </a:xfrm>
            <a:prstGeom prst="roundRect">
              <a:avLst/>
            </a:prstGeom>
            <a:noFill/>
            <a:ln w="1174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44" y="0"/>
            <a:ext cx="5762667" cy="67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1041</Words>
  <Application>Microsoft Macintosh PowerPoint</Application>
  <PresentationFormat>On-screen Show (4:3)</PresentationFormat>
  <Paragraphs>235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宋体</vt:lpstr>
      <vt:lpstr>Office 主题​​</vt:lpstr>
      <vt:lpstr>rsHRF toolbox SPM-plugin v2.0</vt:lpstr>
      <vt:lpstr>HRF &amp; Connectivity</vt:lpstr>
      <vt:lpstr>Install</vt:lpstr>
      <vt:lpstr>Add it into ./SPM/toolbox/</vt:lpstr>
      <vt:lpstr>From SPM</vt:lpstr>
      <vt:lpstr>rsHRF deconvolution</vt:lpstr>
      <vt:lpstr>Connectivity Analysis</vt:lpstr>
      <vt:lpstr>Connectivity analysis</vt:lpstr>
      <vt:lpstr>Batch</vt:lpstr>
      <vt:lpstr>Demo jobs</vt:lpstr>
      <vt:lpstr>Demo jobs and result files</vt:lpstr>
      <vt:lpstr>Demo data (1 subject)</vt:lpstr>
      <vt:lpstr>Nuisance variables</vt:lpstr>
      <vt:lpstr>save nuisance variables</vt:lpstr>
      <vt:lpstr>Voxelwise Deconvolution</vt:lpstr>
      <vt:lpstr>Image covariates</vt:lpstr>
      <vt:lpstr>Voxelwise Deconvolution results</vt:lpstr>
      <vt:lpstr>ROIwise Deconvolution results </vt:lpstr>
      <vt:lpstr>Signals Deconvolution results </vt:lpstr>
      <vt:lpstr>Signals Deconvolution results </vt:lpstr>
      <vt:lpstr>Connectivity output</vt:lpstr>
      <vt:lpstr>Connectivity output</vt:lpstr>
      <vt:lpstr>Connectivity output</vt:lpstr>
      <vt:lpstr>Connectivity output</vt:lpstr>
      <vt:lpstr>Connectivity output</vt:lpstr>
      <vt:lpstr>Connectivity output</vt:lpstr>
      <vt:lpstr>Connectivity output</vt:lpstr>
      <vt:lpstr>Note</vt:lpstr>
    </vt:vector>
  </TitlesOfParts>
  <Company>SWU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rsHRF toolbox</dc:title>
  <dc:creator>Guo-Rong WU</dc:creator>
  <cp:lastModifiedBy>Guo-Rong Wu</cp:lastModifiedBy>
  <cp:revision>61</cp:revision>
  <dcterms:created xsi:type="dcterms:W3CDTF">2018-07-20T14:29:07Z</dcterms:created>
  <dcterms:modified xsi:type="dcterms:W3CDTF">2019-01-09T12:49:10Z</dcterms:modified>
</cp:coreProperties>
</file>