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pos="710">
          <p15:clr>
            <a:srgbClr val="A4A3A4"/>
          </p15:clr>
        </p15:guide>
        <p15:guide id="4" pos="6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710"/>
        <p:guide pos="697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7f9e02fc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a7f9e02fc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7f9e02fcd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a7f9e02fcd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7f9e02fc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a7f9e02fc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p:cSld name="图片与标题">
    <p:spTree>
      <p:nvGrpSpPr>
        <p:cNvPr id="62" name="Shape 62"/>
        <p:cNvGrpSpPr/>
        <p:nvPr/>
      </p:nvGrpSpPr>
      <p:grpSpPr>
        <a:xfrm>
          <a:off x="0" y="0"/>
          <a:ext cx="0" cy="0"/>
          <a:chOff x="0" y="0"/>
          <a:chExt cx="0" cy="0"/>
        </a:xfrm>
      </p:grpSpPr>
      <p:sp>
        <p:nvSpPr>
          <p:cNvPr id="63" name="Google Shape;63;p11"/>
          <p:cNvSpPr txBox="1"/>
          <p:nvPr/>
        </p:nvSpPr>
        <p:spPr>
          <a:xfrm>
            <a:off x="10662785" y="6134374"/>
            <a:ext cx="86215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2400">
                <a:solidFill>
                  <a:schemeClr val="dk1"/>
                </a:solidFill>
                <a:latin typeface="Quattrocento Sans"/>
                <a:ea typeface="Quattrocento Sans"/>
                <a:cs typeface="Quattrocento Sans"/>
                <a:sym typeface="Quattrocento Sans"/>
              </a:rPr>
              <a:t>PAGE</a:t>
            </a:r>
            <a:endParaRPr sz="2400">
              <a:solidFill>
                <a:schemeClr val="dk1"/>
              </a:solidFill>
              <a:latin typeface="Quattrocento Sans"/>
              <a:ea typeface="Quattrocento Sans"/>
              <a:cs typeface="Quattrocento Sans"/>
              <a:sym typeface="Quattrocento Sans"/>
            </a:endParaRPr>
          </a:p>
        </p:txBody>
      </p:sp>
      <p:sp>
        <p:nvSpPr>
          <p:cNvPr id="64" name="Google Shape;64;p11"/>
          <p:cNvSpPr/>
          <p:nvPr/>
        </p:nvSpPr>
        <p:spPr>
          <a:xfrm>
            <a:off x="11488722" y="6214056"/>
            <a:ext cx="302301" cy="302301"/>
          </a:xfrm>
          <a:prstGeom prst="ellipse">
            <a:avLst/>
          </a:prstGeom>
          <a:solidFill>
            <a:srgbClr val="F2F2F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dk1"/>
              </a:solidFill>
              <a:latin typeface="Microsoft Yahei"/>
              <a:ea typeface="Microsoft Yahei"/>
              <a:cs typeface="Microsoft Yahei"/>
              <a:sym typeface="Microsoft Yahei"/>
            </a:endParaRPr>
          </a:p>
        </p:txBody>
      </p:sp>
      <p:sp>
        <p:nvSpPr>
          <p:cNvPr id="65" name="Google Shape;65;p11"/>
          <p:cNvSpPr txBox="1"/>
          <p:nvPr>
            <p:ph idx="1" type="body"/>
          </p:nvPr>
        </p:nvSpPr>
        <p:spPr>
          <a:xfrm>
            <a:off x="11457064" y="6266935"/>
            <a:ext cx="365616" cy="19654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Font typeface="Verdana"/>
              <a:buNone/>
              <a:defRPr sz="1000">
                <a:latin typeface="Verdana"/>
                <a:ea typeface="Verdana"/>
                <a:cs typeface="Verdana"/>
                <a:sym typeface="Verdan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66" name="Shape 66"/>
        <p:cNvGrpSpPr/>
        <p:nvPr/>
      </p:nvGrpSpPr>
      <p:grpSpPr>
        <a:xfrm>
          <a:off x="0" y="0"/>
          <a:ext cx="0" cy="0"/>
          <a:chOff x="0" y="0"/>
          <a:chExt cx="0" cy="0"/>
        </a:xfrm>
      </p:grpSpPr>
      <p:sp>
        <p:nvSpPr>
          <p:cNvPr id="67" name="Google Shape;67;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p:cSld name="标题和竖排文字">
    <p:spTree>
      <p:nvGrpSpPr>
        <p:cNvPr id="19" name="Shape 19"/>
        <p:cNvGrpSpPr/>
        <p:nvPr/>
      </p:nvGrpSpPr>
      <p:grpSpPr>
        <a:xfrm>
          <a:off x="0" y="0"/>
          <a:ext cx="0" cy="0"/>
          <a:chOff x="0" y="0"/>
          <a:chExt cx="0" cy="0"/>
        </a:xfrm>
      </p:grpSpPr>
      <p:sp>
        <p:nvSpPr>
          <p:cNvPr id="20" name="Google Shape;20;p3"/>
          <p:cNvSpPr/>
          <p:nvPr/>
        </p:nvSpPr>
        <p:spPr>
          <a:xfrm>
            <a:off x="9857015" y="571495"/>
            <a:ext cx="2334985" cy="179614"/>
          </a:xfrm>
          <a:prstGeom prst="rect">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21" name="Google Shape;21;p3"/>
          <p:cNvCxnSpPr/>
          <p:nvPr/>
        </p:nvCxnSpPr>
        <p:spPr>
          <a:xfrm>
            <a:off x="0" y="751109"/>
            <a:ext cx="12192000" cy="0"/>
          </a:xfrm>
          <a:prstGeom prst="straightConnector1">
            <a:avLst/>
          </a:prstGeom>
          <a:noFill/>
          <a:ln cap="flat" cmpd="sng" w="9525">
            <a:solidFill>
              <a:srgbClr val="24569D"/>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
                                        </p:tgtEl>
                                        <p:attrNameLst>
                                          <p:attrName>style.visibility</p:attrName>
                                        </p:attrNameLst>
                                      </p:cBhvr>
                                      <p:to>
                                        <p:strVal val="visible"/>
                                      </p:to>
                                    </p:set>
                                    <p:animEffect filter="fade" transition="in">
                                      <p:cBhvr>
                                        <p:cTn dur="400"/>
                                        <p:tgtEl>
                                          <p:spTgt spid="20"/>
                                        </p:tgtEl>
                                      </p:cBhvr>
                                    </p:animEffect>
                                  </p:childTnLst>
                                </p:cTn>
                              </p:par>
                              <p:par>
                                <p:cTn fill="hold" nodeType="withEffect" presetClass="entr" presetID="10" presetSubtype="0">
                                  <p:stCondLst>
                                    <p:cond delay="0"/>
                                  </p:stCondLst>
                                  <p:childTnLst>
                                    <p:set>
                                      <p:cBhvr>
                                        <p:cTn dur="1" fill="hold">
                                          <p:stCondLst>
                                            <p:cond delay="0"/>
                                          </p:stCondLst>
                                        </p:cTn>
                                        <p:tgtEl>
                                          <p:spTgt spid="21"/>
                                        </p:tgtEl>
                                        <p:attrNameLst>
                                          <p:attrName>style.visibility</p:attrName>
                                        </p:attrNameLst>
                                      </p:cBhvr>
                                      <p:to>
                                        <p:strVal val="visible"/>
                                      </p:to>
                                    </p:set>
                                    <p:animEffect filter="fade" transition="in">
                                      <p:cBhvr>
                                        <p:cTn dur="500"/>
                                        <p:tgtEl>
                                          <p:spTgt spid="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22" name="Shape 22"/>
        <p:cNvGrpSpPr/>
        <p:nvPr/>
      </p:nvGrpSpPr>
      <p:grpSpPr>
        <a:xfrm>
          <a:off x="0" y="0"/>
          <a:ext cx="0" cy="0"/>
          <a:chOff x="0" y="0"/>
          <a:chExt cx="0" cy="0"/>
        </a:xfrm>
      </p:grpSpPr>
      <p:sp>
        <p:nvSpPr>
          <p:cNvPr id="23" name="Google Shape;23;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Verdan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Verdan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40" name="Shape 40"/>
        <p:cNvGrpSpPr/>
        <p:nvPr/>
      </p:nvGrpSpPr>
      <p:grpSpPr>
        <a:xfrm>
          <a:off x="0" y="0"/>
          <a:ext cx="0" cy="0"/>
          <a:chOff x="0" y="0"/>
          <a:chExt cx="0" cy="0"/>
        </a:xfrm>
      </p:grpSpPr>
      <p:sp>
        <p:nvSpPr>
          <p:cNvPr id="41" name="Google Shape;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p:cSld name="内容与标题">
    <p:bg>
      <p:bgPr>
        <a:solidFill>
          <a:srgbClr val="24569D"/>
        </a:solidFill>
      </p:bgPr>
    </p:bg>
    <p:spTree>
      <p:nvGrpSpPr>
        <p:cNvPr id="61" name="Shape 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Verdana"/>
              <a:buNone/>
              <a:defRPr b="0" i="0" sz="44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Verdana"/>
                <a:ea typeface="Verdana"/>
                <a:cs typeface="Verdana"/>
                <a:sym typeface="Verdana"/>
              </a:defRPr>
            </a:lvl1pPr>
            <a:lvl2pPr indent="0" lvl="1" marL="0" marR="0" rtl="0" algn="r">
              <a:spcBef>
                <a:spcPts val="0"/>
              </a:spcBef>
              <a:buNone/>
              <a:defRPr b="0" i="0" sz="1200" u="none" cap="none" strike="noStrike">
                <a:solidFill>
                  <a:srgbClr val="888888"/>
                </a:solidFill>
                <a:latin typeface="Verdana"/>
                <a:ea typeface="Verdana"/>
                <a:cs typeface="Verdana"/>
                <a:sym typeface="Verdana"/>
              </a:defRPr>
            </a:lvl2pPr>
            <a:lvl3pPr indent="0" lvl="2" marL="0" marR="0" rtl="0" algn="r">
              <a:spcBef>
                <a:spcPts val="0"/>
              </a:spcBef>
              <a:buNone/>
              <a:defRPr b="0" i="0" sz="1200" u="none" cap="none" strike="noStrike">
                <a:solidFill>
                  <a:srgbClr val="888888"/>
                </a:solidFill>
                <a:latin typeface="Verdana"/>
                <a:ea typeface="Verdana"/>
                <a:cs typeface="Verdana"/>
                <a:sym typeface="Verdana"/>
              </a:defRPr>
            </a:lvl3pPr>
            <a:lvl4pPr indent="0" lvl="3" marL="0" marR="0" rtl="0" algn="r">
              <a:spcBef>
                <a:spcPts val="0"/>
              </a:spcBef>
              <a:buNone/>
              <a:defRPr b="0" i="0" sz="1200" u="none" cap="none" strike="noStrike">
                <a:solidFill>
                  <a:srgbClr val="888888"/>
                </a:solidFill>
                <a:latin typeface="Verdana"/>
                <a:ea typeface="Verdana"/>
                <a:cs typeface="Verdana"/>
                <a:sym typeface="Verdana"/>
              </a:defRPr>
            </a:lvl4pPr>
            <a:lvl5pPr indent="0" lvl="4" marL="0" marR="0" rtl="0" algn="r">
              <a:spcBef>
                <a:spcPts val="0"/>
              </a:spcBef>
              <a:buNone/>
              <a:defRPr b="0" i="0" sz="1200" u="none" cap="none" strike="noStrike">
                <a:solidFill>
                  <a:srgbClr val="888888"/>
                </a:solidFill>
                <a:latin typeface="Verdana"/>
                <a:ea typeface="Verdana"/>
                <a:cs typeface="Verdana"/>
                <a:sym typeface="Verdana"/>
              </a:defRPr>
            </a:lvl5pPr>
            <a:lvl6pPr indent="0" lvl="5" marL="0" marR="0" rtl="0" algn="r">
              <a:spcBef>
                <a:spcPts val="0"/>
              </a:spcBef>
              <a:buNone/>
              <a:defRPr b="0" i="0" sz="1200" u="none" cap="none" strike="noStrike">
                <a:solidFill>
                  <a:srgbClr val="888888"/>
                </a:solidFill>
                <a:latin typeface="Verdana"/>
                <a:ea typeface="Verdana"/>
                <a:cs typeface="Verdana"/>
                <a:sym typeface="Verdana"/>
              </a:defRPr>
            </a:lvl6pPr>
            <a:lvl7pPr indent="0" lvl="6" marL="0" marR="0" rtl="0" algn="r">
              <a:spcBef>
                <a:spcPts val="0"/>
              </a:spcBef>
              <a:buNone/>
              <a:defRPr b="0" i="0" sz="1200" u="none" cap="none" strike="noStrike">
                <a:solidFill>
                  <a:srgbClr val="888888"/>
                </a:solidFill>
                <a:latin typeface="Verdana"/>
                <a:ea typeface="Verdana"/>
                <a:cs typeface="Verdana"/>
                <a:sym typeface="Verdana"/>
              </a:defRPr>
            </a:lvl7pPr>
            <a:lvl8pPr indent="0" lvl="7" marL="0" marR="0" rtl="0" algn="r">
              <a:spcBef>
                <a:spcPts val="0"/>
              </a:spcBef>
              <a:buNone/>
              <a:defRPr b="0" i="0" sz="1200" u="none" cap="none" strike="noStrike">
                <a:solidFill>
                  <a:srgbClr val="888888"/>
                </a:solidFill>
                <a:latin typeface="Verdana"/>
                <a:ea typeface="Verdana"/>
                <a:cs typeface="Verdana"/>
                <a:sym typeface="Verdana"/>
              </a:defRPr>
            </a:lvl8pPr>
            <a:lvl9pPr indent="0" lvl="8" marL="0" marR="0" rtl="0" algn="r">
              <a:spcBef>
                <a:spcPts val="0"/>
              </a:spcBef>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trends.google.com/trends/explore?date=2019-01-01%202020-10-27&amp;geo=US&amp;q=mask" TargetMode="External"/><Relationship Id="rId4" Type="http://schemas.openxmlformats.org/officeDocument/2006/relationships/hyperlink" Target="https://trends.google.com/trends/explore?date=2019-01-01%202020-10-27&amp;geo=CN&amp;q=%E5%8F%A3%E7%BD%A9" TargetMode="External"/><Relationship Id="rId5" Type="http://schemas.openxmlformats.org/officeDocument/2006/relationships/hyperlink" Target="https://trends.google.com/trends/explore?date=2019-01-01%202020-10-27&amp;geo=GB&amp;q=mask" TargetMode="External"/><Relationship Id="rId6" Type="http://schemas.openxmlformats.org/officeDocument/2006/relationships/hyperlink" Target="https://apps.who.int/flumart/Default?ReportNo=12" TargetMode="External"/><Relationship Id="rId7" Type="http://schemas.openxmlformats.org/officeDocument/2006/relationships/hyperlink" Target="https://www.ecdc.europa.eu/en/publications-data/download-todays-data-geographic-distribution-covid-19-cases-worldwi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p:nvPr/>
        </p:nvSpPr>
        <p:spPr>
          <a:xfrm>
            <a:off x="2351882" y="2412088"/>
            <a:ext cx="7488300" cy="1147800"/>
          </a:xfrm>
          <a:prstGeom prst="rect">
            <a:avLst/>
          </a:prstGeom>
          <a:noFill/>
          <a:ln cap="flat" cmpd="sng" w="57150">
            <a:solidFill>
              <a:srgbClr val="24569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Verdana"/>
              <a:buNone/>
            </a:pPr>
            <a:r>
              <a:t/>
            </a:r>
            <a:endParaRPr b="0" i="0" sz="1800" u="none" cap="none" strike="noStrike">
              <a:solidFill>
                <a:schemeClr val="lt1"/>
              </a:solidFill>
              <a:latin typeface="Verdana"/>
              <a:ea typeface="Verdana"/>
              <a:cs typeface="Verdana"/>
              <a:sym typeface="Verdana"/>
            </a:endParaRPr>
          </a:p>
        </p:txBody>
      </p:sp>
      <p:sp>
        <p:nvSpPr>
          <p:cNvPr id="77" name="Google Shape;77;p13"/>
          <p:cNvSpPr/>
          <p:nvPr/>
        </p:nvSpPr>
        <p:spPr>
          <a:xfrm>
            <a:off x="3183972" y="1985051"/>
            <a:ext cx="5825700" cy="10032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Verdana"/>
              <a:buNone/>
            </a:pPr>
            <a:r>
              <a:t/>
            </a:r>
            <a:endParaRPr b="0" i="0" sz="1800" u="none" cap="none" strike="noStrike">
              <a:solidFill>
                <a:schemeClr val="lt1"/>
              </a:solidFill>
              <a:latin typeface="Verdana"/>
              <a:ea typeface="Verdana"/>
              <a:cs typeface="Verdana"/>
              <a:sym typeface="Verdana"/>
            </a:endParaRPr>
          </a:p>
        </p:txBody>
      </p:sp>
      <p:sp>
        <p:nvSpPr>
          <p:cNvPr id="78" name="Google Shape;78;p13"/>
          <p:cNvSpPr/>
          <p:nvPr/>
        </p:nvSpPr>
        <p:spPr>
          <a:xfrm>
            <a:off x="3183975" y="3059800"/>
            <a:ext cx="5825700" cy="10032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Verdana"/>
              <a:buNone/>
            </a:pPr>
            <a:r>
              <a:t/>
            </a:r>
            <a:endParaRPr b="0" i="0" sz="1800" u="none" cap="none" strike="noStrike">
              <a:solidFill>
                <a:schemeClr val="lt1"/>
              </a:solidFill>
              <a:latin typeface="Verdana"/>
              <a:ea typeface="Verdana"/>
              <a:cs typeface="Verdana"/>
              <a:sym typeface="Verdana"/>
            </a:endParaRPr>
          </a:p>
        </p:txBody>
      </p:sp>
      <p:sp>
        <p:nvSpPr>
          <p:cNvPr id="79" name="Google Shape;79;p13"/>
          <p:cNvSpPr txBox="1"/>
          <p:nvPr/>
        </p:nvSpPr>
        <p:spPr>
          <a:xfrm>
            <a:off x="4542139" y="6264835"/>
            <a:ext cx="323037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2F2F2"/>
              </a:buClr>
              <a:buSzPts val="1800"/>
              <a:buFont typeface="Arial"/>
              <a:buNone/>
            </a:pPr>
            <a:r>
              <a:rPr b="0" i="0" lang="zh-CN" sz="1800" u="none" cap="none" strike="noStrike">
                <a:solidFill>
                  <a:srgbClr val="F2F2F2"/>
                </a:solidFill>
                <a:latin typeface="Microsoft Yahei"/>
                <a:ea typeface="Microsoft Yahei"/>
                <a:cs typeface="Microsoft Yahei"/>
                <a:sym typeface="Microsoft Yahei"/>
              </a:rPr>
              <a:t>学而不思则罔    思而不学则殆</a:t>
            </a:r>
            <a:endParaRPr/>
          </a:p>
        </p:txBody>
      </p:sp>
      <p:sp>
        <p:nvSpPr>
          <p:cNvPr id="80" name="Google Shape;80;p13"/>
          <p:cNvSpPr txBox="1"/>
          <p:nvPr/>
        </p:nvSpPr>
        <p:spPr>
          <a:xfrm>
            <a:off x="2937200" y="2506150"/>
            <a:ext cx="64014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800"/>
              <a:t>The Spreading of Influenza </a:t>
            </a:r>
            <a:endParaRPr b="1" sz="2800"/>
          </a:p>
          <a:p>
            <a:pPr indent="0" lvl="0" marL="0" marR="0" rtl="0" algn="ctr">
              <a:spcBef>
                <a:spcPts val="0"/>
              </a:spcBef>
              <a:spcAft>
                <a:spcPts val="0"/>
              </a:spcAft>
              <a:buNone/>
            </a:pPr>
            <a:r>
              <a:rPr b="1" lang="zh-CN" sz="2800"/>
              <a:t>with Worldwide Masks Required</a:t>
            </a:r>
            <a:endParaRPr b="1" sz="2800"/>
          </a:p>
        </p:txBody>
      </p:sp>
      <p:sp>
        <p:nvSpPr>
          <p:cNvPr id="81" name="Google Shape;81;p13"/>
          <p:cNvSpPr txBox="1"/>
          <p:nvPr/>
        </p:nvSpPr>
        <p:spPr>
          <a:xfrm>
            <a:off x="4203200" y="3902925"/>
            <a:ext cx="3869400" cy="14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latin typeface="Verdana"/>
                <a:ea typeface="Verdana"/>
                <a:cs typeface="Verdana"/>
                <a:sym typeface="Verdana"/>
              </a:rPr>
              <a:t>Team 05</a:t>
            </a:r>
            <a:endParaRPr b="1" sz="1500">
              <a:latin typeface="Verdana"/>
              <a:ea typeface="Verdana"/>
              <a:cs typeface="Verdana"/>
              <a:sym typeface="Verdana"/>
            </a:endParaRPr>
          </a:p>
          <a:p>
            <a:pPr indent="0" lvl="0" marL="0" rtl="0" algn="l">
              <a:spcBef>
                <a:spcPts val="0"/>
              </a:spcBef>
              <a:spcAft>
                <a:spcPts val="0"/>
              </a:spcAft>
              <a:buNone/>
            </a:pPr>
            <a:r>
              <a:rPr lang="zh-CN" sz="1500">
                <a:latin typeface="Verdana"/>
                <a:ea typeface="Verdana"/>
                <a:cs typeface="Verdana"/>
                <a:sym typeface="Verdana"/>
              </a:rPr>
              <a:t>Instructor: Mr. John Weible</a:t>
            </a:r>
            <a:endParaRPr sz="1500">
              <a:latin typeface="Verdana"/>
              <a:ea typeface="Verdana"/>
              <a:cs typeface="Verdana"/>
              <a:sym typeface="Verdana"/>
            </a:endParaRPr>
          </a:p>
          <a:p>
            <a:pPr indent="0" lvl="0" marL="0" rtl="0" algn="l">
              <a:spcBef>
                <a:spcPts val="0"/>
              </a:spcBef>
              <a:spcAft>
                <a:spcPts val="0"/>
              </a:spcAft>
              <a:buNone/>
            </a:pPr>
            <a:r>
              <a:rPr lang="zh-CN" sz="1500">
                <a:latin typeface="Verdana"/>
                <a:ea typeface="Verdana"/>
                <a:cs typeface="Verdana"/>
                <a:sym typeface="Verdana"/>
              </a:rPr>
              <a:t>Team Member:</a:t>
            </a:r>
            <a:endParaRPr sz="1500">
              <a:latin typeface="Verdana"/>
              <a:ea typeface="Verdana"/>
              <a:cs typeface="Verdana"/>
              <a:sym typeface="Verdana"/>
            </a:endParaRPr>
          </a:p>
          <a:p>
            <a:pPr indent="0" lvl="0" marL="0" rtl="0" algn="l">
              <a:spcBef>
                <a:spcPts val="0"/>
              </a:spcBef>
              <a:spcAft>
                <a:spcPts val="0"/>
              </a:spcAft>
              <a:buNone/>
            </a:pPr>
            <a:r>
              <a:rPr lang="zh-CN" sz="1500">
                <a:latin typeface="Verdana"/>
                <a:ea typeface="Verdana"/>
                <a:cs typeface="Verdana"/>
                <a:sym typeface="Verdana"/>
              </a:rPr>
              <a:t>Enshi Wang (enw12) 664221142</a:t>
            </a:r>
            <a:endParaRPr sz="1500">
              <a:latin typeface="Verdana"/>
              <a:ea typeface="Verdana"/>
              <a:cs typeface="Verdana"/>
              <a:sym typeface="Verdana"/>
            </a:endParaRPr>
          </a:p>
          <a:p>
            <a:pPr indent="0" lvl="0" marL="0" rtl="0" algn="l">
              <a:spcBef>
                <a:spcPts val="0"/>
              </a:spcBef>
              <a:spcAft>
                <a:spcPts val="0"/>
              </a:spcAft>
              <a:buNone/>
            </a:pPr>
            <a:r>
              <a:rPr lang="zh-CN" sz="1500">
                <a:latin typeface="Verdana"/>
                <a:ea typeface="Verdana"/>
                <a:cs typeface="Verdana"/>
                <a:sym typeface="Verdana"/>
              </a:rPr>
              <a:t>Cheng-Chen Yang (ccy3) 657920840</a:t>
            </a:r>
            <a:endParaRPr sz="1500">
              <a:latin typeface="Verdana"/>
              <a:ea typeface="Verdana"/>
              <a:cs typeface="Verdana"/>
              <a:sym typeface="Verdana"/>
            </a:endParaRPr>
          </a:p>
          <a:p>
            <a:pPr indent="0" lvl="0" marL="0" rtl="0" algn="l">
              <a:spcBef>
                <a:spcPts val="0"/>
              </a:spcBef>
              <a:spcAft>
                <a:spcPts val="0"/>
              </a:spcAft>
              <a:buNone/>
            </a:pPr>
            <a:r>
              <a:rPr lang="zh-CN" sz="1500">
                <a:latin typeface="Verdana"/>
                <a:ea typeface="Verdana"/>
                <a:cs typeface="Verdana"/>
                <a:sym typeface="Verdana"/>
              </a:rPr>
              <a:t>Vivian Liao (yhliao4) 661311697</a:t>
            </a:r>
            <a:endParaRPr sz="1500">
              <a:latin typeface="Verdana"/>
              <a:ea typeface="Verdana"/>
              <a:cs typeface="Verdana"/>
              <a:sym typeface="Verdana"/>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23" presetSubtype="16">
                                  <p:stCondLst>
                                    <p:cond delay="150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p:tgtEl>
                                          <p:spTgt spid="80"/>
                                        </p:tgtEl>
                                        <p:attrNameLst>
                                          <p:attrName>ppt_w</p:attrName>
                                        </p:attrNameLst>
                                      </p:cBhvr>
                                      <p:tavLst>
                                        <p:tav fmla="" tm="0">
                                          <p:val>
                                            <p:strVal val="0"/>
                                          </p:val>
                                        </p:tav>
                                        <p:tav fmla="" tm="100000">
                                          <p:val>
                                            <p:strVal val="#ppt_w"/>
                                          </p:val>
                                        </p:tav>
                                      </p:tavLst>
                                    </p:anim>
                                    <p:anim calcmode="lin" valueType="num">
                                      <p:cBhvr additive="base">
                                        <p:cTn dur="500"/>
                                        <p:tgtEl>
                                          <p:spTgt spid="8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p:nvPr/>
        </p:nvSpPr>
        <p:spPr>
          <a:xfrm>
            <a:off x="0" y="0"/>
            <a:ext cx="3798277" cy="6858000"/>
          </a:xfrm>
          <a:prstGeom prst="rect">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nvGrpSpPr>
          <p:cNvPr id="188" name="Google Shape;188;p22"/>
          <p:cNvGrpSpPr/>
          <p:nvPr/>
        </p:nvGrpSpPr>
        <p:grpSpPr>
          <a:xfrm>
            <a:off x="975946" y="2505808"/>
            <a:ext cx="1846385" cy="1846385"/>
            <a:chOff x="975946" y="2505808"/>
            <a:chExt cx="1846385" cy="1846385"/>
          </a:xfrm>
        </p:grpSpPr>
        <p:sp>
          <p:nvSpPr>
            <p:cNvPr id="189" name="Google Shape;189;p22"/>
            <p:cNvSpPr/>
            <p:nvPr/>
          </p:nvSpPr>
          <p:spPr>
            <a:xfrm>
              <a:off x="975946" y="2505808"/>
              <a:ext cx="1846385" cy="1846385"/>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90" name="Google Shape;190;p22"/>
            <p:cNvSpPr txBox="1"/>
            <p:nvPr/>
          </p:nvSpPr>
          <p:spPr>
            <a:xfrm>
              <a:off x="1447733" y="3044280"/>
              <a:ext cx="9027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4400">
                  <a:solidFill>
                    <a:schemeClr val="dk1"/>
                  </a:solidFill>
                  <a:latin typeface="Verdana"/>
                  <a:ea typeface="Verdana"/>
                  <a:cs typeface="Verdana"/>
                  <a:sym typeface="Verdana"/>
                </a:rPr>
                <a:t>05</a:t>
              </a:r>
              <a:endParaRPr sz="4400">
                <a:solidFill>
                  <a:schemeClr val="dk1"/>
                </a:solidFill>
                <a:latin typeface="Verdana"/>
                <a:ea typeface="Verdana"/>
                <a:cs typeface="Verdana"/>
                <a:sym typeface="Verdana"/>
              </a:endParaRPr>
            </a:p>
          </p:txBody>
        </p:sp>
      </p:grpSp>
      <p:sp>
        <p:nvSpPr>
          <p:cNvPr id="191" name="Google Shape;191;p22"/>
          <p:cNvSpPr txBox="1"/>
          <p:nvPr/>
        </p:nvSpPr>
        <p:spPr>
          <a:xfrm>
            <a:off x="6314503" y="793275"/>
            <a:ext cx="42168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4000">
                <a:solidFill>
                  <a:schemeClr val="dk1"/>
                </a:solidFill>
                <a:latin typeface="Verdana"/>
                <a:ea typeface="Verdana"/>
                <a:cs typeface="Verdana"/>
                <a:sym typeface="Verdana"/>
              </a:rPr>
              <a:t>Conclusion</a:t>
            </a:r>
            <a:endParaRPr/>
          </a:p>
        </p:txBody>
      </p:sp>
      <p:sp>
        <p:nvSpPr>
          <p:cNvPr id="192" name="Google Shape;192;p22"/>
          <p:cNvSpPr/>
          <p:nvPr/>
        </p:nvSpPr>
        <p:spPr>
          <a:xfrm>
            <a:off x="4685130" y="2008085"/>
            <a:ext cx="739871" cy="739871"/>
          </a:xfrm>
          <a:prstGeom prst="ellipse">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93" name="Google Shape;193;p22"/>
          <p:cNvSpPr/>
          <p:nvPr/>
        </p:nvSpPr>
        <p:spPr>
          <a:xfrm>
            <a:off x="4705573" y="4103927"/>
            <a:ext cx="739871" cy="739871"/>
          </a:xfrm>
          <a:prstGeom prst="ellipse">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94" name="Google Shape;194;p22"/>
          <p:cNvSpPr txBox="1"/>
          <p:nvPr/>
        </p:nvSpPr>
        <p:spPr>
          <a:xfrm>
            <a:off x="5850950" y="1951125"/>
            <a:ext cx="5935500" cy="19077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None/>
            </a:pPr>
            <a:r>
              <a:rPr lang="zh-CN" sz="2200">
                <a:solidFill>
                  <a:schemeClr val="dk1"/>
                </a:solidFill>
                <a:latin typeface="Microsoft Yahei"/>
                <a:ea typeface="Microsoft Yahei"/>
                <a:cs typeface="Microsoft Yahei"/>
                <a:sym typeface="Microsoft Yahei"/>
              </a:rPr>
              <a:t>The results support the hypothesis 1 and have a positive evidence for hypothesis 3. The global flu cases decrease during to the pandemic, and the peak would delay with masks.</a:t>
            </a:r>
            <a:endParaRPr sz="2200">
              <a:solidFill>
                <a:schemeClr val="dk1"/>
              </a:solidFill>
              <a:latin typeface="Microsoft Yahei"/>
              <a:ea typeface="Microsoft Yahei"/>
              <a:cs typeface="Microsoft Yahei"/>
              <a:sym typeface="Microsoft Yahei"/>
            </a:endParaRPr>
          </a:p>
        </p:txBody>
      </p:sp>
      <p:sp>
        <p:nvSpPr>
          <p:cNvPr id="195" name="Google Shape;195;p22"/>
          <p:cNvSpPr txBox="1"/>
          <p:nvPr/>
        </p:nvSpPr>
        <p:spPr>
          <a:xfrm>
            <a:off x="5850950" y="4045326"/>
            <a:ext cx="5935500" cy="23490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Font typeface="Arial"/>
              <a:buNone/>
            </a:pPr>
            <a:r>
              <a:rPr lang="zh-CN" sz="2200">
                <a:solidFill>
                  <a:schemeClr val="dk1"/>
                </a:solidFill>
                <a:latin typeface="Microsoft Yahei"/>
                <a:ea typeface="Microsoft Yahei"/>
                <a:cs typeface="Microsoft Yahei"/>
                <a:sym typeface="Microsoft Yahei"/>
              </a:rPr>
              <a:t>However, the outcome does not  have strong evidences to support our hypothesis 2. From the plot of China, we learn that people are still aware of the pandemic, even though the COVID is abating in their country.</a:t>
            </a:r>
            <a:endParaRPr sz="2200">
              <a:solidFill>
                <a:schemeClr val="dk1"/>
              </a:solidFill>
              <a:latin typeface="Microsoft Yahei"/>
              <a:ea typeface="Microsoft Yahei"/>
              <a:cs typeface="Microsoft Yahei"/>
              <a:sym typeface="Microsoft Yahei"/>
            </a:endParaRPr>
          </a:p>
          <a:p>
            <a:pPr indent="0" lvl="0" marL="0" marR="0" rtl="0" algn="l">
              <a:lnSpc>
                <a:spcPct val="125000"/>
              </a:lnSpc>
              <a:spcBef>
                <a:spcPts val="0"/>
              </a:spcBef>
              <a:spcAft>
                <a:spcPts val="0"/>
              </a:spcAft>
              <a:buNone/>
            </a:pPr>
            <a:r>
              <a:t/>
            </a:r>
            <a:endParaRPr sz="2400">
              <a:solidFill>
                <a:schemeClr val="dk1"/>
              </a:solidFill>
              <a:latin typeface="Microsoft Yahei"/>
              <a:ea typeface="Microsoft Yahei"/>
              <a:cs typeface="Microsoft Yahei"/>
              <a:sym typeface="Microsoft Yahei"/>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333"/>
                                        <p:tgtEl>
                                          <p:spTgt spid="188"/>
                                        </p:tgtEl>
                                      </p:cBhvr>
                                    </p:animEffect>
                                  </p:childTnLst>
                                </p:cTn>
                              </p:par>
                              <p:par>
                                <p:cTn fill="hold" nodeType="withEffect" presetClass="entr" presetID="10" presetSubtype="0">
                                  <p:stCondLst>
                                    <p:cond delay="500"/>
                                  </p:stCondLst>
                                  <p:childTnLst>
                                    <p:set>
                                      <p:cBhvr>
                                        <p:cTn dur="1" fill="hold">
                                          <p:stCondLst>
                                            <p:cond delay="0"/>
                                          </p:stCondLst>
                                        </p:cTn>
                                        <p:tgtEl>
                                          <p:spTgt spid="191"/>
                                        </p:tgtEl>
                                        <p:attrNameLst>
                                          <p:attrName>style.visibility</p:attrName>
                                        </p:attrNameLst>
                                      </p:cBhvr>
                                      <p:to>
                                        <p:strVal val="visible"/>
                                      </p:to>
                                    </p:set>
                                    <p:animEffect filter="fade" transition="in">
                                      <p:cBhvr>
                                        <p:cTn dur="375"/>
                                        <p:tgtEl>
                                          <p:spTgt spid="191"/>
                                        </p:tgtEl>
                                      </p:cBhvr>
                                    </p:animEffect>
                                  </p:childTnLst>
                                </p:cTn>
                              </p:par>
                              <p:par>
                                <p:cTn fill="hold" nodeType="withEffect" presetClass="entr" presetID="10" presetSubtype="0">
                                  <p:stCondLst>
                                    <p:cond delay="150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170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par>
                                <p:cTn fill="hold" nodeType="withEffect" presetClass="entr" presetID="10" presetSubtype="0">
                                  <p:stCondLst>
                                    <p:cond delay="1750"/>
                                  </p:stCondLst>
                                  <p:childTnLst>
                                    <p:set>
                                      <p:cBhvr>
                                        <p:cTn dur="1" fill="hold">
                                          <p:stCondLst>
                                            <p:cond delay="0"/>
                                          </p:stCondLst>
                                        </p:cTn>
                                        <p:tgtEl>
                                          <p:spTgt spid="194"/>
                                        </p:tgtEl>
                                        <p:attrNameLst>
                                          <p:attrName>style.visibility</p:attrName>
                                        </p:attrNameLst>
                                      </p:cBhvr>
                                      <p:to>
                                        <p:strVal val="visible"/>
                                      </p:to>
                                    </p:set>
                                    <p:animEffect filter="fade" transition="in">
                                      <p:cBhvr>
                                        <p:cTn dur="350"/>
                                        <p:tgtEl>
                                          <p:spTgt spid="194"/>
                                        </p:tgtEl>
                                      </p:cBhvr>
                                    </p:animEffect>
                                  </p:childTnLst>
                                </p:cTn>
                              </p:par>
                              <p:par>
                                <p:cTn fill="hold" nodeType="withEffect" presetClass="entr" presetID="10" presetSubtype="0">
                                  <p:stCondLst>
                                    <p:cond delay="1950"/>
                                  </p:stCondLst>
                                  <p:childTnLst>
                                    <p:set>
                                      <p:cBhvr>
                                        <p:cTn dur="1" fill="hold">
                                          <p:stCondLst>
                                            <p:cond delay="0"/>
                                          </p:stCondLst>
                                        </p:cTn>
                                        <p:tgtEl>
                                          <p:spTgt spid="195"/>
                                        </p:tgtEl>
                                        <p:attrNameLst>
                                          <p:attrName>style.visibility</p:attrName>
                                        </p:attrNameLst>
                                      </p:cBhvr>
                                      <p:to>
                                        <p:strVal val="visible"/>
                                      </p:to>
                                    </p:set>
                                    <p:animEffect filter="fade" transition="in">
                                      <p:cBhvr>
                                        <p:cTn dur="35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p:nvPr/>
        </p:nvSpPr>
        <p:spPr>
          <a:xfrm rot="2378350">
            <a:off x="-1846411" y="-1508124"/>
            <a:ext cx="9218425" cy="7946860"/>
          </a:xfrm>
          <a:prstGeom prst="triangle">
            <a:avLst>
              <a:gd fmla="val 50000" name="adj"/>
            </a:avLst>
          </a:prstGeom>
          <a:noFill/>
          <a:ln cap="flat" cmpd="sng" w="25400">
            <a:solidFill>
              <a:schemeClr val="dk1">
                <a:alpha val="3294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01" name="Google Shape;201;p23"/>
          <p:cNvSpPr/>
          <p:nvPr/>
        </p:nvSpPr>
        <p:spPr>
          <a:xfrm rot="5978213">
            <a:off x="2231326" y="-713064"/>
            <a:ext cx="8757887" cy="11789684"/>
          </a:xfrm>
          <a:prstGeom prst="triangle">
            <a:avLst>
              <a:gd fmla="val 50000" name="adj"/>
            </a:avLst>
          </a:prstGeom>
          <a:noFill/>
          <a:ln cap="flat" cmpd="sng" w="25400">
            <a:solidFill>
              <a:schemeClr val="dk1">
                <a:alpha val="3294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02" name="Google Shape;202;p23"/>
          <p:cNvSpPr txBox="1"/>
          <p:nvPr/>
        </p:nvSpPr>
        <p:spPr>
          <a:xfrm>
            <a:off x="3256697" y="2206522"/>
            <a:ext cx="5678606" cy="22159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3800">
                <a:solidFill>
                  <a:srgbClr val="24569D"/>
                </a:solidFill>
                <a:latin typeface="Impact"/>
                <a:ea typeface="Impact"/>
                <a:cs typeface="Impact"/>
                <a:sym typeface="Impact"/>
              </a:rPr>
              <a:t>THANKS</a:t>
            </a:r>
            <a:endParaRPr sz="13800">
              <a:solidFill>
                <a:srgbClr val="24569D"/>
              </a:solidFill>
              <a:latin typeface="Impact"/>
              <a:ea typeface="Impact"/>
              <a:cs typeface="Impact"/>
              <a:sym typeface="Impact"/>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02"/>
                                        </p:tgtEl>
                                        <p:attrNameLst>
                                          <p:attrName>style.visibility</p:attrName>
                                        </p:attrNameLst>
                                      </p:cBhvr>
                                      <p:to>
                                        <p:strVal val="visible"/>
                                      </p:to>
                                    </p:set>
                                    <p:animEffect filter="fade" transition="in">
                                      <p:cBhvr>
                                        <p:cTn dur="375"/>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nvSpPr>
        <p:spPr>
          <a:xfrm>
            <a:off x="5044798" y="315476"/>
            <a:ext cx="29547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545454"/>
              </a:buClr>
              <a:buSzPts val="3600"/>
              <a:buFont typeface="Arial"/>
              <a:buNone/>
            </a:pPr>
            <a:r>
              <a:rPr b="1" lang="zh-CN" sz="3600">
                <a:solidFill>
                  <a:srgbClr val="545454"/>
                </a:solidFill>
              </a:rPr>
              <a:t>Contents</a:t>
            </a:r>
            <a:endParaRPr b="1"/>
          </a:p>
        </p:txBody>
      </p:sp>
      <p:cxnSp>
        <p:nvCxnSpPr>
          <p:cNvPr id="87" name="Google Shape;87;p14"/>
          <p:cNvCxnSpPr/>
          <p:nvPr/>
        </p:nvCxnSpPr>
        <p:spPr>
          <a:xfrm>
            <a:off x="4196555" y="1113264"/>
            <a:ext cx="3798891" cy="0"/>
          </a:xfrm>
          <a:prstGeom prst="straightConnector1">
            <a:avLst/>
          </a:prstGeom>
          <a:noFill/>
          <a:ln cap="flat" cmpd="sng" w="44450">
            <a:solidFill>
              <a:srgbClr val="24569D"/>
            </a:solidFill>
            <a:prstDash val="solid"/>
            <a:miter lim="800000"/>
            <a:headEnd len="sm" w="sm" type="none"/>
            <a:tailEnd len="sm" w="sm" type="none"/>
          </a:ln>
        </p:spPr>
      </p:cxnSp>
      <p:cxnSp>
        <p:nvCxnSpPr>
          <p:cNvPr id="88" name="Google Shape;88;p14"/>
          <p:cNvCxnSpPr/>
          <p:nvPr/>
        </p:nvCxnSpPr>
        <p:spPr>
          <a:xfrm flipH="1" rot="10800000">
            <a:off x="2237654" y="3528481"/>
            <a:ext cx="1091700" cy="1377900"/>
          </a:xfrm>
          <a:prstGeom prst="straightConnector1">
            <a:avLst/>
          </a:prstGeom>
          <a:noFill/>
          <a:ln cap="flat" cmpd="sng" w="28575">
            <a:solidFill>
              <a:srgbClr val="595959"/>
            </a:solidFill>
            <a:prstDash val="dash"/>
            <a:miter lim="800000"/>
            <a:headEnd len="sm" w="sm" type="none"/>
            <a:tailEnd len="sm" w="sm" type="none"/>
          </a:ln>
        </p:spPr>
      </p:cxnSp>
      <p:cxnSp>
        <p:nvCxnSpPr>
          <p:cNvPr id="89" name="Google Shape;89;p14"/>
          <p:cNvCxnSpPr/>
          <p:nvPr/>
        </p:nvCxnSpPr>
        <p:spPr>
          <a:xfrm>
            <a:off x="4663073" y="3528475"/>
            <a:ext cx="656700" cy="850500"/>
          </a:xfrm>
          <a:prstGeom prst="straightConnector1">
            <a:avLst/>
          </a:prstGeom>
          <a:noFill/>
          <a:ln cap="flat" cmpd="sng" w="28575">
            <a:solidFill>
              <a:srgbClr val="595959"/>
            </a:solidFill>
            <a:prstDash val="dash"/>
            <a:miter lim="800000"/>
            <a:headEnd len="sm" w="sm" type="none"/>
            <a:tailEnd len="sm" w="sm" type="none"/>
          </a:ln>
        </p:spPr>
      </p:cxnSp>
      <p:sp>
        <p:nvSpPr>
          <p:cNvPr id="90" name="Google Shape;90;p14"/>
          <p:cNvSpPr/>
          <p:nvPr/>
        </p:nvSpPr>
        <p:spPr>
          <a:xfrm>
            <a:off x="1514564" y="4183149"/>
            <a:ext cx="1446300" cy="1446300"/>
          </a:xfrm>
          <a:prstGeom prst="ellipse">
            <a:avLst/>
          </a:prstGeom>
          <a:solidFill>
            <a:srgbClr val="F2F2F2"/>
          </a:solidFill>
          <a:ln cap="flat" cmpd="sng" w="28575">
            <a:solidFill>
              <a:srgbClr val="59595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4800">
                <a:solidFill>
                  <a:srgbClr val="595959"/>
                </a:solidFill>
                <a:latin typeface="Verdana"/>
                <a:ea typeface="Verdana"/>
                <a:cs typeface="Verdana"/>
                <a:sym typeface="Verdana"/>
              </a:rPr>
              <a:t>01</a:t>
            </a:r>
            <a:endParaRPr sz="4800">
              <a:solidFill>
                <a:srgbClr val="595959"/>
              </a:solidFill>
              <a:latin typeface="Verdana"/>
              <a:ea typeface="Verdana"/>
              <a:cs typeface="Verdana"/>
              <a:sym typeface="Verdana"/>
            </a:endParaRPr>
          </a:p>
        </p:txBody>
      </p:sp>
      <p:sp>
        <p:nvSpPr>
          <p:cNvPr id="91" name="Google Shape;91;p14"/>
          <p:cNvSpPr/>
          <p:nvPr/>
        </p:nvSpPr>
        <p:spPr>
          <a:xfrm>
            <a:off x="3242529" y="2524781"/>
            <a:ext cx="1446300" cy="1446300"/>
          </a:xfrm>
          <a:prstGeom prst="ellipse">
            <a:avLst/>
          </a:prstGeom>
          <a:solidFill>
            <a:srgbClr val="F2F2F2"/>
          </a:solidFill>
          <a:ln cap="flat" cmpd="sng" w="28575">
            <a:solidFill>
              <a:srgbClr val="59595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4800">
                <a:solidFill>
                  <a:srgbClr val="595959"/>
                </a:solidFill>
                <a:latin typeface="Verdana"/>
                <a:ea typeface="Verdana"/>
                <a:cs typeface="Verdana"/>
                <a:sym typeface="Verdana"/>
              </a:rPr>
              <a:t>02</a:t>
            </a:r>
            <a:endParaRPr sz="4800">
              <a:solidFill>
                <a:srgbClr val="595959"/>
              </a:solidFill>
              <a:latin typeface="Verdana"/>
              <a:ea typeface="Verdana"/>
              <a:cs typeface="Verdana"/>
              <a:sym typeface="Verdana"/>
            </a:endParaRPr>
          </a:p>
        </p:txBody>
      </p:sp>
      <p:sp>
        <p:nvSpPr>
          <p:cNvPr id="92" name="Google Shape;92;p14"/>
          <p:cNvSpPr/>
          <p:nvPr/>
        </p:nvSpPr>
        <p:spPr>
          <a:xfrm>
            <a:off x="5198344" y="4082086"/>
            <a:ext cx="1446300" cy="1446300"/>
          </a:xfrm>
          <a:prstGeom prst="ellipse">
            <a:avLst/>
          </a:prstGeom>
          <a:solidFill>
            <a:srgbClr val="F2F2F2"/>
          </a:solidFill>
          <a:ln cap="flat" cmpd="sng" w="28575">
            <a:solidFill>
              <a:srgbClr val="59595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4800">
                <a:solidFill>
                  <a:srgbClr val="595959"/>
                </a:solidFill>
                <a:latin typeface="Verdana"/>
                <a:ea typeface="Verdana"/>
                <a:cs typeface="Verdana"/>
                <a:sym typeface="Verdana"/>
              </a:rPr>
              <a:t>03</a:t>
            </a:r>
            <a:endParaRPr sz="4800">
              <a:solidFill>
                <a:srgbClr val="595959"/>
              </a:solidFill>
              <a:latin typeface="Verdana"/>
              <a:ea typeface="Verdana"/>
              <a:cs typeface="Verdana"/>
              <a:sym typeface="Verdana"/>
            </a:endParaRPr>
          </a:p>
        </p:txBody>
      </p:sp>
      <p:sp>
        <p:nvSpPr>
          <p:cNvPr id="93" name="Google Shape;93;p14"/>
          <p:cNvSpPr txBox="1"/>
          <p:nvPr/>
        </p:nvSpPr>
        <p:spPr>
          <a:xfrm>
            <a:off x="760375" y="5629450"/>
            <a:ext cx="29547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400">
                <a:solidFill>
                  <a:srgbClr val="24569D"/>
                </a:solidFill>
                <a:latin typeface="Verdana"/>
                <a:ea typeface="Verdana"/>
                <a:cs typeface="Verdana"/>
                <a:sym typeface="Verdana"/>
              </a:rPr>
              <a:t>Research Background</a:t>
            </a:r>
            <a:endParaRPr/>
          </a:p>
        </p:txBody>
      </p:sp>
      <p:sp>
        <p:nvSpPr>
          <p:cNvPr id="94" name="Google Shape;94;p14"/>
          <p:cNvSpPr txBox="1"/>
          <p:nvPr/>
        </p:nvSpPr>
        <p:spPr>
          <a:xfrm>
            <a:off x="6597302" y="1628325"/>
            <a:ext cx="2202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400">
                <a:solidFill>
                  <a:srgbClr val="24569D"/>
                </a:solidFill>
                <a:latin typeface="Verdana"/>
                <a:ea typeface="Verdana"/>
                <a:cs typeface="Verdana"/>
                <a:sym typeface="Verdana"/>
              </a:rPr>
              <a:t>Research Methods</a:t>
            </a:r>
            <a:endParaRPr/>
          </a:p>
        </p:txBody>
      </p:sp>
      <p:sp>
        <p:nvSpPr>
          <p:cNvPr id="95" name="Google Shape;95;p14"/>
          <p:cNvSpPr txBox="1"/>
          <p:nvPr/>
        </p:nvSpPr>
        <p:spPr>
          <a:xfrm>
            <a:off x="2864672" y="2090025"/>
            <a:ext cx="2202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24569D"/>
                </a:solidFill>
                <a:latin typeface="Verdana"/>
                <a:ea typeface="Verdana"/>
                <a:cs typeface="Verdana"/>
                <a:sym typeface="Verdana"/>
              </a:rPr>
              <a:t>Hypothesis</a:t>
            </a:r>
            <a:endParaRPr/>
          </a:p>
        </p:txBody>
      </p:sp>
      <p:sp>
        <p:nvSpPr>
          <p:cNvPr id="96" name="Google Shape;96;p14"/>
          <p:cNvSpPr txBox="1"/>
          <p:nvPr/>
        </p:nvSpPr>
        <p:spPr>
          <a:xfrm>
            <a:off x="8628801" y="5629450"/>
            <a:ext cx="23607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24569D"/>
                </a:solidFill>
                <a:latin typeface="Verdana"/>
                <a:ea typeface="Verdana"/>
                <a:cs typeface="Verdana"/>
                <a:sym typeface="Verdana"/>
              </a:rPr>
              <a:t>Conclusion</a:t>
            </a:r>
            <a:endParaRPr/>
          </a:p>
        </p:txBody>
      </p:sp>
      <p:cxnSp>
        <p:nvCxnSpPr>
          <p:cNvPr id="97" name="Google Shape;97;p14"/>
          <p:cNvCxnSpPr>
            <a:stCxn id="92" idx="7"/>
          </p:cNvCxnSpPr>
          <p:nvPr/>
        </p:nvCxnSpPr>
        <p:spPr>
          <a:xfrm flipH="1" rot="10800000">
            <a:off x="6432838" y="3528592"/>
            <a:ext cx="750900" cy="765300"/>
          </a:xfrm>
          <a:prstGeom prst="straightConnector1">
            <a:avLst/>
          </a:prstGeom>
          <a:noFill/>
          <a:ln cap="flat" cmpd="sng" w="28575">
            <a:solidFill>
              <a:srgbClr val="595959"/>
            </a:solidFill>
            <a:prstDash val="dash"/>
            <a:miter lim="800000"/>
            <a:headEnd len="sm" w="sm" type="none"/>
            <a:tailEnd len="sm" w="sm" type="none"/>
          </a:ln>
        </p:spPr>
      </p:cxnSp>
      <p:sp>
        <p:nvSpPr>
          <p:cNvPr id="98" name="Google Shape;98;p14"/>
          <p:cNvSpPr txBox="1"/>
          <p:nvPr/>
        </p:nvSpPr>
        <p:spPr>
          <a:xfrm>
            <a:off x="4896377" y="5629450"/>
            <a:ext cx="2202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400">
                <a:solidFill>
                  <a:srgbClr val="24569D"/>
                </a:solidFill>
                <a:latin typeface="Verdana"/>
                <a:ea typeface="Verdana"/>
                <a:cs typeface="Verdana"/>
                <a:sym typeface="Verdana"/>
              </a:rPr>
              <a:t>Data Source</a:t>
            </a:r>
            <a:endParaRPr/>
          </a:p>
        </p:txBody>
      </p:sp>
      <p:cxnSp>
        <p:nvCxnSpPr>
          <p:cNvPr id="99" name="Google Shape;99;p14"/>
          <p:cNvCxnSpPr/>
          <p:nvPr/>
        </p:nvCxnSpPr>
        <p:spPr>
          <a:xfrm>
            <a:off x="8296823" y="3528475"/>
            <a:ext cx="656700" cy="850500"/>
          </a:xfrm>
          <a:prstGeom prst="straightConnector1">
            <a:avLst/>
          </a:prstGeom>
          <a:noFill/>
          <a:ln cap="flat" cmpd="sng" w="28575">
            <a:solidFill>
              <a:srgbClr val="595959"/>
            </a:solidFill>
            <a:prstDash val="dash"/>
            <a:miter lim="800000"/>
            <a:headEnd len="sm" w="sm" type="none"/>
            <a:tailEnd len="sm" w="sm" type="none"/>
          </a:ln>
        </p:spPr>
      </p:cxnSp>
      <p:sp>
        <p:nvSpPr>
          <p:cNvPr id="100" name="Google Shape;100;p14"/>
          <p:cNvSpPr/>
          <p:nvPr/>
        </p:nvSpPr>
        <p:spPr>
          <a:xfrm>
            <a:off x="6975154" y="2433831"/>
            <a:ext cx="1446300" cy="1446300"/>
          </a:xfrm>
          <a:prstGeom prst="ellipse">
            <a:avLst/>
          </a:prstGeom>
          <a:solidFill>
            <a:srgbClr val="F2F2F2"/>
          </a:solidFill>
          <a:ln cap="flat" cmpd="sng" w="28575">
            <a:solidFill>
              <a:srgbClr val="59595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4800">
                <a:solidFill>
                  <a:srgbClr val="595959"/>
                </a:solidFill>
                <a:latin typeface="Verdana"/>
                <a:ea typeface="Verdana"/>
                <a:cs typeface="Verdana"/>
                <a:sym typeface="Verdana"/>
              </a:rPr>
              <a:t>04</a:t>
            </a:r>
            <a:endParaRPr sz="4800">
              <a:solidFill>
                <a:srgbClr val="595959"/>
              </a:solidFill>
              <a:latin typeface="Verdana"/>
              <a:ea typeface="Verdana"/>
              <a:cs typeface="Verdana"/>
              <a:sym typeface="Verdana"/>
            </a:endParaRPr>
          </a:p>
        </p:txBody>
      </p:sp>
      <p:sp>
        <p:nvSpPr>
          <p:cNvPr id="101" name="Google Shape;101;p14"/>
          <p:cNvSpPr/>
          <p:nvPr/>
        </p:nvSpPr>
        <p:spPr>
          <a:xfrm>
            <a:off x="8882119" y="4009236"/>
            <a:ext cx="1446300" cy="1446300"/>
          </a:xfrm>
          <a:prstGeom prst="ellipse">
            <a:avLst/>
          </a:prstGeom>
          <a:solidFill>
            <a:srgbClr val="F2F2F2"/>
          </a:solidFill>
          <a:ln cap="flat" cmpd="sng" w="28575">
            <a:solidFill>
              <a:srgbClr val="59595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4800">
                <a:solidFill>
                  <a:srgbClr val="595959"/>
                </a:solidFill>
                <a:latin typeface="Verdana"/>
                <a:ea typeface="Verdana"/>
                <a:cs typeface="Verdana"/>
                <a:sym typeface="Verdana"/>
              </a:rPr>
              <a:t>05</a:t>
            </a:r>
            <a:endParaRPr sz="4800">
              <a:solidFill>
                <a:srgbClr val="595959"/>
              </a:solidFill>
              <a:latin typeface="Verdana"/>
              <a:ea typeface="Verdana"/>
              <a:cs typeface="Verdana"/>
              <a:sym typeface="Verdana"/>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par>
                                <p:cTn fill="hold" nodeType="withEffect" presetClass="entr" presetID="10" presetSubtype="0">
                                  <p:stCondLst>
                                    <p:cond delay="50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par>
                                <p:cTn fill="hold" nodeType="withEffect" presetClass="entr" presetID="10" presetSubtype="0">
                                  <p:stCondLst>
                                    <p:cond delay="1000"/>
                                  </p:stCondLst>
                                  <p:childTnLst>
                                    <p:set>
                                      <p:cBhvr>
                                        <p:cTn dur="1" fill="hold">
                                          <p:stCondLst>
                                            <p:cond delay="0"/>
                                          </p:stCondLst>
                                        </p:cTn>
                                        <p:tgtEl>
                                          <p:spTgt spid="90"/>
                                        </p:tgtEl>
                                        <p:attrNameLst>
                                          <p:attrName>style.visibility</p:attrName>
                                        </p:attrNameLst>
                                      </p:cBhvr>
                                      <p:to>
                                        <p:strVal val="visible"/>
                                      </p:to>
                                    </p:set>
                                    <p:animEffect filter="fade" transition="in">
                                      <p:cBhvr>
                                        <p:cTn dur="333"/>
                                        <p:tgtEl>
                                          <p:spTgt spid="90"/>
                                        </p:tgtEl>
                                      </p:cBhvr>
                                    </p:animEffect>
                                  </p:childTnLst>
                                </p:cTn>
                              </p:par>
                              <p:par>
                                <p:cTn fill="hold" nodeType="withEffect" presetClass="entr" presetID="10" presetSubtype="0">
                                  <p:stCondLst>
                                    <p:cond delay="1250"/>
                                  </p:stCondLst>
                                  <p:childTnLst>
                                    <p:set>
                                      <p:cBhvr>
                                        <p:cTn dur="1" fill="hold">
                                          <p:stCondLst>
                                            <p:cond delay="0"/>
                                          </p:stCondLst>
                                        </p:cTn>
                                        <p:tgtEl>
                                          <p:spTgt spid="91"/>
                                        </p:tgtEl>
                                        <p:attrNameLst>
                                          <p:attrName>style.visibility</p:attrName>
                                        </p:attrNameLst>
                                      </p:cBhvr>
                                      <p:to>
                                        <p:strVal val="visible"/>
                                      </p:to>
                                    </p:set>
                                    <p:animEffect filter="fade" transition="in">
                                      <p:cBhvr>
                                        <p:cTn dur="333"/>
                                        <p:tgtEl>
                                          <p:spTgt spid="91"/>
                                        </p:tgtEl>
                                      </p:cBhvr>
                                    </p:animEffect>
                                  </p:childTnLst>
                                </p:cTn>
                              </p:par>
                              <p:par>
                                <p:cTn fill="hold" nodeType="withEffect" presetClass="entr" presetID="10" presetSubtype="0">
                                  <p:stCondLst>
                                    <p:cond delay="1500"/>
                                  </p:stCondLst>
                                  <p:childTnLst>
                                    <p:set>
                                      <p:cBhvr>
                                        <p:cTn dur="1" fill="hold">
                                          <p:stCondLst>
                                            <p:cond delay="0"/>
                                          </p:stCondLst>
                                        </p:cTn>
                                        <p:tgtEl>
                                          <p:spTgt spid="92"/>
                                        </p:tgtEl>
                                        <p:attrNameLst>
                                          <p:attrName>style.visibility</p:attrName>
                                        </p:attrNameLst>
                                      </p:cBhvr>
                                      <p:to>
                                        <p:strVal val="visible"/>
                                      </p:to>
                                    </p:set>
                                    <p:animEffect filter="fade" transition="in">
                                      <p:cBhvr>
                                        <p:cTn dur="333"/>
                                        <p:tgtEl>
                                          <p:spTgt spid="92"/>
                                        </p:tgtEl>
                                      </p:cBhvr>
                                    </p:animEffect>
                                  </p:childTnLst>
                                </p:cTn>
                              </p:par>
                              <p:par>
                                <p:cTn fill="hold" nodeType="withEffect" presetClass="entr" presetID="10" presetSubtype="0">
                                  <p:stCondLst>
                                    <p:cond delay="125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par>
                                <p:cTn fill="hold" nodeType="withEffect" presetClass="entr" presetID="10" presetSubtype="0">
                                  <p:stCondLst>
                                    <p:cond delay="150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par>
                                <p:cTn fill="hold" nodeType="withEffect" presetClass="entr" presetID="10" presetSubtype="0">
                                  <p:stCondLst>
                                    <p:cond delay="125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par>
                                <p:cTn fill="hold" nodeType="withEffect" presetClass="entr" presetID="10" presetSubtype="0">
                                  <p:stCondLst>
                                    <p:cond delay="145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par>
                                <p:cTn fill="hold" nodeType="withEffect" presetClass="entr" presetID="10" presetSubtype="0">
                                  <p:stCondLst>
                                    <p:cond delay="165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par>
                                <p:cTn fill="hold" nodeType="withEffect" presetClass="entr" presetID="10" presetSubtype="0">
                                  <p:stCondLst>
                                    <p:cond delay="185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a:blip r:embed="rId3">
            <a:alphaModFix/>
          </a:blip>
          <a:stretch>
            <a:fillRect/>
          </a:stretch>
        </p:blipFill>
        <p:spPr>
          <a:xfrm>
            <a:off x="0" y="0"/>
            <a:ext cx="12192000" cy="3241200"/>
          </a:xfrm>
          <a:prstGeom prst="rect">
            <a:avLst/>
          </a:prstGeom>
          <a:noFill/>
          <a:ln>
            <a:noFill/>
          </a:ln>
          <a:effectLst>
            <a:outerShdw blurRad="57150" rotWithShape="0" algn="bl" dir="5400000" dist="19050">
              <a:srgbClr val="000000">
                <a:alpha val="50000"/>
              </a:srgbClr>
            </a:outerShdw>
          </a:effectLst>
        </p:spPr>
      </p:pic>
      <p:sp>
        <p:nvSpPr>
          <p:cNvPr id="107" name="Google Shape;107;p15"/>
          <p:cNvSpPr/>
          <p:nvPr/>
        </p:nvSpPr>
        <p:spPr>
          <a:xfrm>
            <a:off x="1434175" y="3428989"/>
            <a:ext cx="1191900" cy="751200"/>
          </a:xfrm>
          <a:prstGeom prst="halfFrame">
            <a:avLst>
              <a:gd fmla="val 33333" name="adj1"/>
              <a:gd fmla="val 33333" name="adj2"/>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108" name="Google Shape;108;p15"/>
          <p:cNvSpPr txBox="1"/>
          <p:nvPr/>
        </p:nvSpPr>
        <p:spPr>
          <a:xfrm>
            <a:off x="2339275" y="3789650"/>
            <a:ext cx="7758900" cy="31824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1100"/>
              <a:buFont typeface="Arial"/>
              <a:buNone/>
            </a:pPr>
            <a:r>
              <a:rPr lang="zh-CN" sz="1800">
                <a:solidFill>
                  <a:schemeClr val="dk1"/>
                </a:solidFill>
                <a:latin typeface="Verdana"/>
                <a:ea typeface="Verdana"/>
                <a:cs typeface="Verdana"/>
                <a:sym typeface="Verdana"/>
              </a:rPr>
              <a:t>During the covid-19 pandemic, wearing a mask is recommended or required in many countries. Since influenza has a very similar way of spreading, we want to know how the masks could influence the spreading of influenza. </a:t>
            </a:r>
            <a:r>
              <a:rPr lang="zh-CN" sz="1800">
                <a:solidFill>
                  <a:schemeClr val="dk1"/>
                </a:solidFill>
                <a:latin typeface="Verdana"/>
                <a:ea typeface="Verdana"/>
                <a:cs typeface="Verdana"/>
                <a:sym typeface="Verdana"/>
              </a:rPr>
              <a:t>Intuitively</a:t>
            </a:r>
            <a:r>
              <a:rPr lang="zh-CN" sz="1800">
                <a:solidFill>
                  <a:schemeClr val="dk1"/>
                </a:solidFill>
                <a:latin typeface="Verdana"/>
                <a:ea typeface="Verdana"/>
                <a:cs typeface="Verdana"/>
                <a:sym typeface="Verdana"/>
              </a:rPr>
              <a:t>, people tend to take off the masks if the increase of new cases of covid-19 could slow down, but this might affect the spreading of influenza. The datasets were obtained from WHO and Google Trend which could help us find the relationship between the covid-19 and influenza.</a:t>
            </a:r>
            <a:endParaRPr sz="1800">
              <a:solidFill>
                <a:schemeClr val="dk1"/>
              </a:solidFill>
              <a:latin typeface="Verdana"/>
              <a:ea typeface="Verdana"/>
              <a:cs typeface="Verdana"/>
              <a:sym typeface="Verdana"/>
            </a:endParaRPr>
          </a:p>
          <a:p>
            <a:pPr indent="0" lvl="0" marL="0" marR="0" rtl="0" algn="l">
              <a:lnSpc>
                <a:spcPct val="125000"/>
              </a:lnSpc>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marR="0" rtl="0" algn="l">
              <a:lnSpc>
                <a:spcPct val="125000"/>
              </a:lnSpc>
              <a:spcBef>
                <a:spcPts val="0"/>
              </a:spcBef>
              <a:spcAft>
                <a:spcPts val="0"/>
              </a:spcAft>
              <a:buNone/>
            </a:pPr>
            <a:r>
              <a:t/>
            </a:r>
            <a:endParaRPr sz="1800">
              <a:solidFill>
                <a:schemeClr val="dk1"/>
              </a:solidFill>
              <a:latin typeface="Verdana"/>
              <a:ea typeface="Verdana"/>
              <a:cs typeface="Verdana"/>
              <a:sym typeface="Verdana"/>
            </a:endParaRPr>
          </a:p>
        </p:txBody>
      </p:sp>
      <p:sp>
        <p:nvSpPr>
          <p:cNvPr id="109" name="Google Shape;109;p15"/>
          <p:cNvSpPr/>
          <p:nvPr/>
        </p:nvSpPr>
        <p:spPr>
          <a:xfrm rot="10800000">
            <a:off x="9692576" y="5967536"/>
            <a:ext cx="1191900" cy="751200"/>
          </a:xfrm>
          <a:prstGeom prst="halfFrame">
            <a:avLst>
              <a:gd fmla="val 33333" name="adj1"/>
              <a:gd fmla="val 33333" name="adj2"/>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110" name="Google Shape;110;p15"/>
          <p:cNvSpPr/>
          <p:nvPr/>
        </p:nvSpPr>
        <p:spPr>
          <a:xfrm>
            <a:off x="5356125" y="671525"/>
            <a:ext cx="6558000" cy="1743000"/>
          </a:xfrm>
          <a:prstGeom prst="rect">
            <a:avLst/>
          </a:prstGeom>
          <a:noFill/>
          <a:ln cap="flat" cmpd="sng" w="571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3200">
                <a:solidFill>
                  <a:schemeClr val="lt1"/>
                </a:solidFill>
                <a:latin typeface="Verdana"/>
                <a:ea typeface="Verdana"/>
                <a:cs typeface="Verdana"/>
                <a:sym typeface="Verdana"/>
              </a:rPr>
              <a:t>01 | Research Background</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375"/>
                                        <p:tgtEl>
                                          <p:spTgt spid="110"/>
                                        </p:tgtEl>
                                      </p:cBhvr>
                                    </p:animEffect>
                                  </p:childTnLst>
                                </p:cTn>
                              </p:par>
                              <p:par>
                                <p:cTn fill="hold" nodeType="withEffect" presetClass="entr" presetID="1" presetSubtype="0">
                                  <p:stCondLst>
                                    <p:cond delay="750"/>
                                  </p:stCondLst>
                                  <p:childTnLst>
                                    <p:set>
                                      <p:cBhvr>
                                        <p:cTn dur="1" fill="hold">
                                          <p:stCondLst>
                                            <p:cond delay="0"/>
                                          </p:stCondLst>
                                        </p:cTn>
                                        <p:tgtEl>
                                          <p:spTgt spid="107"/>
                                        </p:tgtEl>
                                        <p:attrNameLst>
                                          <p:attrName>style.visibility</p:attrName>
                                        </p:attrNameLst>
                                      </p:cBhvr>
                                      <p:to>
                                        <p:strVal val="visible"/>
                                      </p:to>
                                    </p:set>
                                  </p:childTnLst>
                                </p:cTn>
                              </p:par>
                            </p:childTnLst>
                          </p:cTn>
                        </p:par>
                        <p:par>
                          <p:cTn fill="hold">
                            <p:stCondLst>
                              <p:cond delay="375"/>
                            </p:stCondLst>
                            <p:childTnLst>
                              <p:par>
                                <p:cTn fill="hold" nodeType="afterEffect" presetClass="entr" presetID="1" presetSubtype="0">
                                  <p:stCondLst>
                                    <p:cond delay="750"/>
                                  </p:stCondLst>
                                  <p:childTnLst>
                                    <p:set>
                                      <p:cBhvr>
                                        <p:cTn dur="1" fill="hold">
                                          <p:stCondLst>
                                            <p:cond delay="0"/>
                                          </p:stCondLst>
                                        </p:cTn>
                                        <p:tgtEl>
                                          <p:spTgt spid="109"/>
                                        </p:tgtEl>
                                        <p:attrNameLst>
                                          <p:attrName>style.visibility</p:attrName>
                                        </p:attrNameLst>
                                      </p:cBhvr>
                                      <p:to>
                                        <p:strVal val="visible"/>
                                      </p:to>
                                    </p:set>
                                  </p:childTnLst>
                                </p:cTn>
                              </p:par>
                            </p:childTnLst>
                          </p:cTn>
                        </p:par>
                        <p:par>
                          <p:cTn fill="hold">
                            <p:stCondLst>
                              <p:cond delay="376"/>
                            </p:stCondLst>
                            <p:childTnLst>
                              <p:par>
                                <p:cTn fill="hold" nodeType="afterEffect" presetClass="entr" presetID="10" presetSubtype="0">
                                  <p:stCondLst>
                                    <p:cond delay="750"/>
                                  </p:stCondLst>
                                  <p:childTnLst>
                                    <p:set>
                                      <p:cBhvr>
                                        <p:cTn dur="1" fill="hold">
                                          <p:stCondLst>
                                            <p:cond delay="0"/>
                                          </p:stCondLst>
                                        </p:cTn>
                                        <p:tgtEl>
                                          <p:spTgt spid="108"/>
                                        </p:tgtEl>
                                        <p:attrNameLst>
                                          <p:attrName>style.visibility</p:attrName>
                                        </p:attrNameLst>
                                      </p:cBhvr>
                                      <p:to>
                                        <p:strVal val="visible"/>
                                      </p:to>
                                    </p:set>
                                    <p:animEffect filter="fade" transition="in">
                                      <p:cBhvr>
                                        <p:cTn dur="75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p:nvPr/>
        </p:nvSpPr>
        <p:spPr>
          <a:xfrm>
            <a:off x="0" y="0"/>
            <a:ext cx="3798277" cy="6858000"/>
          </a:xfrm>
          <a:prstGeom prst="rect">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nvGrpSpPr>
          <p:cNvPr id="116" name="Google Shape;116;p16"/>
          <p:cNvGrpSpPr/>
          <p:nvPr/>
        </p:nvGrpSpPr>
        <p:grpSpPr>
          <a:xfrm>
            <a:off x="975946" y="2505808"/>
            <a:ext cx="1846500" cy="1846500"/>
            <a:chOff x="975946" y="2505808"/>
            <a:chExt cx="1846500" cy="1846500"/>
          </a:xfrm>
        </p:grpSpPr>
        <p:sp>
          <p:nvSpPr>
            <p:cNvPr id="117" name="Google Shape;117;p16"/>
            <p:cNvSpPr/>
            <p:nvPr/>
          </p:nvSpPr>
          <p:spPr>
            <a:xfrm>
              <a:off x="975946" y="2505808"/>
              <a:ext cx="1846500" cy="18465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18" name="Google Shape;118;p16"/>
            <p:cNvSpPr txBox="1"/>
            <p:nvPr/>
          </p:nvSpPr>
          <p:spPr>
            <a:xfrm>
              <a:off x="1447733" y="3044280"/>
              <a:ext cx="9027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4400">
                  <a:solidFill>
                    <a:schemeClr val="dk1"/>
                  </a:solidFill>
                  <a:latin typeface="Verdana"/>
                  <a:ea typeface="Verdana"/>
                  <a:cs typeface="Verdana"/>
                  <a:sym typeface="Verdana"/>
                </a:rPr>
                <a:t>02</a:t>
              </a:r>
              <a:endParaRPr sz="4400">
                <a:solidFill>
                  <a:schemeClr val="dk1"/>
                </a:solidFill>
                <a:latin typeface="Verdana"/>
                <a:ea typeface="Verdana"/>
                <a:cs typeface="Verdana"/>
                <a:sym typeface="Verdana"/>
              </a:endParaRPr>
            </a:p>
          </p:txBody>
        </p:sp>
      </p:grpSp>
      <p:sp>
        <p:nvSpPr>
          <p:cNvPr id="119" name="Google Shape;119;p16"/>
          <p:cNvSpPr txBox="1"/>
          <p:nvPr/>
        </p:nvSpPr>
        <p:spPr>
          <a:xfrm>
            <a:off x="6314501" y="793275"/>
            <a:ext cx="37983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4000">
                <a:solidFill>
                  <a:schemeClr val="dk1"/>
                </a:solidFill>
                <a:latin typeface="Verdana"/>
                <a:ea typeface="Verdana"/>
                <a:cs typeface="Verdana"/>
                <a:sym typeface="Verdana"/>
              </a:rPr>
              <a:t>Hypothesis</a:t>
            </a:r>
            <a:endParaRPr/>
          </a:p>
        </p:txBody>
      </p:sp>
      <p:sp>
        <p:nvSpPr>
          <p:cNvPr id="120" name="Google Shape;120;p16"/>
          <p:cNvSpPr/>
          <p:nvPr/>
        </p:nvSpPr>
        <p:spPr>
          <a:xfrm>
            <a:off x="4685130" y="2008085"/>
            <a:ext cx="739800" cy="739800"/>
          </a:xfrm>
          <a:prstGeom prst="ellipse">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21" name="Google Shape;121;p16"/>
          <p:cNvSpPr/>
          <p:nvPr/>
        </p:nvSpPr>
        <p:spPr>
          <a:xfrm>
            <a:off x="4685130" y="3579969"/>
            <a:ext cx="739800" cy="739800"/>
          </a:xfrm>
          <a:prstGeom prst="ellipse">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22" name="Google Shape;122;p16"/>
          <p:cNvSpPr/>
          <p:nvPr/>
        </p:nvSpPr>
        <p:spPr>
          <a:xfrm>
            <a:off x="4705573" y="5151847"/>
            <a:ext cx="739871" cy="739871"/>
          </a:xfrm>
          <a:prstGeom prst="ellipse">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23" name="Google Shape;123;p16"/>
          <p:cNvSpPr txBox="1"/>
          <p:nvPr/>
        </p:nvSpPr>
        <p:spPr>
          <a:xfrm>
            <a:off x="5718050" y="2008112"/>
            <a:ext cx="5935500" cy="7398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None/>
            </a:pPr>
            <a:r>
              <a:rPr lang="zh-CN" sz="1700">
                <a:solidFill>
                  <a:schemeClr val="dk1"/>
                </a:solidFill>
                <a:latin typeface="Microsoft Yahei"/>
                <a:ea typeface="Microsoft Yahei"/>
                <a:cs typeface="Microsoft Yahei"/>
                <a:sym typeface="Microsoft Yahei"/>
              </a:rPr>
              <a:t>During the pandemic, the global influenza cases may decrease, because people wear face masks everywhere.</a:t>
            </a:r>
            <a:endParaRPr sz="1700">
              <a:solidFill>
                <a:schemeClr val="dk1"/>
              </a:solidFill>
              <a:latin typeface="Microsoft Yahei"/>
              <a:ea typeface="Microsoft Yahei"/>
              <a:cs typeface="Microsoft Yahei"/>
              <a:sym typeface="Microsoft Yahei"/>
            </a:endParaRPr>
          </a:p>
        </p:txBody>
      </p:sp>
      <p:sp>
        <p:nvSpPr>
          <p:cNvPr id="124" name="Google Shape;124;p16"/>
          <p:cNvSpPr txBox="1"/>
          <p:nvPr/>
        </p:nvSpPr>
        <p:spPr>
          <a:xfrm>
            <a:off x="5718050" y="3428988"/>
            <a:ext cx="60174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None/>
            </a:pPr>
            <a:r>
              <a:rPr lang="zh-CN" sz="1800">
                <a:solidFill>
                  <a:schemeClr val="dk1"/>
                </a:solidFill>
                <a:latin typeface="Microsoft Yahei"/>
                <a:ea typeface="Microsoft Yahei"/>
                <a:cs typeface="Microsoft Yahei"/>
                <a:sym typeface="Microsoft Yahei"/>
              </a:rPr>
              <a:t>In countries where the COVID-19 is abating, the confirmed cases of influenza may be increased, since people start not to wear face masks.</a:t>
            </a:r>
            <a:endParaRPr sz="1800">
              <a:solidFill>
                <a:schemeClr val="dk1"/>
              </a:solidFill>
              <a:latin typeface="Microsoft Yahei"/>
              <a:ea typeface="Microsoft Yahei"/>
              <a:cs typeface="Microsoft Yahei"/>
              <a:sym typeface="Microsoft Yahei"/>
            </a:endParaRPr>
          </a:p>
        </p:txBody>
      </p:sp>
      <p:sp>
        <p:nvSpPr>
          <p:cNvPr id="125" name="Google Shape;125;p16"/>
          <p:cNvSpPr txBox="1"/>
          <p:nvPr/>
        </p:nvSpPr>
        <p:spPr>
          <a:xfrm>
            <a:off x="5718048" y="5244795"/>
            <a:ext cx="59355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None/>
            </a:pPr>
            <a:r>
              <a:rPr lang="zh-CN" sz="1800">
                <a:solidFill>
                  <a:schemeClr val="dk1"/>
                </a:solidFill>
                <a:latin typeface="Microsoft Yahei"/>
                <a:ea typeface="Microsoft Yahei"/>
                <a:cs typeface="Microsoft Yahei"/>
                <a:sym typeface="Microsoft Yahei"/>
              </a:rPr>
              <a:t>The peak of the spread of influenza may delay due to the pandemic since people wear masks.</a:t>
            </a:r>
            <a:endParaRPr sz="1800">
              <a:solidFill>
                <a:schemeClr val="dk1"/>
              </a:solidFill>
              <a:latin typeface="Microsoft Yahei"/>
              <a:ea typeface="Microsoft Yahei"/>
              <a:cs typeface="Microsoft Yahei"/>
              <a:sym typeface="Microsoft Yahei"/>
            </a:endParaRPr>
          </a:p>
        </p:txBody>
      </p:sp>
      <p:sp>
        <p:nvSpPr>
          <p:cNvPr id="126" name="Google Shape;126;p16"/>
          <p:cNvSpPr txBox="1"/>
          <p:nvPr/>
        </p:nvSpPr>
        <p:spPr>
          <a:xfrm>
            <a:off x="4815358" y="2054605"/>
            <a:ext cx="9027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3500">
                <a:solidFill>
                  <a:srgbClr val="F3F3F3"/>
                </a:solidFill>
                <a:latin typeface="Verdana"/>
                <a:ea typeface="Verdana"/>
                <a:cs typeface="Verdana"/>
                <a:sym typeface="Verdana"/>
              </a:rPr>
              <a:t>1</a:t>
            </a:r>
            <a:endParaRPr sz="3500">
              <a:solidFill>
                <a:srgbClr val="F3F3F3"/>
              </a:solidFill>
              <a:latin typeface="Verdana"/>
              <a:ea typeface="Verdana"/>
              <a:cs typeface="Verdana"/>
              <a:sym typeface="Verdana"/>
            </a:endParaRPr>
          </a:p>
        </p:txBody>
      </p:sp>
      <p:sp>
        <p:nvSpPr>
          <p:cNvPr id="127" name="Google Shape;127;p16"/>
          <p:cNvSpPr txBox="1"/>
          <p:nvPr/>
        </p:nvSpPr>
        <p:spPr>
          <a:xfrm>
            <a:off x="4852771" y="3603230"/>
            <a:ext cx="9027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3500">
                <a:solidFill>
                  <a:srgbClr val="F3F3F3"/>
                </a:solidFill>
                <a:latin typeface="Verdana"/>
                <a:ea typeface="Verdana"/>
                <a:cs typeface="Verdana"/>
                <a:sym typeface="Verdana"/>
              </a:rPr>
              <a:t>2</a:t>
            </a:r>
            <a:endParaRPr sz="3500">
              <a:solidFill>
                <a:srgbClr val="F3F3F3"/>
              </a:solidFill>
              <a:latin typeface="Verdana"/>
              <a:ea typeface="Verdana"/>
              <a:cs typeface="Verdana"/>
              <a:sym typeface="Verdana"/>
            </a:endParaRPr>
          </a:p>
        </p:txBody>
      </p:sp>
      <p:sp>
        <p:nvSpPr>
          <p:cNvPr id="128" name="Google Shape;128;p16"/>
          <p:cNvSpPr txBox="1"/>
          <p:nvPr/>
        </p:nvSpPr>
        <p:spPr>
          <a:xfrm>
            <a:off x="4852771" y="5203430"/>
            <a:ext cx="9027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3500">
                <a:solidFill>
                  <a:srgbClr val="F3F3F3"/>
                </a:solidFill>
                <a:latin typeface="Verdana"/>
                <a:ea typeface="Verdana"/>
                <a:cs typeface="Verdana"/>
                <a:sym typeface="Verdana"/>
              </a:rPr>
              <a:t>3</a:t>
            </a:r>
            <a:endParaRPr sz="3500">
              <a:solidFill>
                <a:srgbClr val="F3F3F3"/>
              </a:solidFill>
              <a:latin typeface="Verdana"/>
              <a:ea typeface="Verdana"/>
              <a:cs typeface="Verdana"/>
              <a:sym typeface="Verdana"/>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333"/>
                                        <p:tgtEl>
                                          <p:spTgt spid="116"/>
                                        </p:tgtEl>
                                      </p:cBhvr>
                                    </p:animEffect>
                                  </p:childTnLst>
                                </p:cTn>
                              </p:par>
                              <p:par>
                                <p:cTn fill="hold" nodeType="withEffect" presetClass="entr" presetID="10" presetSubtype="0">
                                  <p:stCondLst>
                                    <p:cond delay="500"/>
                                  </p:stCondLst>
                                  <p:childTnLst>
                                    <p:set>
                                      <p:cBhvr>
                                        <p:cTn dur="1" fill="hold">
                                          <p:stCondLst>
                                            <p:cond delay="0"/>
                                          </p:stCondLst>
                                        </p:cTn>
                                        <p:tgtEl>
                                          <p:spTgt spid="119"/>
                                        </p:tgtEl>
                                        <p:attrNameLst>
                                          <p:attrName>style.visibility</p:attrName>
                                        </p:attrNameLst>
                                      </p:cBhvr>
                                      <p:to>
                                        <p:strVal val="visible"/>
                                      </p:to>
                                    </p:set>
                                    <p:animEffect filter="fade" transition="in">
                                      <p:cBhvr>
                                        <p:cTn dur="375"/>
                                        <p:tgtEl>
                                          <p:spTgt spid="119"/>
                                        </p:tgtEl>
                                      </p:cBhvr>
                                    </p:animEffect>
                                  </p:childTnLst>
                                </p:cTn>
                              </p:par>
                              <p:par>
                                <p:cTn fill="hold" nodeType="withEffect" presetClass="entr" presetID="10" presetSubtype="0">
                                  <p:stCondLst>
                                    <p:cond delay="150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160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par>
                                <p:cTn fill="hold" nodeType="withEffect" presetClass="entr" presetID="10" presetSubtype="0">
                                  <p:stCondLst>
                                    <p:cond delay="180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1750"/>
                                  </p:stCondLst>
                                  <p:childTnLst>
                                    <p:set>
                                      <p:cBhvr>
                                        <p:cTn dur="1" fill="hold">
                                          <p:stCondLst>
                                            <p:cond delay="0"/>
                                          </p:stCondLst>
                                        </p:cTn>
                                        <p:tgtEl>
                                          <p:spTgt spid="123"/>
                                        </p:tgtEl>
                                        <p:attrNameLst>
                                          <p:attrName>style.visibility</p:attrName>
                                        </p:attrNameLst>
                                      </p:cBhvr>
                                      <p:to>
                                        <p:strVal val="visible"/>
                                      </p:to>
                                    </p:set>
                                    <p:animEffect filter="fade" transition="in">
                                      <p:cBhvr>
                                        <p:cTn dur="350"/>
                                        <p:tgtEl>
                                          <p:spTgt spid="123"/>
                                        </p:tgtEl>
                                      </p:cBhvr>
                                    </p:animEffect>
                                  </p:childTnLst>
                                </p:cTn>
                              </p:par>
                              <p:par>
                                <p:cTn fill="hold" nodeType="withEffect" presetClass="entr" presetID="10" presetSubtype="0">
                                  <p:stCondLst>
                                    <p:cond delay="1850"/>
                                  </p:stCondLst>
                                  <p:childTnLst>
                                    <p:set>
                                      <p:cBhvr>
                                        <p:cTn dur="1" fill="hold">
                                          <p:stCondLst>
                                            <p:cond delay="0"/>
                                          </p:stCondLst>
                                        </p:cTn>
                                        <p:tgtEl>
                                          <p:spTgt spid="124"/>
                                        </p:tgtEl>
                                        <p:attrNameLst>
                                          <p:attrName>style.visibility</p:attrName>
                                        </p:attrNameLst>
                                      </p:cBhvr>
                                      <p:to>
                                        <p:strVal val="visible"/>
                                      </p:to>
                                    </p:set>
                                    <p:animEffect filter="fade" transition="in">
                                      <p:cBhvr>
                                        <p:cTn dur="350"/>
                                        <p:tgtEl>
                                          <p:spTgt spid="124"/>
                                        </p:tgtEl>
                                      </p:cBhvr>
                                    </p:animEffect>
                                  </p:childTnLst>
                                </p:cTn>
                              </p:par>
                              <p:par>
                                <p:cTn fill="hold" nodeType="withEffect" presetClass="entr" presetID="10" presetSubtype="0">
                                  <p:stCondLst>
                                    <p:cond delay="2050"/>
                                  </p:stCondLst>
                                  <p:childTnLst>
                                    <p:set>
                                      <p:cBhvr>
                                        <p:cTn dur="1" fill="hold">
                                          <p:stCondLst>
                                            <p:cond delay="0"/>
                                          </p:stCondLst>
                                        </p:cTn>
                                        <p:tgtEl>
                                          <p:spTgt spid="125"/>
                                        </p:tgtEl>
                                        <p:attrNameLst>
                                          <p:attrName>style.visibility</p:attrName>
                                        </p:attrNameLst>
                                      </p:cBhvr>
                                      <p:to>
                                        <p:strVal val="visible"/>
                                      </p:to>
                                    </p:set>
                                    <p:animEffect filter="fade" transition="in">
                                      <p:cBhvr>
                                        <p:cTn dur="35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nvSpPr>
        <p:spPr>
          <a:xfrm>
            <a:off x="506454" y="1074150"/>
            <a:ext cx="3601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700">
                <a:solidFill>
                  <a:schemeClr val="dk1"/>
                </a:solidFill>
                <a:latin typeface="Verdana"/>
                <a:ea typeface="Verdana"/>
                <a:cs typeface="Verdana"/>
                <a:sym typeface="Verdana"/>
              </a:rPr>
              <a:t>03 | Data Source</a:t>
            </a:r>
            <a:endParaRPr b="1" sz="1700"/>
          </a:p>
        </p:txBody>
      </p:sp>
      <p:sp>
        <p:nvSpPr>
          <p:cNvPr id="134" name="Google Shape;134;p17"/>
          <p:cNvSpPr txBox="1"/>
          <p:nvPr/>
        </p:nvSpPr>
        <p:spPr>
          <a:xfrm>
            <a:off x="383925" y="2114150"/>
            <a:ext cx="11624400" cy="3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600"/>
              <a:t>- The google trend of mask in the US:  </a:t>
            </a:r>
            <a:endParaRPr b="1" sz="1600"/>
          </a:p>
          <a:p>
            <a:pPr indent="457200" lvl="0" marL="0" rtl="0" algn="l">
              <a:spcBef>
                <a:spcPts val="0"/>
              </a:spcBef>
              <a:spcAft>
                <a:spcPts val="0"/>
              </a:spcAft>
              <a:buNone/>
            </a:pPr>
            <a:r>
              <a:rPr lang="zh-CN" sz="1600" u="sng">
                <a:solidFill>
                  <a:schemeClr val="hlink"/>
                </a:solidFill>
                <a:hlinkClick r:id="rId3"/>
              </a:rPr>
              <a:t>https://trends.google.com/trends/explore?date=2019-01-01%202020-10-27&amp;geo=US&amp;q=mask</a:t>
            </a:r>
            <a:endParaRPr sz="1600"/>
          </a:p>
          <a:p>
            <a:pPr indent="0" lvl="0" marL="0" rtl="0" algn="l">
              <a:spcBef>
                <a:spcPts val="0"/>
              </a:spcBef>
              <a:spcAft>
                <a:spcPts val="0"/>
              </a:spcAft>
              <a:buNone/>
            </a:pPr>
            <a:r>
              <a:rPr lang="zh-CN" sz="1600"/>
              <a:t>  </a:t>
            </a:r>
            <a:endParaRPr sz="1600"/>
          </a:p>
          <a:p>
            <a:pPr indent="0" lvl="0" marL="0" rtl="0" algn="l">
              <a:spcBef>
                <a:spcPts val="0"/>
              </a:spcBef>
              <a:spcAft>
                <a:spcPts val="0"/>
              </a:spcAft>
              <a:buNone/>
            </a:pPr>
            <a:r>
              <a:rPr b="1" lang="zh-CN" sz="1600"/>
              <a:t>- The google trend of mask(口罩) in China:  </a:t>
            </a:r>
            <a:endParaRPr b="1" sz="1600"/>
          </a:p>
          <a:p>
            <a:pPr indent="457200" lvl="0" marL="0" rtl="0" algn="l">
              <a:spcBef>
                <a:spcPts val="0"/>
              </a:spcBef>
              <a:spcAft>
                <a:spcPts val="0"/>
              </a:spcAft>
              <a:buNone/>
            </a:pPr>
            <a:r>
              <a:rPr lang="zh-CN" sz="1600" u="sng">
                <a:solidFill>
                  <a:schemeClr val="hlink"/>
                </a:solidFill>
                <a:hlinkClick r:id="rId4"/>
              </a:rPr>
              <a:t>https://trends.google.com/trends/explore?date=2019-01-01%202020-10-27&amp;geo=CN&amp;q=%E5%8F%A3%E7%BD%A9</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zh-CN" sz="1600"/>
              <a:t>- The google trend of mask in UK:  </a:t>
            </a:r>
            <a:endParaRPr b="1" sz="1600"/>
          </a:p>
          <a:p>
            <a:pPr indent="457200" lvl="0" marL="0" rtl="0" algn="l">
              <a:spcBef>
                <a:spcPts val="0"/>
              </a:spcBef>
              <a:spcAft>
                <a:spcPts val="0"/>
              </a:spcAft>
              <a:buNone/>
            </a:pPr>
            <a:r>
              <a:rPr lang="zh-CN" sz="1600" u="sng">
                <a:solidFill>
                  <a:schemeClr val="hlink"/>
                </a:solidFill>
                <a:hlinkClick r:id="rId5"/>
              </a:rPr>
              <a:t>https://trends.google.com/trends/explore?date=2019-01-01%202020-10-27&amp;geo=GB&amp;q=mask</a:t>
            </a:r>
            <a:endParaRPr sz="1600"/>
          </a:p>
          <a:p>
            <a:pPr indent="0" lvl="0" marL="0" rtl="0" algn="l">
              <a:spcBef>
                <a:spcPts val="0"/>
              </a:spcBef>
              <a:spcAft>
                <a:spcPts val="0"/>
              </a:spcAft>
              <a:buNone/>
            </a:pPr>
            <a:r>
              <a:rPr lang="zh-CN" sz="1600"/>
              <a:t>  </a:t>
            </a:r>
            <a:endParaRPr sz="1600"/>
          </a:p>
          <a:p>
            <a:pPr indent="0" lvl="0" marL="0" rtl="0" algn="l">
              <a:spcBef>
                <a:spcPts val="0"/>
              </a:spcBef>
              <a:spcAft>
                <a:spcPts val="0"/>
              </a:spcAft>
              <a:buNone/>
            </a:pPr>
            <a:r>
              <a:rPr b="1" lang="zh-CN" sz="1600"/>
              <a:t>- The influenza data of US,UK and China between 2015-2020:  </a:t>
            </a:r>
            <a:endParaRPr b="1" sz="1600"/>
          </a:p>
          <a:p>
            <a:pPr indent="457200" lvl="0" marL="0" rtl="0" algn="l">
              <a:spcBef>
                <a:spcPts val="0"/>
              </a:spcBef>
              <a:spcAft>
                <a:spcPts val="0"/>
              </a:spcAft>
              <a:buNone/>
            </a:pPr>
            <a:r>
              <a:rPr lang="zh-CN" sz="1600" u="sng">
                <a:solidFill>
                  <a:schemeClr val="hlink"/>
                </a:solidFill>
                <a:hlinkClick r:id="rId6"/>
              </a:rPr>
              <a:t>https://apps.who.int/flumart/Default?ReportNo=12</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zh-CN" sz="1600"/>
              <a:t>- The daily number of new reported cases of COVID-19 by country worldwide:</a:t>
            </a:r>
            <a:endParaRPr b="1" sz="1600"/>
          </a:p>
          <a:p>
            <a:pPr indent="457200" lvl="0" marL="0" rtl="0" algn="l">
              <a:spcBef>
                <a:spcPts val="0"/>
              </a:spcBef>
              <a:spcAft>
                <a:spcPts val="0"/>
              </a:spcAft>
              <a:buNone/>
            </a:pPr>
            <a:r>
              <a:rPr lang="zh-CN" sz="1600" u="sng">
                <a:solidFill>
                  <a:schemeClr val="hlink"/>
                </a:solidFill>
                <a:hlinkClick r:id="rId7"/>
              </a:rPr>
              <a:t>https://www.ecdc.europa.eu/en/publications-data/download-todays-data-geographic-distribution-covid-19-cases-worldwide</a:t>
            </a:r>
            <a:endParaRPr sz="1600"/>
          </a:p>
          <a:p>
            <a:pPr indent="0" lvl="0" marL="0" rtl="0" algn="l">
              <a:spcBef>
                <a:spcPts val="0"/>
              </a:spcBef>
              <a:spcAft>
                <a:spcPts val="0"/>
              </a:spcAft>
              <a:buNone/>
            </a:pPr>
            <a:r>
              <a:t/>
            </a:r>
            <a:endParaRPr sz="1600"/>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33"/>
                                        </p:tgtEl>
                                        <p:attrNameLst>
                                          <p:attrName>style.visibility</p:attrName>
                                        </p:attrNameLst>
                                      </p:cBhvr>
                                      <p:to>
                                        <p:strVal val="visible"/>
                                      </p:to>
                                    </p:set>
                                    <p:animEffect filter="fade" transition="in">
                                      <p:cBhvr>
                                        <p:cTn dur="375"/>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p:nvPr/>
        </p:nvSpPr>
        <p:spPr>
          <a:xfrm>
            <a:off x="-23093" y="3005475"/>
            <a:ext cx="264989" cy="1620772"/>
          </a:xfrm>
          <a:prstGeom prst="rect">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0" name="Google Shape;140;p18"/>
          <p:cNvSpPr/>
          <p:nvPr/>
        </p:nvSpPr>
        <p:spPr>
          <a:xfrm>
            <a:off x="11927011" y="3005475"/>
            <a:ext cx="264989" cy="1620772"/>
          </a:xfrm>
          <a:prstGeom prst="rect">
            <a:avLst/>
          </a:prstGeom>
          <a:solidFill>
            <a:srgbClr val="24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1" name="Google Shape;141;p18"/>
          <p:cNvSpPr txBox="1"/>
          <p:nvPr/>
        </p:nvSpPr>
        <p:spPr>
          <a:xfrm>
            <a:off x="241900" y="78925"/>
            <a:ext cx="97761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Verdana"/>
                <a:ea typeface="Verdana"/>
                <a:cs typeface="Verdana"/>
                <a:sym typeface="Verdana"/>
              </a:rPr>
              <a:t>Hypothesis 1 </a:t>
            </a:r>
            <a:r>
              <a:rPr lang="zh-CN" sz="1100">
                <a:solidFill>
                  <a:schemeClr val="dk1"/>
                </a:solidFill>
                <a:latin typeface="Microsoft Yahei"/>
                <a:ea typeface="Microsoft Yahei"/>
                <a:cs typeface="Microsoft Yahei"/>
                <a:sym typeface="Microsoft Yahei"/>
              </a:rPr>
              <a:t>During the pandemic, the global influenza cases may decrease, </a:t>
            </a:r>
            <a:endParaRPr sz="1100">
              <a:solidFill>
                <a:schemeClr val="dk1"/>
              </a:solidFill>
              <a:latin typeface="Microsoft Yahei"/>
              <a:ea typeface="Microsoft Yahei"/>
              <a:cs typeface="Microsoft Yahei"/>
              <a:sym typeface="Microsoft Yahei"/>
            </a:endParaRPr>
          </a:p>
          <a:p>
            <a:pPr indent="0" lvl="0" marL="0" rtl="0" algn="l">
              <a:spcBef>
                <a:spcPts val="0"/>
              </a:spcBef>
              <a:spcAft>
                <a:spcPts val="0"/>
              </a:spcAft>
              <a:buNone/>
            </a:pPr>
            <a:r>
              <a:rPr lang="zh-CN" sz="1100">
                <a:solidFill>
                  <a:schemeClr val="dk1"/>
                </a:solidFill>
                <a:latin typeface="Microsoft Yahei"/>
                <a:ea typeface="Microsoft Yahei"/>
                <a:cs typeface="Microsoft Yahei"/>
                <a:sym typeface="Microsoft Yahei"/>
              </a:rPr>
              <a:t>because people wear face masks everywhere.</a:t>
            </a:r>
            <a:endParaRPr sz="1800">
              <a:latin typeface="Verdana"/>
              <a:ea typeface="Verdana"/>
              <a:cs typeface="Verdana"/>
              <a:sym typeface="Verdana"/>
            </a:endParaRPr>
          </a:p>
        </p:txBody>
      </p:sp>
      <p:pic>
        <p:nvPicPr>
          <p:cNvPr id="142" name="Google Shape;142;p18"/>
          <p:cNvPicPr preferRelativeResize="0"/>
          <p:nvPr/>
        </p:nvPicPr>
        <p:blipFill>
          <a:blip r:embed="rId3">
            <a:alphaModFix/>
          </a:blip>
          <a:stretch>
            <a:fillRect/>
          </a:stretch>
        </p:blipFill>
        <p:spPr>
          <a:xfrm>
            <a:off x="2929100" y="1030112"/>
            <a:ext cx="4306946" cy="2723751"/>
          </a:xfrm>
          <a:prstGeom prst="rect">
            <a:avLst/>
          </a:prstGeom>
          <a:noFill/>
          <a:ln>
            <a:noFill/>
          </a:ln>
        </p:spPr>
      </p:pic>
      <p:pic>
        <p:nvPicPr>
          <p:cNvPr id="143" name="Google Shape;143;p18"/>
          <p:cNvPicPr preferRelativeResize="0"/>
          <p:nvPr/>
        </p:nvPicPr>
        <p:blipFill rotWithShape="1">
          <a:blip r:embed="rId4">
            <a:alphaModFix/>
          </a:blip>
          <a:srcRect b="2257" l="0" r="0" t="0"/>
          <a:stretch/>
        </p:blipFill>
        <p:spPr>
          <a:xfrm>
            <a:off x="7380900" y="980375"/>
            <a:ext cx="4401251" cy="2823225"/>
          </a:xfrm>
          <a:prstGeom prst="rect">
            <a:avLst/>
          </a:prstGeom>
          <a:noFill/>
          <a:ln>
            <a:noFill/>
          </a:ln>
        </p:spPr>
      </p:pic>
      <p:pic>
        <p:nvPicPr>
          <p:cNvPr id="144" name="Google Shape;144;p18"/>
          <p:cNvPicPr preferRelativeResize="0"/>
          <p:nvPr/>
        </p:nvPicPr>
        <p:blipFill>
          <a:blip r:embed="rId5">
            <a:alphaModFix/>
          </a:blip>
          <a:stretch>
            <a:fillRect/>
          </a:stretch>
        </p:blipFill>
        <p:spPr>
          <a:xfrm>
            <a:off x="2834800" y="3851225"/>
            <a:ext cx="4401249" cy="2878601"/>
          </a:xfrm>
          <a:prstGeom prst="rect">
            <a:avLst/>
          </a:prstGeom>
          <a:noFill/>
          <a:ln>
            <a:noFill/>
          </a:ln>
        </p:spPr>
      </p:pic>
      <p:pic>
        <p:nvPicPr>
          <p:cNvPr id="145" name="Google Shape;145;p18"/>
          <p:cNvPicPr preferRelativeResize="0"/>
          <p:nvPr/>
        </p:nvPicPr>
        <p:blipFill>
          <a:blip r:embed="rId6">
            <a:alphaModFix/>
          </a:blip>
          <a:stretch>
            <a:fillRect/>
          </a:stretch>
        </p:blipFill>
        <p:spPr>
          <a:xfrm>
            <a:off x="7251375" y="3852625"/>
            <a:ext cx="4560299" cy="2887674"/>
          </a:xfrm>
          <a:prstGeom prst="rect">
            <a:avLst/>
          </a:prstGeom>
          <a:noFill/>
          <a:ln>
            <a:noFill/>
          </a:ln>
        </p:spPr>
      </p:pic>
      <p:cxnSp>
        <p:nvCxnSpPr>
          <p:cNvPr id="146" name="Google Shape;146;p18"/>
          <p:cNvCxnSpPr/>
          <p:nvPr/>
        </p:nvCxnSpPr>
        <p:spPr>
          <a:xfrm>
            <a:off x="4154500" y="4241575"/>
            <a:ext cx="39000" cy="2097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18"/>
          <p:cNvCxnSpPr/>
          <p:nvPr/>
        </p:nvCxnSpPr>
        <p:spPr>
          <a:xfrm>
            <a:off x="8817425" y="5036875"/>
            <a:ext cx="24300" cy="13026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8"/>
          <p:cNvCxnSpPr/>
          <p:nvPr/>
        </p:nvCxnSpPr>
        <p:spPr>
          <a:xfrm>
            <a:off x="8529275" y="2950675"/>
            <a:ext cx="7500" cy="4932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8"/>
          <p:cNvCxnSpPr/>
          <p:nvPr/>
        </p:nvCxnSpPr>
        <p:spPr>
          <a:xfrm flipH="1">
            <a:off x="3965000" y="1947900"/>
            <a:ext cx="600" cy="14199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18"/>
          <p:cNvSpPr txBox="1"/>
          <p:nvPr/>
        </p:nvSpPr>
        <p:spPr>
          <a:xfrm>
            <a:off x="7806248" y="129475"/>
            <a:ext cx="72210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chemeClr val="dk1"/>
                </a:solidFill>
                <a:latin typeface="Verdana"/>
                <a:ea typeface="Verdana"/>
                <a:cs typeface="Verdana"/>
                <a:sym typeface="Verdana"/>
              </a:rPr>
              <a:t>04| Research Method</a:t>
            </a:r>
            <a:endParaRPr sz="100"/>
          </a:p>
        </p:txBody>
      </p:sp>
      <p:sp>
        <p:nvSpPr>
          <p:cNvPr id="151" name="Google Shape;151;p18"/>
          <p:cNvSpPr txBox="1"/>
          <p:nvPr/>
        </p:nvSpPr>
        <p:spPr>
          <a:xfrm>
            <a:off x="299675" y="1715900"/>
            <a:ext cx="2448900" cy="569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Verdana"/>
              <a:buChar char="●"/>
            </a:pPr>
            <a:r>
              <a:rPr lang="zh-CN">
                <a:latin typeface="Verdana"/>
                <a:ea typeface="Verdana"/>
                <a:cs typeface="Verdana"/>
                <a:sym typeface="Verdana"/>
              </a:rPr>
              <a:t>From “China2019” plot, the flu cases in February is about 19,000, but it decreased to less than 5,000 in February 2020.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zh-CN">
                <a:latin typeface="Verdana"/>
                <a:ea typeface="Verdana"/>
                <a:cs typeface="Verdana"/>
                <a:sym typeface="Verdana"/>
              </a:rPr>
              <a:t>From “US2019” plot, </a:t>
            </a:r>
            <a:r>
              <a:rPr lang="zh-CN">
                <a:solidFill>
                  <a:schemeClr val="dk1"/>
                </a:solidFill>
                <a:latin typeface="Verdana"/>
                <a:ea typeface="Verdana"/>
                <a:cs typeface="Verdana"/>
                <a:sym typeface="Verdana"/>
              </a:rPr>
              <a:t>the flu cases in March is about 75,000, but it decreased to less than 55,000 in March 2020. </a:t>
            </a:r>
            <a:endParaRPr>
              <a:latin typeface="Verdana"/>
              <a:ea typeface="Verdana"/>
              <a:cs typeface="Verdana"/>
              <a:sym typeface="Verdana"/>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75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175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9"/>
          <p:cNvPicPr preferRelativeResize="0"/>
          <p:nvPr/>
        </p:nvPicPr>
        <p:blipFill>
          <a:blip r:embed="rId3">
            <a:alphaModFix/>
          </a:blip>
          <a:stretch>
            <a:fillRect/>
          </a:stretch>
        </p:blipFill>
        <p:spPr>
          <a:xfrm>
            <a:off x="1034850" y="1638050"/>
            <a:ext cx="4820376" cy="3101250"/>
          </a:xfrm>
          <a:prstGeom prst="rect">
            <a:avLst/>
          </a:prstGeom>
          <a:noFill/>
          <a:ln>
            <a:noFill/>
          </a:ln>
        </p:spPr>
      </p:pic>
      <p:pic>
        <p:nvPicPr>
          <p:cNvPr id="157" name="Google Shape;157;p19"/>
          <p:cNvPicPr preferRelativeResize="0"/>
          <p:nvPr/>
        </p:nvPicPr>
        <p:blipFill>
          <a:blip r:embed="rId4">
            <a:alphaModFix/>
          </a:blip>
          <a:stretch>
            <a:fillRect/>
          </a:stretch>
        </p:blipFill>
        <p:spPr>
          <a:xfrm>
            <a:off x="6452300" y="1638050"/>
            <a:ext cx="4820376" cy="3074373"/>
          </a:xfrm>
          <a:prstGeom prst="rect">
            <a:avLst/>
          </a:prstGeom>
          <a:noFill/>
          <a:ln>
            <a:noFill/>
          </a:ln>
        </p:spPr>
      </p:pic>
      <p:cxnSp>
        <p:nvCxnSpPr>
          <p:cNvPr id="158" name="Google Shape;158;p19"/>
          <p:cNvCxnSpPr/>
          <p:nvPr/>
        </p:nvCxnSpPr>
        <p:spPr>
          <a:xfrm>
            <a:off x="7653300" y="3336800"/>
            <a:ext cx="1200" cy="10029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9"/>
          <p:cNvCxnSpPr/>
          <p:nvPr/>
        </p:nvCxnSpPr>
        <p:spPr>
          <a:xfrm>
            <a:off x="2189950" y="1988250"/>
            <a:ext cx="11400" cy="23052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19"/>
          <p:cNvSpPr txBox="1"/>
          <p:nvPr/>
        </p:nvSpPr>
        <p:spPr>
          <a:xfrm>
            <a:off x="241900" y="78925"/>
            <a:ext cx="97761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Verdana"/>
                <a:ea typeface="Verdana"/>
                <a:cs typeface="Verdana"/>
                <a:sym typeface="Verdana"/>
              </a:rPr>
              <a:t>Hypothesis 1 </a:t>
            </a:r>
            <a:r>
              <a:rPr lang="zh-CN" sz="1100">
                <a:solidFill>
                  <a:schemeClr val="dk1"/>
                </a:solidFill>
                <a:latin typeface="Microsoft Yahei"/>
                <a:ea typeface="Microsoft Yahei"/>
                <a:cs typeface="Microsoft Yahei"/>
                <a:sym typeface="Microsoft Yahei"/>
              </a:rPr>
              <a:t>During the pandemic, the global influenza cases may decrease, </a:t>
            </a:r>
            <a:endParaRPr sz="1100">
              <a:solidFill>
                <a:schemeClr val="dk1"/>
              </a:solidFill>
              <a:latin typeface="Microsoft Yahei"/>
              <a:ea typeface="Microsoft Yahei"/>
              <a:cs typeface="Microsoft Yahei"/>
              <a:sym typeface="Microsoft Yahei"/>
            </a:endParaRPr>
          </a:p>
          <a:p>
            <a:pPr indent="0" lvl="0" marL="0" rtl="0" algn="l">
              <a:spcBef>
                <a:spcPts val="0"/>
              </a:spcBef>
              <a:spcAft>
                <a:spcPts val="0"/>
              </a:spcAft>
              <a:buNone/>
            </a:pPr>
            <a:r>
              <a:rPr lang="zh-CN" sz="1100">
                <a:solidFill>
                  <a:schemeClr val="dk1"/>
                </a:solidFill>
                <a:latin typeface="Microsoft Yahei"/>
                <a:ea typeface="Microsoft Yahei"/>
                <a:cs typeface="Microsoft Yahei"/>
                <a:sym typeface="Microsoft Yahei"/>
              </a:rPr>
              <a:t>because people wear face masks everywhere.</a:t>
            </a:r>
            <a:endParaRPr sz="1800">
              <a:latin typeface="Verdana"/>
              <a:ea typeface="Verdana"/>
              <a:cs typeface="Verdana"/>
              <a:sym typeface="Verdana"/>
            </a:endParaRPr>
          </a:p>
        </p:txBody>
      </p:sp>
      <p:sp>
        <p:nvSpPr>
          <p:cNvPr id="161" name="Google Shape;161;p19"/>
          <p:cNvSpPr txBox="1"/>
          <p:nvPr/>
        </p:nvSpPr>
        <p:spPr>
          <a:xfrm>
            <a:off x="7806248" y="129475"/>
            <a:ext cx="72210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chemeClr val="dk1"/>
                </a:solidFill>
                <a:latin typeface="Verdana"/>
                <a:ea typeface="Verdana"/>
                <a:cs typeface="Verdana"/>
                <a:sym typeface="Verdana"/>
              </a:rPr>
              <a:t>04| Research Method</a:t>
            </a:r>
            <a:endParaRPr sz="100"/>
          </a:p>
        </p:txBody>
      </p:sp>
      <p:sp>
        <p:nvSpPr>
          <p:cNvPr id="162" name="Google Shape;162;p19"/>
          <p:cNvSpPr txBox="1"/>
          <p:nvPr/>
        </p:nvSpPr>
        <p:spPr>
          <a:xfrm>
            <a:off x="2662525" y="5033675"/>
            <a:ext cx="7134600" cy="59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Verdana"/>
              <a:buChar char="●"/>
            </a:pPr>
            <a:r>
              <a:rPr lang="zh-CN">
                <a:solidFill>
                  <a:schemeClr val="dk1"/>
                </a:solidFill>
                <a:latin typeface="Verdana"/>
                <a:ea typeface="Verdana"/>
                <a:cs typeface="Verdana"/>
                <a:sym typeface="Verdana"/>
              </a:rPr>
              <a:t>From “UK2019” plot, the flu cases in February is about 14,000, but it decreased to about 3,000 in February 2020. </a:t>
            </a:r>
            <a:endParaRPr>
              <a:latin typeface="Verdana"/>
              <a:ea typeface="Verdana"/>
              <a:cs typeface="Verdana"/>
              <a:sym typeface="Verdana"/>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nvSpPr>
        <p:spPr>
          <a:xfrm>
            <a:off x="236575" y="140250"/>
            <a:ext cx="958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2400">
                <a:solidFill>
                  <a:schemeClr val="dk1"/>
                </a:solidFill>
                <a:latin typeface="Verdana"/>
                <a:ea typeface="Verdana"/>
                <a:cs typeface="Verdana"/>
                <a:sym typeface="Verdana"/>
              </a:rPr>
              <a:t>Hypothesis 2 </a:t>
            </a:r>
            <a:r>
              <a:rPr lang="zh-CN" sz="1100">
                <a:solidFill>
                  <a:schemeClr val="dk1"/>
                </a:solidFill>
                <a:latin typeface="Microsoft Yahei"/>
                <a:ea typeface="Microsoft Yahei"/>
                <a:cs typeface="Microsoft Yahei"/>
                <a:sym typeface="Microsoft Yahei"/>
              </a:rPr>
              <a:t>In the countries where the COVID is abating, the flu cases should increase, </a:t>
            </a:r>
            <a:endParaRPr sz="11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rPr lang="zh-CN" sz="1100">
                <a:solidFill>
                  <a:schemeClr val="dk1"/>
                </a:solidFill>
                <a:latin typeface="Microsoft Yahei"/>
                <a:ea typeface="Microsoft Yahei"/>
                <a:cs typeface="Microsoft Yahei"/>
                <a:sym typeface="Microsoft Yahei"/>
              </a:rPr>
              <a:t>because people start not to wear masks.</a:t>
            </a:r>
            <a:endParaRPr sz="2400">
              <a:solidFill>
                <a:schemeClr val="dk1"/>
              </a:solidFill>
              <a:latin typeface="Verdana"/>
              <a:ea typeface="Verdana"/>
              <a:cs typeface="Verdana"/>
              <a:sym typeface="Verdana"/>
            </a:endParaRPr>
          </a:p>
        </p:txBody>
      </p:sp>
      <p:pic>
        <p:nvPicPr>
          <p:cNvPr id="168" name="Google Shape;168;p20"/>
          <p:cNvPicPr preferRelativeResize="0"/>
          <p:nvPr/>
        </p:nvPicPr>
        <p:blipFill>
          <a:blip r:embed="rId3">
            <a:alphaModFix/>
          </a:blip>
          <a:stretch>
            <a:fillRect/>
          </a:stretch>
        </p:blipFill>
        <p:spPr>
          <a:xfrm>
            <a:off x="6858000" y="3849246"/>
            <a:ext cx="4444949" cy="2847555"/>
          </a:xfrm>
          <a:prstGeom prst="rect">
            <a:avLst/>
          </a:prstGeom>
          <a:noFill/>
          <a:ln>
            <a:noFill/>
          </a:ln>
        </p:spPr>
      </p:pic>
      <p:pic>
        <p:nvPicPr>
          <p:cNvPr id="169" name="Google Shape;169;p20"/>
          <p:cNvPicPr preferRelativeResize="0"/>
          <p:nvPr/>
        </p:nvPicPr>
        <p:blipFill>
          <a:blip r:embed="rId4">
            <a:alphaModFix/>
          </a:blip>
          <a:stretch>
            <a:fillRect/>
          </a:stretch>
        </p:blipFill>
        <p:spPr>
          <a:xfrm>
            <a:off x="467822" y="1900950"/>
            <a:ext cx="5517976" cy="3562476"/>
          </a:xfrm>
          <a:prstGeom prst="rect">
            <a:avLst/>
          </a:prstGeom>
          <a:noFill/>
          <a:ln>
            <a:noFill/>
          </a:ln>
        </p:spPr>
      </p:pic>
      <p:pic>
        <p:nvPicPr>
          <p:cNvPr id="170" name="Google Shape;170;p20"/>
          <p:cNvPicPr preferRelativeResize="0"/>
          <p:nvPr/>
        </p:nvPicPr>
        <p:blipFill>
          <a:blip r:embed="rId5">
            <a:alphaModFix/>
          </a:blip>
          <a:stretch>
            <a:fillRect/>
          </a:stretch>
        </p:blipFill>
        <p:spPr>
          <a:xfrm>
            <a:off x="6858000" y="845688"/>
            <a:ext cx="4444959" cy="2921426"/>
          </a:xfrm>
          <a:prstGeom prst="rect">
            <a:avLst/>
          </a:prstGeom>
          <a:noFill/>
          <a:ln>
            <a:noFill/>
          </a:ln>
        </p:spPr>
      </p:pic>
      <p:sp>
        <p:nvSpPr>
          <p:cNvPr id="171" name="Google Shape;171;p20"/>
          <p:cNvSpPr txBox="1"/>
          <p:nvPr/>
        </p:nvSpPr>
        <p:spPr>
          <a:xfrm>
            <a:off x="7806248" y="129475"/>
            <a:ext cx="72210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chemeClr val="dk1"/>
                </a:solidFill>
                <a:latin typeface="Verdana"/>
                <a:ea typeface="Verdana"/>
                <a:cs typeface="Verdana"/>
                <a:sym typeface="Verdana"/>
              </a:rPr>
              <a:t>04| Research Method</a:t>
            </a:r>
            <a:endParaRPr sz="100"/>
          </a:p>
        </p:txBody>
      </p:sp>
      <p:sp>
        <p:nvSpPr>
          <p:cNvPr id="172" name="Google Shape;172;p20"/>
          <p:cNvSpPr txBox="1"/>
          <p:nvPr/>
        </p:nvSpPr>
        <p:spPr>
          <a:xfrm>
            <a:off x="1075400" y="5650550"/>
            <a:ext cx="4329900" cy="10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Verdana"/>
                <a:ea typeface="Verdana"/>
                <a:cs typeface="Verdana"/>
                <a:sym typeface="Verdana"/>
              </a:rPr>
              <a:t>There is no increase of flu cases in China even in November. (masks are still required</a:t>
            </a:r>
            <a:endParaRPr>
              <a:latin typeface="Verdana"/>
              <a:ea typeface="Verdana"/>
              <a:cs typeface="Verdana"/>
              <a:sym typeface="Verdana"/>
            </a:endParaRPr>
          </a:p>
          <a:p>
            <a:pPr indent="0" lvl="0" marL="0" rtl="0" algn="l">
              <a:spcBef>
                <a:spcPts val="0"/>
              </a:spcBef>
              <a:spcAft>
                <a:spcPts val="0"/>
              </a:spcAft>
              <a:buNone/>
            </a:pPr>
            <a:r>
              <a:rPr lang="zh-CN">
                <a:latin typeface="Verdana"/>
                <a:ea typeface="Verdana"/>
                <a:cs typeface="Verdana"/>
                <a:sym typeface="Verdana"/>
              </a:rPr>
              <a:t>since the global pandemic have not ended yet)</a:t>
            </a:r>
            <a:endParaRPr>
              <a:latin typeface="Verdana"/>
              <a:ea typeface="Verdana"/>
              <a:cs typeface="Verdana"/>
              <a:sym typeface="Verdana"/>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67"/>
                                        </p:tgtEl>
                                        <p:attrNameLst>
                                          <p:attrName>style.visibility</p:attrName>
                                        </p:attrNameLst>
                                      </p:cBhvr>
                                      <p:to>
                                        <p:strVal val="visible"/>
                                      </p:to>
                                    </p:set>
                                    <p:animEffect filter="fade" transition="in">
                                      <p:cBhvr>
                                        <p:cTn dur="375"/>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nvSpPr>
        <p:spPr>
          <a:xfrm>
            <a:off x="289375" y="129475"/>
            <a:ext cx="7110300" cy="10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2400">
                <a:solidFill>
                  <a:schemeClr val="dk1"/>
                </a:solidFill>
                <a:latin typeface="Verdana"/>
                <a:ea typeface="Verdana"/>
                <a:cs typeface="Verdana"/>
                <a:sym typeface="Verdana"/>
              </a:rPr>
              <a:t>Hypothesis 3 </a:t>
            </a:r>
            <a:r>
              <a:rPr lang="zh-CN" sz="1100">
                <a:solidFill>
                  <a:schemeClr val="dk1"/>
                </a:solidFill>
                <a:latin typeface="Microsoft Yahei"/>
                <a:ea typeface="Microsoft Yahei"/>
                <a:cs typeface="Microsoft Yahei"/>
                <a:sym typeface="Microsoft Yahei"/>
              </a:rPr>
              <a:t>The peak of the spread of influenza may delay due to the pandemic since people wear masks.</a:t>
            </a:r>
            <a:endParaRPr sz="11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178" name="Google Shape;178;p21"/>
          <p:cNvSpPr txBox="1"/>
          <p:nvPr/>
        </p:nvSpPr>
        <p:spPr>
          <a:xfrm>
            <a:off x="-625" y="837475"/>
            <a:ext cx="4131600" cy="50721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t/>
            </a:r>
            <a:endParaRPr sz="1700">
              <a:solidFill>
                <a:schemeClr val="dk1"/>
              </a:solidFill>
              <a:latin typeface="Microsoft Yahei"/>
              <a:ea typeface="Microsoft Yahei"/>
              <a:cs typeface="Microsoft Yahei"/>
              <a:sym typeface="Microsoft Yahei"/>
            </a:endParaRPr>
          </a:p>
          <a:p>
            <a:pPr indent="-336550" lvl="0" marL="457200" rtl="0" algn="l">
              <a:lnSpc>
                <a:spcPct val="125000"/>
              </a:lnSpc>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Use the month of mitigation instead </a:t>
            </a:r>
            <a:endParaRPr sz="1700">
              <a:solidFill>
                <a:schemeClr val="dk1"/>
              </a:solidFill>
              <a:latin typeface="Microsoft Yahei"/>
              <a:ea typeface="Microsoft Yahei"/>
              <a:cs typeface="Microsoft Yahei"/>
              <a:sym typeface="Microsoft Yahei"/>
            </a:endParaRPr>
          </a:p>
          <a:p>
            <a:pPr indent="0" lvl="0" marL="457200" rtl="0" algn="l">
              <a:lnSpc>
                <a:spcPct val="125000"/>
              </a:lnSpc>
              <a:spcBef>
                <a:spcPts val="0"/>
              </a:spcBef>
              <a:spcAft>
                <a:spcPts val="0"/>
              </a:spcAft>
              <a:buNone/>
            </a:pPr>
            <a:r>
              <a:rPr lang="zh-CN" sz="1700">
                <a:solidFill>
                  <a:schemeClr val="dk1"/>
                </a:solidFill>
                <a:latin typeface="Microsoft Yahei"/>
                <a:ea typeface="Microsoft Yahei"/>
                <a:cs typeface="Microsoft Yahei"/>
                <a:sym typeface="Microsoft Yahei"/>
              </a:rPr>
              <a:t>of peak month since influenza surges</a:t>
            </a:r>
            <a:endParaRPr sz="1700">
              <a:solidFill>
                <a:schemeClr val="dk1"/>
              </a:solidFill>
              <a:latin typeface="Microsoft Yahei"/>
              <a:ea typeface="Microsoft Yahei"/>
              <a:cs typeface="Microsoft Yahei"/>
              <a:sym typeface="Microsoft Yahei"/>
            </a:endParaRPr>
          </a:p>
          <a:p>
            <a:pPr indent="0" lvl="0" marL="457200" rtl="0" algn="l">
              <a:lnSpc>
                <a:spcPct val="125000"/>
              </a:lnSpc>
              <a:spcBef>
                <a:spcPts val="0"/>
              </a:spcBef>
              <a:spcAft>
                <a:spcPts val="0"/>
              </a:spcAft>
              <a:buNone/>
            </a:pPr>
            <a:r>
              <a:rPr lang="zh-CN" sz="1700">
                <a:solidFill>
                  <a:schemeClr val="dk1"/>
                </a:solidFill>
                <a:latin typeface="Microsoft Yahei"/>
                <a:ea typeface="Microsoft Yahei"/>
                <a:cs typeface="Microsoft Yahei"/>
                <a:sym typeface="Microsoft Yahei"/>
              </a:rPr>
              <a:t>in winter (lack of data in 2020).</a:t>
            </a:r>
            <a:endParaRPr sz="1700">
              <a:solidFill>
                <a:schemeClr val="dk1"/>
              </a:solidFill>
              <a:latin typeface="Microsoft Yahei"/>
              <a:ea typeface="Microsoft Yahei"/>
              <a:cs typeface="Microsoft Yahei"/>
              <a:sym typeface="Microsoft Yahei"/>
            </a:endParaRPr>
          </a:p>
          <a:p>
            <a:pPr indent="0" lvl="0" marL="457200" rtl="0" algn="l">
              <a:lnSpc>
                <a:spcPct val="125000"/>
              </a:lnSpc>
              <a:spcBef>
                <a:spcPts val="0"/>
              </a:spcBef>
              <a:spcAft>
                <a:spcPts val="0"/>
              </a:spcAft>
              <a:buNone/>
            </a:pPr>
            <a:r>
              <a:rPr lang="zh-CN" sz="1700">
                <a:solidFill>
                  <a:schemeClr val="dk1"/>
                </a:solidFill>
                <a:latin typeface="Microsoft Yahei"/>
                <a:ea typeface="Microsoft Yahei"/>
                <a:cs typeface="Microsoft Yahei"/>
                <a:sym typeface="Microsoft Yahei"/>
              </a:rPr>
              <a:t> </a:t>
            </a:r>
            <a:endParaRPr sz="1700">
              <a:solidFill>
                <a:schemeClr val="dk1"/>
              </a:solidFill>
              <a:latin typeface="Microsoft Yahei"/>
              <a:ea typeface="Microsoft Yahei"/>
              <a:cs typeface="Microsoft Yahei"/>
              <a:sym typeface="Microsoft Yahei"/>
            </a:endParaRPr>
          </a:p>
          <a:p>
            <a:pPr indent="0" lvl="0" marL="457200" rtl="0" algn="l">
              <a:lnSpc>
                <a:spcPct val="125000"/>
              </a:lnSpc>
              <a:spcBef>
                <a:spcPts val="0"/>
              </a:spcBef>
              <a:spcAft>
                <a:spcPts val="0"/>
              </a:spcAft>
              <a:buNone/>
            </a:pPr>
            <a:r>
              <a:t/>
            </a:r>
            <a:endParaRPr sz="1700">
              <a:solidFill>
                <a:schemeClr val="dk1"/>
              </a:solidFill>
              <a:latin typeface="Microsoft Yahei"/>
              <a:ea typeface="Microsoft Yahei"/>
              <a:cs typeface="Microsoft Yahei"/>
              <a:sym typeface="Microsoft Yahei"/>
            </a:endParaRPr>
          </a:p>
          <a:p>
            <a:pPr indent="-336550" lvl="0" marL="457200" rtl="0" algn="l">
              <a:lnSpc>
                <a:spcPct val="125000"/>
              </a:lnSpc>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Historical influenza data from 2015-2020</a:t>
            </a:r>
            <a:endParaRPr sz="1700">
              <a:solidFill>
                <a:schemeClr val="dk1"/>
              </a:solidFill>
              <a:latin typeface="Microsoft Yahei"/>
              <a:ea typeface="Microsoft Yahei"/>
              <a:cs typeface="Microsoft Yahei"/>
              <a:sym typeface="Microsoft Yahei"/>
            </a:endParaRPr>
          </a:p>
          <a:p>
            <a:pPr indent="-336550" lvl="0" marL="457200" rtl="0" algn="l">
              <a:lnSpc>
                <a:spcPct val="125000"/>
              </a:lnSpc>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The influenza was mitigated in April 2020.  </a:t>
            </a:r>
            <a:endParaRPr sz="1700">
              <a:solidFill>
                <a:schemeClr val="dk1"/>
              </a:solidFill>
              <a:latin typeface="Microsoft Yahei"/>
              <a:ea typeface="Microsoft Yahei"/>
              <a:cs typeface="Microsoft Yahei"/>
              <a:sym typeface="Microsoft Yahei"/>
            </a:endParaRPr>
          </a:p>
          <a:p>
            <a:pPr indent="-336550" lvl="0" marL="457200" rtl="0" algn="l">
              <a:lnSpc>
                <a:spcPct val="125000"/>
              </a:lnSpc>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3 months earlier than normal in US</a:t>
            </a:r>
            <a:endParaRPr sz="1700">
              <a:solidFill>
                <a:schemeClr val="dk1"/>
              </a:solidFill>
              <a:latin typeface="Microsoft Yahei"/>
              <a:ea typeface="Microsoft Yahei"/>
              <a:cs typeface="Microsoft Yahei"/>
              <a:sym typeface="Microsoft Yahei"/>
            </a:endParaRPr>
          </a:p>
          <a:p>
            <a:pPr indent="-336550" lvl="0" marL="457200" rtl="0" algn="l">
              <a:lnSpc>
                <a:spcPct val="125000"/>
              </a:lnSpc>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2 months earlier than normal in UK</a:t>
            </a:r>
            <a:endParaRPr sz="1700">
              <a:solidFill>
                <a:schemeClr val="dk1"/>
              </a:solidFill>
              <a:latin typeface="Microsoft Yahei"/>
              <a:ea typeface="Microsoft Yahei"/>
              <a:cs typeface="Microsoft Yahei"/>
              <a:sym typeface="Microsoft Yahei"/>
            </a:endParaRPr>
          </a:p>
          <a:p>
            <a:pPr indent="-336550" lvl="0" marL="457200" rtl="0" algn="l">
              <a:lnSpc>
                <a:spcPct val="125000"/>
              </a:lnSpc>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The earlist month of mitigaiton </a:t>
            </a:r>
            <a:r>
              <a:rPr lang="zh-CN" sz="1700">
                <a:solidFill>
                  <a:schemeClr val="dk1"/>
                </a:solidFill>
                <a:latin typeface="Microsoft Yahei"/>
                <a:ea typeface="Microsoft Yahei"/>
                <a:cs typeface="Microsoft Yahei"/>
                <a:sym typeface="Microsoft Yahei"/>
              </a:rPr>
              <a:t>in China.</a:t>
            </a:r>
            <a:endParaRPr sz="1700">
              <a:solidFill>
                <a:schemeClr val="dk1"/>
              </a:solidFill>
              <a:latin typeface="Microsoft Yahei"/>
              <a:ea typeface="Microsoft Yahei"/>
              <a:cs typeface="Microsoft Yahei"/>
              <a:sym typeface="Microsoft Yahei"/>
            </a:endParaRPr>
          </a:p>
          <a:p>
            <a:pPr indent="0" lvl="0" marL="0" rtl="0" algn="l">
              <a:lnSpc>
                <a:spcPct val="125000"/>
              </a:lnSpc>
              <a:spcBef>
                <a:spcPts val="0"/>
              </a:spcBef>
              <a:spcAft>
                <a:spcPts val="0"/>
              </a:spcAft>
              <a:buNone/>
            </a:pPr>
            <a:r>
              <a:t/>
            </a:r>
            <a:endParaRPr sz="1700">
              <a:solidFill>
                <a:schemeClr val="dk1"/>
              </a:solidFill>
              <a:latin typeface="Microsoft Yahei"/>
              <a:ea typeface="Microsoft Yahei"/>
              <a:cs typeface="Microsoft Yahei"/>
              <a:sym typeface="Microsoft Yahei"/>
            </a:endParaRPr>
          </a:p>
        </p:txBody>
      </p:sp>
      <p:pic>
        <p:nvPicPr>
          <p:cNvPr id="179" name="Google Shape;179;p21"/>
          <p:cNvPicPr preferRelativeResize="0"/>
          <p:nvPr/>
        </p:nvPicPr>
        <p:blipFill rotWithShape="1">
          <a:blip r:embed="rId3">
            <a:alphaModFix/>
          </a:blip>
          <a:srcRect b="1777" l="0" r="3081" t="0"/>
          <a:stretch/>
        </p:blipFill>
        <p:spPr>
          <a:xfrm>
            <a:off x="3892462" y="1095850"/>
            <a:ext cx="4224508" cy="2744650"/>
          </a:xfrm>
          <a:prstGeom prst="rect">
            <a:avLst/>
          </a:prstGeom>
          <a:noFill/>
          <a:ln>
            <a:noFill/>
          </a:ln>
        </p:spPr>
      </p:pic>
      <p:pic>
        <p:nvPicPr>
          <p:cNvPr id="180" name="Google Shape;180;p21"/>
          <p:cNvPicPr preferRelativeResize="0"/>
          <p:nvPr/>
        </p:nvPicPr>
        <p:blipFill rotWithShape="1">
          <a:blip r:embed="rId4">
            <a:alphaModFix/>
          </a:blip>
          <a:srcRect b="0" l="2987" r="0" t="6182"/>
          <a:stretch/>
        </p:blipFill>
        <p:spPr>
          <a:xfrm>
            <a:off x="8116975" y="1095850"/>
            <a:ext cx="4075025" cy="2744650"/>
          </a:xfrm>
          <a:prstGeom prst="rect">
            <a:avLst/>
          </a:prstGeom>
          <a:noFill/>
          <a:ln>
            <a:noFill/>
          </a:ln>
        </p:spPr>
      </p:pic>
      <p:pic>
        <p:nvPicPr>
          <p:cNvPr id="181" name="Google Shape;181;p21"/>
          <p:cNvPicPr preferRelativeResize="0"/>
          <p:nvPr/>
        </p:nvPicPr>
        <p:blipFill>
          <a:blip r:embed="rId5">
            <a:alphaModFix/>
          </a:blip>
          <a:stretch>
            <a:fillRect/>
          </a:stretch>
        </p:blipFill>
        <p:spPr>
          <a:xfrm>
            <a:off x="6096000" y="3840500"/>
            <a:ext cx="4218575" cy="2900938"/>
          </a:xfrm>
          <a:prstGeom prst="rect">
            <a:avLst/>
          </a:prstGeom>
          <a:noFill/>
          <a:ln>
            <a:noFill/>
          </a:ln>
        </p:spPr>
      </p:pic>
      <p:sp>
        <p:nvSpPr>
          <p:cNvPr id="182" name="Google Shape;182;p21"/>
          <p:cNvSpPr txBox="1"/>
          <p:nvPr/>
        </p:nvSpPr>
        <p:spPr>
          <a:xfrm>
            <a:off x="7806248" y="129475"/>
            <a:ext cx="72210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chemeClr val="dk1"/>
                </a:solidFill>
                <a:latin typeface="Verdana"/>
                <a:ea typeface="Verdana"/>
                <a:cs typeface="Verdana"/>
                <a:sym typeface="Verdana"/>
              </a:rPr>
              <a:t>04| Research Method</a:t>
            </a:r>
            <a:endParaRPr sz="100"/>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77"/>
                                        </p:tgtEl>
                                        <p:attrNameLst>
                                          <p:attrName>style.visibility</p:attrName>
                                        </p:attrNameLst>
                                      </p:cBhvr>
                                      <p:to>
                                        <p:strVal val="visible"/>
                                      </p:to>
                                    </p:set>
                                    <p:animEffect filter="fade" transition="in">
                                      <p:cBhvr>
                                        <p:cTn dur="375"/>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