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T Sans Narrow"/>
      <p:regular r:id="rId15"/>
      <p:bold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regular.fntdata"/><Relationship Id="rId14" Type="http://schemas.openxmlformats.org/officeDocument/2006/relationships/slide" Target="slides/slide9.xml"/><Relationship Id="rId17" Type="http://schemas.openxmlformats.org/officeDocument/2006/relationships/font" Target="fonts/OpenSans-regular.fntdata"/><Relationship Id="rId16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c58a511db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c58a511d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c58a511d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c58a511d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c58a511db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c58a511db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c58a511db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c58a511db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c617befb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c617befb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c58a511db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c58a511db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c58a511db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c58a511db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c58a511db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c58a511db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youtube.com/watch?v=3l0mS0mx17E" TargetMode="Externa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3650" y="1311957"/>
            <a:ext cx="7136700" cy="16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вчителя.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Професія вчителя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6750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00"/>
                </a:solidFill>
              </a:rPr>
              <a:t>Підготувала студентка 1 курсу “Фізика”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b="1" lang="ru">
                <a:solidFill>
                  <a:srgbClr val="000000"/>
                </a:solidFill>
              </a:rPr>
              <a:t>Чжан Чи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2891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/>
              <a:t>ІСТОРІЯ ДНЯ ВЧИТЕЛЯ</a:t>
            </a:r>
            <a:endParaRPr u="sng"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099325"/>
            <a:ext cx="8520600" cy="15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rgbClr val="000000"/>
                </a:solidFill>
              </a:rPr>
              <a:t>Офіційна назва Дня вчителя в Україні – </a:t>
            </a:r>
            <a:r>
              <a:rPr b="1" lang="ru" sz="2200">
                <a:solidFill>
                  <a:srgbClr val="000000"/>
                </a:solidFill>
              </a:rPr>
              <a:t>День працівників освіти</a:t>
            </a:r>
            <a:r>
              <a:rPr lang="ru" sz="2200">
                <a:solidFill>
                  <a:srgbClr val="000000"/>
                </a:solidFill>
              </a:rPr>
              <a:t>.</a:t>
            </a:r>
            <a:endParaRPr sz="2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200">
                <a:solidFill>
                  <a:srgbClr val="000000"/>
                </a:solidFill>
                <a:highlight>
                  <a:srgbClr val="FFFFFF"/>
                </a:highlight>
              </a:rPr>
              <a:t>Професійне Міжнародне свято працівників освіти було засновано </a:t>
            </a:r>
            <a:r>
              <a:rPr b="1" lang="ru" sz="2200">
                <a:solidFill>
                  <a:srgbClr val="000000"/>
                </a:solidFill>
                <a:highlight>
                  <a:srgbClr val="FFFFFF"/>
                </a:highlight>
              </a:rPr>
              <a:t>ЮНЕСКО</a:t>
            </a:r>
            <a:r>
              <a:rPr lang="ru" sz="2200">
                <a:solidFill>
                  <a:srgbClr val="000000"/>
                </a:solidFill>
                <a:highlight>
                  <a:srgbClr val="FFFFFF"/>
                </a:highlight>
              </a:rPr>
              <a:t> в 1994 році. Нагадаємо, що Всесвітній день вчителя святкують </a:t>
            </a:r>
            <a:r>
              <a:rPr b="1" lang="ru" sz="2200">
                <a:solidFill>
                  <a:srgbClr val="000000"/>
                </a:solidFill>
                <a:highlight>
                  <a:srgbClr val="FFFFFF"/>
                </a:highlight>
              </a:rPr>
              <a:t>5 жовтня</a:t>
            </a:r>
            <a:r>
              <a:rPr lang="ru" sz="2200">
                <a:solidFill>
                  <a:srgbClr val="000000"/>
                </a:solidFill>
                <a:highlight>
                  <a:srgbClr val="FFFFFF"/>
                </a:highlight>
              </a:rPr>
              <a:t>. В Україні День працівників освіти згідно з Указом Президента від 11 вересня 1994 року відзначається </a:t>
            </a:r>
            <a:r>
              <a:rPr b="1" lang="ru" sz="2200">
                <a:solidFill>
                  <a:srgbClr val="000000"/>
                </a:solidFill>
                <a:highlight>
                  <a:srgbClr val="FFFFFF"/>
                </a:highlight>
              </a:rPr>
              <a:t>в першу неділю жовтня.</a:t>
            </a:r>
            <a:endParaRPr b="1" sz="22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 rotWithShape="1">
          <a:blip r:embed="rId3">
            <a:alphaModFix/>
          </a:blip>
          <a:srcRect b="15754" l="0" r="0" t="0"/>
          <a:stretch/>
        </p:blipFill>
        <p:spPr>
          <a:xfrm>
            <a:off x="7839475" y="3793200"/>
            <a:ext cx="1471524" cy="123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3762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/>
              <a:t>КОЛИ СВЯТКУЮТЬ?</a:t>
            </a:r>
            <a:endParaRPr u="sng"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152425"/>
            <a:ext cx="8762100" cy="26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rgbClr val="000000"/>
                </a:solidFill>
              </a:rPr>
              <a:t>Й</a:t>
            </a:r>
            <a:r>
              <a:rPr lang="ru" sz="2200">
                <a:solidFill>
                  <a:srgbClr val="000000"/>
                </a:solidFill>
              </a:rPr>
              <a:t>ого святкують щороку у </a:t>
            </a:r>
            <a:r>
              <a:rPr b="1" lang="ru" sz="2200">
                <a:solidFill>
                  <a:srgbClr val="000000"/>
                </a:solidFill>
              </a:rPr>
              <a:t>першу неділю жовтня</a:t>
            </a:r>
            <a:r>
              <a:rPr lang="ru" sz="2200">
                <a:solidFill>
                  <a:srgbClr val="000000"/>
                </a:solidFill>
              </a:rPr>
              <a:t>.</a:t>
            </a:r>
            <a:r>
              <a:rPr b="1" lang="ru" sz="2200">
                <a:solidFill>
                  <a:srgbClr val="000000"/>
                </a:solidFill>
              </a:rPr>
              <a:t>У 2019</a:t>
            </a:r>
            <a:r>
              <a:rPr lang="ru" sz="2200">
                <a:solidFill>
                  <a:srgbClr val="000000"/>
                </a:solidFill>
              </a:rPr>
              <a:t> свято припадає на </a:t>
            </a:r>
            <a:r>
              <a:rPr b="1" lang="ru" sz="2200">
                <a:solidFill>
                  <a:srgbClr val="000000"/>
                </a:solidFill>
              </a:rPr>
              <a:t>6 жовтня</a:t>
            </a:r>
            <a:r>
              <a:rPr lang="ru" sz="2200">
                <a:solidFill>
                  <a:srgbClr val="000000"/>
                </a:solidFill>
              </a:rPr>
              <a:t>, але офіційно вітати вчителів у навчальних закладах будуть або в п’ятницю (4 жовтня), або вже у понеділок (7 жовтня).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000000"/>
                </a:solidFill>
              </a:rPr>
              <a:t>У 2020 році </a:t>
            </a:r>
            <a:r>
              <a:rPr lang="ru" sz="2200">
                <a:solidFill>
                  <a:srgbClr val="000000"/>
                </a:solidFill>
              </a:rPr>
              <a:t>будуть святкувати </a:t>
            </a:r>
            <a:r>
              <a:rPr b="1" lang="ru" sz="2200">
                <a:solidFill>
                  <a:srgbClr val="000000"/>
                </a:solidFill>
              </a:rPr>
              <a:t>4 жовтня.</a:t>
            </a:r>
            <a:endParaRPr b="1" sz="22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 rotWithShape="1">
          <a:blip r:embed="rId3">
            <a:alphaModFix/>
          </a:blip>
          <a:srcRect b="16659" l="0" r="0" t="0"/>
          <a:stretch/>
        </p:blipFill>
        <p:spPr>
          <a:xfrm>
            <a:off x="7256225" y="3481850"/>
            <a:ext cx="1887776" cy="157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/>
              <a:t>ДЕНЬ ВЧИТЕЛЯ В УКРАЇНІ</a:t>
            </a:r>
            <a:endParaRPr u="sng"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236000"/>
            <a:ext cx="8673000" cy="26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rgbClr val="000000"/>
                </a:solidFill>
              </a:rPr>
              <a:t>Існує цікава </a:t>
            </a:r>
            <a:r>
              <a:rPr b="1" lang="ru" sz="2200">
                <a:solidFill>
                  <a:srgbClr val="000000"/>
                </a:solidFill>
              </a:rPr>
              <a:t>традиція</a:t>
            </a:r>
            <a:r>
              <a:rPr lang="ru" sz="2200">
                <a:solidFill>
                  <a:srgbClr val="000000"/>
                </a:solidFill>
              </a:rPr>
              <a:t>, коли на День вчителя в Україні </a:t>
            </a:r>
            <a:r>
              <a:rPr b="1" lang="ru" sz="2200">
                <a:solidFill>
                  <a:srgbClr val="000000"/>
                </a:solidFill>
              </a:rPr>
              <a:t>педагоги обмінюються зі своїми учнями ролями</a:t>
            </a:r>
            <a:r>
              <a:rPr lang="ru" sz="2200">
                <a:solidFill>
                  <a:srgbClr val="000000"/>
                </a:solidFill>
              </a:rPr>
              <a:t> - останні влаштовують </a:t>
            </a:r>
            <a:r>
              <a:rPr b="1" lang="ru" sz="2200">
                <a:solidFill>
                  <a:srgbClr val="000000"/>
                </a:solidFill>
              </a:rPr>
              <a:t>день самоврядування</a:t>
            </a:r>
            <a:r>
              <a:rPr lang="ru" sz="2200">
                <a:solidFill>
                  <a:srgbClr val="000000"/>
                </a:solidFill>
              </a:rPr>
              <a:t>, коли старшокласники самі проводять уроки у молодших класах. 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200">
                <a:solidFill>
                  <a:srgbClr val="000000"/>
                </a:solidFill>
              </a:rPr>
              <a:t>Крім того, на честь цього свята </a:t>
            </a:r>
            <a:r>
              <a:rPr b="1" lang="ru" sz="2200">
                <a:solidFill>
                  <a:srgbClr val="000000"/>
                </a:solidFill>
              </a:rPr>
              <a:t>скорочують навчальний день</a:t>
            </a:r>
            <a:r>
              <a:rPr lang="ru" sz="2200">
                <a:solidFill>
                  <a:srgbClr val="000000"/>
                </a:solidFill>
              </a:rPr>
              <a:t> і після уроків запрошують педагогів на підготовлений школярами </a:t>
            </a:r>
            <a:r>
              <a:rPr b="1" lang="ru" sz="2200">
                <a:solidFill>
                  <a:srgbClr val="000000"/>
                </a:solidFill>
              </a:rPr>
              <a:t>концерт.</a:t>
            </a:r>
            <a:endParaRPr b="1" sz="22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 b="13058" l="0" r="0" t="0"/>
          <a:stretch/>
        </p:blipFill>
        <p:spPr>
          <a:xfrm>
            <a:off x="7594850" y="3719175"/>
            <a:ext cx="1638226" cy="14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78725" y="4004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/>
              <a:t>ЦИТАТИ ПРО ВЧИТЕЛІВ</a:t>
            </a:r>
            <a:endParaRPr u="sng"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1792400" y="1299375"/>
            <a:ext cx="6613200" cy="10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i="1" lang="ru" sz="2400">
                <a:solidFill>
                  <a:srgbClr val="000000"/>
                </a:solidFill>
                <a:highlight>
                  <a:srgbClr val="FFFFFF"/>
                </a:highlight>
              </a:rPr>
              <a:t>“Вчитель - людина, яка може робити важкі речі легкими.”</a:t>
            </a:r>
            <a:endParaRPr i="1" sz="2400"/>
          </a:p>
        </p:txBody>
      </p:sp>
      <p:pic>
        <p:nvPicPr>
          <p:cNvPr id="95" name="Google Shape;95;p17"/>
          <p:cNvPicPr preferRelativeResize="0"/>
          <p:nvPr/>
        </p:nvPicPr>
        <p:blipFill rotWithShape="1">
          <a:blip r:embed="rId3">
            <a:alphaModFix/>
          </a:blip>
          <a:srcRect b="14140" l="0" r="0" t="0"/>
          <a:stretch/>
        </p:blipFill>
        <p:spPr>
          <a:xfrm>
            <a:off x="478725" y="1371630"/>
            <a:ext cx="1169175" cy="10038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1813975" y="2484575"/>
            <a:ext cx="7181100" cy="10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400">
                <a:latin typeface="Open Sans"/>
                <a:ea typeface="Open Sans"/>
                <a:cs typeface="Open Sans"/>
                <a:sym typeface="Open Sans"/>
              </a:rPr>
              <a:t>“В</a:t>
            </a:r>
            <a:r>
              <a:rPr i="1" lang="ru" sz="2400">
                <a:latin typeface="Open Sans"/>
                <a:ea typeface="Open Sans"/>
                <a:cs typeface="Open Sans"/>
                <a:sym typeface="Open Sans"/>
              </a:rPr>
              <a:t>читель повинен володіти максимальним авторитетом і мінімальної владою.”</a:t>
            </a:r>
            <a:endParaRPr i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 rotWithShape="1">
          <a:blip r:embed="rId4">
            <a:alphaModFix/>
          </a:blip>
          <a:srcRect b="15789" l="0" r="0" t="0"/>
          <a:stretch/>
        </p:blipFill>
        <p:spPr>
          <a:xfrm>
            <a:off x="395675" y="2460400"/>
            <a:ext cx="1335250" cy="11244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1864075" y="3669775"/>
            <a:ext cx="7080900" cy="1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400">
                <a:latin typeface="Open Sans"/>
                <a:ea typeface="Open Sans"/>
                <a:cs typeface="Open Sans"/>
                <a:sym typeface="Open Sans"/>
              </a:rPr>
              <a:t>“</a:t>
            </a:r>
            <a:r>
              <a:rPr i="1" lang="ru" sz="2400">
                <a:latin typeface="Open Sans"/>
                <a:ea typeface="Open Sans"/>
                <a:cs typeface="Open Sans"/>
                <a:sym typeface="Open Sans"/>
              </a:rPr>
              <a:t>Гарний</a:t>
            </a:r>
            <a:r>
              <a:rPr i="1" lang="ru" sz="2400">
                <a:latin typeface="Open Sans"/>
                <a:ea typeface="Open Sans"/>
                <a:cs typeface="Open Sans"/>
                <a:sym typeface="Open Sans"/>
              </a:rPr>
              <a:t> вчитель може навчити інших навіть тому, чого сам не вміє.”</a:t>
            </a:r>
            <a:endParaRPr i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 rotWithShape="1">
          <a:blip r:embed="rId5">
            <a:alphaModFix/>
          </a:blip>
          <a:srcRect b="18166" l="0" r="0" t="0"/>
          <a:stretch/>
        </p:blipFill>
        <p:spPr>
          <a:xfrm>
            <a:off x="478724" y="3669824"/>
            <a:ext cx="1374089" cy="11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254200" y="147875"/>
            <a:ext cx="50292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6000" u="sng">
                <a:solidFill>
                  <a:schemeClr val="accent5"/>
                </a:solidFill>
              </a:rPr>
              <a:t>ДЕНЬ ВЧИТЕЛЯ</a:t>
            </a:r>
            <a:endParaRPr i="1" sz="6000" u="sng">
              <a:solidFill>
                <a:schemeClr val="accent5"/>
              </a:solidFill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5199475" y="3249275"/>
            <a:ext cx="1993800" cy="13323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/>
              <a:t>12.12.2019</a:t>
            </a:r>
            <a:endParaRPr b="1" sz="1700"/>
          </a:p>
        </p:txBody>
      </p:sp>
      <p:pic>
        <p:nvPicPr>
          <p:cNvPr id="106" name="Google Shape;106;p18"/>
          <p:cNvPicPr preferRelativeResize="0"/>
          <p:nvPr/>
        </p:nvPicPr>
        <p:blipFill rotWithShape="1">
          <a:blip r:embed="rId3">
            <a:alphaModFix/>
          </a:blip>
          <a:srcRect b="13058" l="0" r="0" t="0"/>
          <a:stretch/>
        </p:blipFill>
        <p:spPr>
          <a:xfrm>
            <a:off x="7546925" y="3203262"/>
            <a:ext cx="1638226" cy="142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5450" y="221725"/>
            <a:ext cx="2466975" cy="1847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pic>
        <p:nvPicPr>
          <p:cNvPr id="108" name="Google Shape;108;p18" title="Points scored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610275"/>
            <a:ext cx="5029176" cy="286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9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50" y="44550"/>
            <a:ext cx="90177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0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09594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ВИДЕО ОТКРЫТКА.  ВИДЕО ПОЗДРАВЛЕНИЕ. МУЗЫКАЛЬНОЕ ПОЗДРАВЛЕНИЕ!&#10;&#10;Видео открытка С ДНЕМ УЧИТЕЛЯ-это красивое видео поздравление.&#10;Такое видео поздравление с Днем учителя, станет оригинальным подарком! &#10;Такая фото открытка ко Дню учителя, сочетает в себе  фото и анимацию.&#10;Красивая видео открытка С Днем учителя- это музыкальное поздравление с Днем учителя и видео поздравление С Днем учителя!" id="125" name="Google Shape;125;p21" title="Видео открытка С ДНЕМ УЧИТЕЛЯ! Красивое ВИДЕО ПОЗДРАВЛЕНИЕ на ДЕНЬ УЧИТЕЛЯ!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167025"/>
            <a:ext cx="9095950" cy="52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