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7" r:id="rId4"/>
    <p:sldId id="268" r:id="rId5"/>
    <p:sldId id="262" r:id="rId6"/>
    <p:sldId id="259" r:id="rId7"/>
    <p:sldId id="263" r:id="rId8"/>
    <p:sldId id="264" r:id="rId9"/>
    <p:sldId id="272" r:id="rId10"/>
    <p:sldId id="270" r:id="rId11"/>
    <p:sldId id="278" r:id="rId12"/>
    <p:sldId id="279" r:id="rId13"/>
    <p:sldId id="273" r:id="rId14"/>
    <p:sldId id="277" r:id="rId15"/>
    <p:sldId id="26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E21DC-FE7B-594F-8CF8-C1A276D6C41A}" v="288" dt="2024-06-04T02:23:1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5"/>
    <p:restoredTop sz="88292"/>
  </p:normalViewPr>
  <p:slideViewPr>
    <p:cSldViewPr snapToGrid="0">
      <p:cViewPr varScale="1">
        <p:scale>
          <a:sx n="103" d="100"/>
          <a:sy n="103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262A-C5DB-0F43-B255-54843BA6F0B0}" type="datetimeFigureOut">
              <a:rPr kumimoji="1" lang="zh-TW" altLang="en-US" smtClean="0"/>
              <a:t>2024/6/4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5E43D-DB0F-C444-BB53-034C68817E5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557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Covid online working/ learning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E43D-DB0F-C444-BB53-034C68817E5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387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E43D-DB0F-C444-BB53-034C68817E5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7990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E43D-DB0F-C444-BB53-034C68817E5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259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E43D-DB0F-C444-BB53-034C68817E5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895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5E43D-DB0F-C444-BB53-034C68817E5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6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1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4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7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9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5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0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4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Electronic circuit board">
            <a:extLst>
              <a:ext uri="{FF2B5EF4-FFF2-40B4-BE49-F238E27FC236}">
                <a16:creationId xmlns:a16="http://schemas.microsoft.com/office/drawing/2014/main" id="{A1B470D8-4699-E140-96EE-1C6A70E25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36BD696-13D0-8E36-6CB1-A8706B8D7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905445" cy="2528515"/>
          </a:xfrm>
        </p:spPr>
        <p:txBody>
          <a:bodyPr anchor="b">
            <a:normAutofit/>
          </a:bodyPr>
          <a:lstStyle/>
          <a:p>
            <a:pPr algn="ctr">
              <a:lnSpc>
                <a:spcPct val="115000"/>
              </a:lnSpc>
            </a:pPr>
            <a:r>
              <a:rPr kumimoji="1" lang="zh-TW" altLang="en-US" sz="2300" dirty="0">
                <a:solidFill>
                  <a:schemeClr val="bg1"/>
                </a:solidFill>
              </a:rPr>
              <a:t>微機電智慧產品技術分析</a:t>
            </a:r>
            <a:br>
              <a:rPr kumimoji="1" lang="en-US" altLang="zh-TW" sz="2300" dirty="0">
                <a:solidFill>
                  <a:schemeClr val="bg1"/>
                </a:solidFill>
              </a:rPr>
            </a:br>
            <a:r>
              <a:rPr kumimoji="1" lang="en-US" altLang="zh-TW" sz="2300" dirty="0">
                <a:solidFill>
                  <a:schemeClr val="bg1"/>
                </a:solidFill>
              </a:rPr>
              <a:t>hall effect sensor on Tablets</a:t>
            </a:r>
            <a:br>
              <a:rPr kumimoji="1" lang="en-US" altLang="zh-TW" sz="2300" dirty="0">
                <a:solidFill>
                  <a:schemeClr val="bg1"/>
                </a:solidFill>
              </a:rPr>
            </a:br>
            <a:br>
              <a:rPr kumimoji="1" lang="en-US" altLang="zh-TW" sz="2300" dirty="0">
                <a:solidFill>
                  <a:schemeClr val="bg1"/>
                </a:solidFill>
              </a:rPr>
            </a:br>
            <a:endParaRPr kumimoji="1" lang="zh-TW" altLang="en-US" sz="2300" dirty="0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98B0C-0D77-38D0-DDA9-800C6FD18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zh-TW" sz="2000" dirty="0">
                <a:solidFill>
                  <a:schemeClr val="bg1"/>
                </a:solidFill>
              </a:rPr>
              <a:t>110611103</a:t>
            </a:r>
            <a:r>
              <a:rPr kumimoji="1" lang="zh-TW" altLang="en-US" sz="2000" dirty="0">
                <a:solidFill>
                  <a:schemeClr val="bg1"/>
                </a:solidFill>
              </a:rPr>
              <a:t>鄭庭安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BB854E5-41D8-AAAD-190D-B9FE81BE8ADC}"/>
              </a:ext>
            </a:extLst>
          </p:cNvPr>
          <p:cNvSpPr txBox="1"/>
          <p:nvPr/>
        </p:nvSpPr>
        <p:spPr>
          <a:xfrm>
            <a:off x="83633" y="308661"/>
            <a:ext cx="1238343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800" b="1" dirty="0"/>
              <a:t>Hall effect sensor</a:t>
            </a:r>
            <a:r>
              <a:rPr kumimoji="1" lang="zh-TW" altLang="en-US" sz="2800" b="1" dirty="0"/>
              <a:t>不同用途比較</a:t>
            </a:r>
            <a:endParaRPr kumimoji="1" lang="en-US" altLang="zh-TW" sz="2800" b="1" dirty="0"/>
          </a:p>
          <a:p>
            <a:endParaRPr kumimoji="1" lang="en-US" altLang="zh-TW" sz="1800" b="1" dirty="0"/>
          </a:p>
          <a:p>
            <a:r>
              <a:rPr kumimoji="1" lang="zh-TW" altLang="en-US" sz="1800" b="1" dirty="0"/>
              <a:t>文獻</a:t>
            </a:r>
            <a:r>
              <a:rPr kumimoji="1" lang="en-US" altLang="zh-TW" sz="1800" b="1" dirty="0"/>
              <a:t>2.</a:t>
            </a:r>
            <a:r>
              <a:rPr kumimoji="1" lang="en" altLang="zh-TW" sz="1800" b="1" dirty="0"/>
              <a:t> A Method for Indoor Navigation Based on Magnetic Beacons using Smartphones and Tablets </a:t>
            </a:r>
          </a:p>
          <a:p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57CBC2-7298-44AB-B3AE-DF3747D95515}"/>
              </a:ext>
            </a:extLst>
          </p:cNvPr>
          <p:cNvSpPr txBox="1"/>
          <p:nvPr/>
        </p:nvSpPr>
        <p:spPr>
          <a:xfrm>
            <a:off x="389360" y="3271933"/>
            <a:ext cx="7953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Hall effect sensor</a:t>
            </a:r>
            <a:r>
              <a:rPr lang="zh-TW" altLang="en-US" sz="2400" b="1" dirty="0"/>
              <a:t>主要功能：</a:t>
            </a:r>
            <a:endParaRPr lang="en-US" altLang="zh-TW" sz="2400" b="1" dirty="0"/>
          </a:p>
          <a:p>
            <a:pPr algn="ctr"/>
            <a:endParaRPr lang="en-US" altLang="zh-TW" sz="2400" b="1" dirty="0"/>
          </a:p>
          <a:p>
            <a:pPr algn="ctr"/>
            <a:r>
              <a:rPr lang="zh-TW" altLang="en-US" sz="2400" dirty="0"/>
              <a:t>用於智能手機和平板電腦中的室內導航，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通過磁性信標</a:t>
            </a:r>
            <a:r>
              <a:rPr lang="en" altLang="zh-TW" sz="2400" dirty="0"/>
              <a:t>Beacon</a:t>
            </a:r>
            <a:r>
              <a:rPr lang="zh-TW" altLang="en-US" sz="2400" dirty="0"/>
              <a:t>生成的</a:t>
            </a:r>
            <a:r>
              <a:rPr lang="en" altLang="zh-TW" sz="2400" dirty="0"/>
              <a:t>AC</a:t>
            </a:r>
            <a:r>
              <a:rPr lang="zh-TW" altLang="en-US" sz="2400" dirty="0"/>
              <a:t>磁場進行檢測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6F48363-55CE-9B69-12BD-4AF7EF48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55" y="1881726"/>
            <a:ext cx="3619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8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50B28F6-9010-EAFD-E6C2-0854E8E2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4" y="3865364"/>
            <a:ext cx="4107212" cy="2992636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比較其他方法：</a:t>
            </a:r>
            <a:br>
              <a:rPr lang="en-US" altLang="zh-TW" sz="2400" b="0" dirty="0"/>
            </a:br>
            <a:r>
              <a:rPr lang="zh-TW" altLang="en-US" sz="2400" b="0" dirty="0"/>
              <a:t>光學傳感器需要直接的路徑</a:t>
            </a:r>
            <a:br>
              <a:rPr lang="en-US" altLang="zh-TW" sz="2400" b="0" dirty="0"/>
            </a:br>
            <a:r>
              <a:rPr lang="zh-TW" altLang="en-US" sz="2400" b="0" dirty="0"/>
              <a:t>無法穿透固體物體</a:t>
            </a:r>
            <a:br>
              <a:rPr lang="en-US" altLang="zh-TW" sz="2400" b="0" dirty="0"/>
            </a:br>
            <a:r>
              <a:rPr lang="zh-TW" altLang="en-US" sz="2400" b="0" dirty="0"/>
              <a:t>可能會受到環境光的影響</a:t>
            </a:r>
            <a:br>
              <a:rPr lang="en-US" altLang="zh-TW" sz="2400" b="0" dirty="0"/>
            </a:br>
            <a:endParaRPr kumimoji="1" lang="zh-TW" altLang="en-US" sz="2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479BF2-5648-D6D4-E845-13B69F2D99DC}"/>
              </a:ext>
            </a:extLst>
          </p:cNvPr>
          <p:cNvSpPr txBox="1"/>
          <p:nvPr/>
        </p:nvSpPr>
        <p:spPr>
          <a:xfrm>
            <a:off x="5293426" y="955389"/>
            <a:ext cx="6097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優點：</a:t>
            </a:r>
            <a:endParaRPr lang="en-US" altLang="zh-TW" sz="2400" b="1" dirty="0"/>
          </a:p>
          <a:p>
            <a:pPr algn="ctr"/>
            <a:r>
              <a:rPr lang="zh-TW" altLang="en-US" sz="2400" dirty="0"/>
              <a:t>成本低廉、整合方便</a:t>
            </a:r>
            <a:endParaRPr lang="en-US" altLang="zh-TW" sz="2400" dirty="0"/>
          </a:p>
          <a:p>
            <a:pPr algn="ctr"/>
            <a:r>
              <a:rPr lang="zh-TW" altLang="en-US" sz="2400" dirty="0"/>
              <a:t>低頻磁場抗干擾能力強</a:t>
            </a:r>
            <a:endParaRPr lang="en-US" altLang="zh-TW" sz="2400" dirty="0"/>
          </a:p>
          <a:p>
            <a:pPr algn="ctr"/>
            <a:r>
              <a:rPr lang="zh-TW" altLang="en-US" sz="2400" dirty="0"/>
              <a:t>穿透力高適合室內環境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CA1AA6-2D98-5572-FA2D-887BE3409EA0}"/>
              </a:ext>
            </a:extLst>
          </p:cNvPr>
          <p:cNvSpPr txBox="1"/>
          <p:nvPr/>
        </p:nvSpPr>
        <p:spPr>
          <a:xfrm>
            <a:off x="5293426" y="4332951"/>
            <a:ext cx="6097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/>
              <a:t>缺點：</a:t>
            </a:r>
            <a:endParaRPr lang="en-US" altLang="zh-TW" sz="2400" b="1" dirty="0"/>
          </a:p>
          <a:p>
            <a:pPr algn="ctr"/>
            <a:r>
              <a:rPr lang="zh-TW" altLang="en-US" sz="2400" dirty="0"/>
              <a:t>環境中的鐵磁材料會干擾磁場</a:t>
            </a:r>
            <a:endParaRPr lang="en-US" altLang="zh-TW" sz="2400" dirty="0"/>
          </a:p>
          <a:p>
            <a:pPr algn="ctr"/>
            <a:r>
              <a:rPr lang="zh-TW" altLang="en-US" sz="2400" dirty="0"/>
              <a:t>降低導航系統的精度</a:t>
            </a:r>
            <a:endParaRPr lang="en-US" altLang="zh-TW" sz="2400" dirty="0"/>
          </a:p>
          <a:p>
            <a:pPr algn="ctr"/>
            <a:r>
              <a:rPr lang="zh-TW" altLang="en-US" sz="2400" dirty="0"/>
              <a:t>需放置大量</a:t>
            </a:r>
            <a:r>
              <a:rPr lang="en-US" altLang="zh-TW" sz="2400" dirty="0"/>
              <a:t>beacon</a:t>
            </a:r>
            <a:r>
              <a:rPr lang="zh-TW" altLang="en-US" sz="2400" dirty="0"/>
              <a:t>維護成本高</a:t>
            </a:r>
          </a:p>
        </p:txBody>
      </p:sp>
      <p:pic>
        <p:nvPicPr>
          <p:cNvPr id="13" name="Picture 2" descr="光學傳感器的概述圖">
            <a:extLst>
              <a:ext uri="{FF2B5EF4-FFF2-40B4-BE49-F238E27FC236}">
                <a16:creationId xmlns:a16="http://schemas.microsoft.com/office/drawing/2014/main" id="{A0E1BA01-2784-3487-321F-32492B8C5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2" y="743756"/>
            <a:ext cx="4112825" cy="29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3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59EDB6-CB01-FEEE-45D5-3C4A4E25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/>
              <a:t>比較其他方法： </a:t>
            </a:r>
            <a:br>
              <a:rPr lang="en-US" altLang="zh-TW" sz="3600" dirty="0"/>
            </a:br>
            <a:endParaRPr kumimoji="1" lang="en-US" altLang="zh-TW" sz="3600" dirty="0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81C9A-04C7-0681-2951-90768AEF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29" y="2215536"/>
            <a:ext cx="4201405" cy="2840139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TW" b="0" dirty="0"/>
              <a:t>GPS</a:t>
            </a:r>
            <a:r>
              <a:rPr lang="zh-TW" altLang="en-US" b="0" dirty="0"/>
              <a:t>信號可以穿透一些材料</a:t>
            </a:r>
            <a:endParaRPr lang="en-US" altLang="zh-TW" b="0" dirty="0"/>
          </a:p>
          <a:p>
            <a:pPr algn="ctr">
              <a:lnSpc>
                <a:spcPct val="130000"/>
              </a:lnSpc>
            </a:pPr>
            <a:r>
              <a:rPr lang="zh-TW" altLang="en-US" b="0" dirty="0"/>
              <a:t>但易被密集結構阻擋</a:t>
            </a:r>
            <a:endParaRPr lang="en-US" altLang="zh-TW" b="0" dirty="0"/>
          </a:p>
          <a:p>
            <a:pPr algn="ctr">
              <a:lnSpc>
                <a:spcPct val="130000"/>
              </a:lnSpc>
            </a:pPr>
            <a:endParaRPr lang="en-US" altLang="zh-TW" b="0" dirty="0"/>
          </a:p>
          <a:p>
            <a:pPr algn="ctr">
              <a:lnSpc>
                <a:spcPct val="130000"/>
              </a:lnSpc>
            </a:pPr>
            <a:r>
              <a:rPr lang="en-US" altLang="zh-TW" b="0" dirty="0"/>
              <a:t>IMU</a:t>
            </a:r>
            <a:r>
              <a:rPr lang="zh-TW" altLang="en-US" b="0" dirty="0"/>
              <a:t>不依賴外部信號</a:t>
            </a:r>
            <a:endParaRPr lang="en-US" altLang="zh-TW" b="0" dirty="0"/>
          </a:p>
          <a:p>
            <a:pPr algn="ctr">
              <a:lnSpc>
                <a:spcPct val="130000"/>
              </a:lnSpc>
            </a:pPr>
            <a:r>
              <a:rPr lang="zh-TW" altLang="en-US" b="0" dirty="0"/>
              <a:t>穿透力不是一個因素</a:t>
            </a:r>
            <a:endParaRPr lang="en-US" altLang="zh-TW" b="0" dirty="0"/>
          </a:p>
          <a:p>
            <a:pPr algn="ctr">
              <a:lnSpc>
                <a:spcPct val="130000"/>
              </a:lnSpc>
            </a:pPr>
            <a:r>
              <a:rPr lang="zh-TW" altLang="en-US" b="0" dirty="0"/>
              <a:t>但其精度在室內沒有</a:t>
            </a:r>
            <a:endParaRPr lang="en-US" altLang="zh-TW" b="0" dirty="0"/>
          </a:p>
          <a:p>
            <a:pPr algn="ctr">
              <a:lnSpc>
                <a:spcPct val="130000"/>
              </a:lnSpc>
            </a:pPr>
            <a:r>
              <a:rPr lang="zh-TW" altLang="en-US" b="0" dirty="0"/>
              <a:t>外部參考點時可能會下降</a:t>
            </a:r>
          </a:p>
          <a:p>
            <a:pPr algn="ctr">
              <a:lnSpc>
                <a:spcPct val="130000"/>
              </a:lnSpc>
            </a:pPr>
            <a:endParaRPr kumimoji="1" lang="en-US" altLang="zh-TW" b="0" dirty="0"/>
          </a:p>
        </p:txBody>
      </p:sp>
      <p:pic>
        <p:nvPicPr>
          <p:cNvPr id="5" name="Picture 6" descr="Inertial Measurement Unit (IMU) | U.S. Geological Survey">
            <a:extLst>
              <a:ext uri="{FF2B5EF4-FFF2-40B4-BE49-F238E27FC236}">
                <a16:creationId xmlns:a16="http://schemas.microsoft.com/office/drawing/2014/main" id="{52A80E9F-FBC0-BED3-6406-C99C11DF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4015" y="942574"/>
            <a:ext cx="2389272" cy="232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D9476459-B829-9AEC-B7C3-825810D4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865" y="2119606"/>
            <a:ext cx="3320979" cy="2831135"/>
          </a:xfrm>
          <a:prstGeom prst="rect">
            <a:avLst/>
          </a:prstGeom>
        </p:spPr>
      </p:pic>
      <p:pic>
        <p:nvPicPr>
          <p:cNvPr id="6" name="Picture 4" descr="scitechvista.nat.gov.tw/FileDownload/Article/20111...">
            <a:extLst>
              <a:ext uri="{FF2B5EF4-FFF2-40B4-BE49-F238E27FC236}">
                <a16:creationId xmlns:a16="http://schemas.microsoft.com/office/drawing/2014/main" id="{84F7A5A8-2B21-4F52-AB82-CE173EE1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20112" y="3800901"/>
            <a:ext cx="2790669" cy="209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4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1649735B-7A94-4CFA-B31A-CFBAD459B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8711" y="716225"/>
            <a:ext cx="64008" cy="54315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24E81BD4-F8B8-44C0-A93B-A825E70EF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2960" y="3421500"/>
            <a:ext cx="374904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BB854E5-41D8-AAAD-190D-B9FE81BE8ADC}"/>
              </a:ext>
            </a:extLst>
          </p:cNvPr>
          <p:cNvSpPr txBox="1"/>
          <p:nvPr/>
        </p:nvSpPr>
        <p:spPr>
          <a:xfrm>
            <a:off x="83633" y="308661"/>
            <a:ext cx="1238343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800" b="1" dirty="0"/>
              <a:t>Hall effect sensor</a:t>
            </a:r>
            <a:r>
              <a:rPr kumimoji="1" lang="zh-TW" altLang="en-US" sz="2800" b="1" dirty="0"/>
              <a:t>不同用途比較</a:t>
            </a:r>
            <a:endParaRPr kumimoji="1" lang="en-US" altLang="zh-TW" sz="2800" b="1" dirty="0"/>
          </a:p>
          <a:p>
            <a:endParaRPr kumimoji="1" lang="en-US" altLang="zh-TW" sz="1800" b="1" dirty="0"/>
          </a:p>
          <a:p>
            <a:r>
              <a:rPr kumimoji="1" lang="zh-TW" altLang="en-US" sz="1800" b="1" dirty="0"/>
              <a:t>文獻</a:t>
            </a:r>
            <a:r>
              <a:rPr kumimoji="1" lang="en-US" altLang="zh-TW" b="1" dirty="0"/>
              <a:t>3</a:t>
            </a:r>
            <a:r>
              <a:rPr kumimoji="1" lang="en-US" altLang="zh-TW" sz="1800" b="1" dirty="0"/>
              <a:t>.</a:t>
            </a:r>
            <a:r>
              <a:rPr kumimoji="1" lang="en" altLang="zh-TW" sz="1800" b="1" dirty="0"/>
              <a:t> Development of a new generation of Magnetic contact based on Hall-Effect sensor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34E249-9B58-53EE-8DAF-4015541EF7FB}"/>
              </a:ext>
            </a:extLst>
          </p:cNvPr>
          <p:cNvSpPr txBox="1"/>
          <p:nvPr/>
        </p:nvSpPr>
        <p:spPr>
          <a:xfrm>
            <a:off x="325043" y="1778840"/>
            <a:ext cx="63729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Hall effect sensor</a:t>
            </a:r>
            <a:r>
              <a:rPr lang="zh-TW" altLang="en-US" sz="2400" b="1" dirty="0"/>
              <a:t>主要功能：</a:t>
            </a:r>
            <a:endParaRPr lang="en-US" altLang="zh-TW" sz="2400" b="1" dirty="0"/>
          </a:p>
          <a:p>
            <a:pPr algn="ctr"/>
            <a:endParaRPr lang="en-US" altLang="zh-TW" sz="2400" b="1" dirty="0"/>
          </a:p>
          <a:p>
            <a:pPr algn="ctr"/>
            <a:r>
              <a:rPr lang="zh-TW" altLang="en-US" sz="2400" dirty="0"/>
              <a:t>用於安全和報警系統的新一代磁性接觸器，</a:t>
            </a:r>
            <a:endParaRPr lang="en-US" altLang="zh-TW" sz="2400" dirty="0"/>
          </a:p>
          <a:p>
            <a:pPr algn="ctr"/>
            <a:r>
              <a:rPr lang="zh-TW" altLang="en-US" sz="2400" dirty="0"/>
              <a:t>結合了霍爾效應傳感器和微控制器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2400" b="1" dirty="0"/>
              <a:t>優點：</a:t>
            </a:r>
            <a:endParaRPr lang="en-US" altLang="zh-TW" sz="2400" b="1" dirty="0"/>
          </a:p>
          <a:p>
            <a:pPr algn="ctr"/>
            <a:r>
              <a:rPr lang="zh-TW" altLang="en-US" sz="2400" dirty="0"/>
              <a:t>高靈敏度、有溫度補償</a:t>
            </a:r>
            <a:endParaRPr lang="en-US" altLang="zh-TW" sz="2400" dirty="0"/>
          </a:p>
          <a:p>
            <a:pPr algn="ctr"/>
            <a:r>
              <a:rPr lang="zh-TW" altLang="en-US" sz="2400" dirty="0"/>
              <a:t>免受磨損、抗干擾能力強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r>
              <a:rPr lang="zh-TW" altLang="en-US" sz="2400" b="1" dirty="0"/>
              <a:t>缺點：</a:t>
            </a:r>
            <a:endParaRPr lang="en-US" altLang="zh-TW" sz="2400" b="1" dirty="0"/>
          </a:p>
          <a:p>
            <a:pPr algn="ctr"/>
            <a:r>
              <a:rPr lang="zh-TW" altLang="en-US" sz="2400" dirty="0"/>
              <a:t>相對複雜、成本較高</a:t>
            </a:r>
            <a:r>
              <a:rPr lang="en" altLang="zh-TW" sz="2400" dirty="0"/>
              <a:t>NT$61</a:t>
            </a:r>
            <a:r>
              <a:rPr lang="en-US" altLang="zh-TW" sz="2400" dirty="0"/>
              <a:t>4</a:t>
            </a:r>
          </a:p>
          <a:p>
            <a:pPr algn="ctr"/>
            <a:r>
              <a:rPr lang="zh-TW" altLang="en-US" sz="2400" dirty="0"/>
              <a:t>需要電源、需要專門的安裝和維護</a:t>
            </a:r>
          </a:p>
        </p:txBody>
      </p:sp>
      <p:pic>
        <p:nvPicPr>
          <p:cNvPr id="2052" name="Picture 4" descr="防災專家】門窗警報器防盜防忘記關分離式警報器防竊警報器防盜器台灣現貨| 蝦皮購物">
            <a:extLst>
              <a:ext uri="{FF2B5EF4-FFF2-40B4-BE49-F238E27FC236}">
                <a16:creationId xmlns:a16="http://schemas.microsoft.com/office/drawing/2014/main" id="{3B7A383D-D7FB-81A2-8E27-B9E64A79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64" y="1915296"/>
            <a:ext cx="4028303" cy="40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3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75B5EB-5BE7-A195-5C57-E7FDF0DDA514}"/>
              </a:ext>
            </a:extLst>
          </p:cNvPr>
          <p:cNvSpPr txBox="1"/>
          <p:nvPr/>
        </p:nvSpPr>
        <p:spPr>
          <a:xfrm>
            <a:off x="5159966" y="758246"/>
            <a:ext cx="6850802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/>
          <a:p>
            <a:pPr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磁簧繼電器（</a:t>
            </a:r>
            <a:r>
              <a:rPr lang="en-US" altLang="zh-TW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reed relay)</a:t>
            </a: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優點：</a:t>
            </a: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成本低（</a:t>
            </a:r>
            <a:r>
              <a:rPr lang="en" altLang="zh-TW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NT$171.02</a:t>
            </a:r>
            <a:r>
              <a:rPr lang="zh-TW" altLang="en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" altLang="zh-TW" sz="20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結構簡單、不需要電源供應</a:t>
            </a:r>
            <a:endParaRPr lang="en-US" altLang="zh-TW" sz="20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缺點：</a:t>
            </a: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易受磨損和環境影響，</a:t>
            </a:r>
            <a:endParaRPr lang="en-US" altLang="zh-TW" sz="20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靈敏度較低，不能進行複雜的檢測和分析 </a:t>
            </a:r>
          </a:p>
          <a:p>
            <a:pPr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zh-TW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MEMS</a:t>
            </a: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技術：</a:t>
            </a:r>
          </a:p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優點：</a:t>
            </a: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多樣化感測能力，如震動檢測</a:t>
            </a:r>
            <a:endParaRPr lang="en-US" altLang="zh-TW" sz="20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可以區分敲擊和破壞行為</a:t>
            </a:r>
          </a:p>
          <a:p>
            <a:pPr algn="ctr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zh-TW" altLang="en-US" sz="20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缺點：</a:t>
            </a: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需要複雜的微處理器計算</a:t>
            </a:r>
            <a:endParaRPr lang="en-US" altLang="zh-TW" sz="20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30000"/>
              </a:lnSpc>
              <a:spcBef>
                <a:spcPts val="930"/>
              </a:spcBef>
            </a:pPr>
            <a:r>
              <a:rPr lang="zh-TW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成本更高，專用性不強</a:t>
            </a:r>
          </a:p>
        </p:txBody>
      </p:sp>
      <p:pic>
        <p:nvPicPr>
          <p:cNvPr id="4" name="圖片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5237C93F-0295-6433-3184-60AC998C7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" y="1245445"/>
            <a:ext cx="4631082" cy="144721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 introduction to Reed Relay basics (Part 1): - Pickering ...">
            <a:extLst>
              <a:ext uri="{FF2B5EF4-FFF2-40B4-BE49-F238E27FC236}">
                <a16:creationId xmlns:a16="http://schemas.microsoft.com/office/drawing/2014/main" id="{1ECDDF75-D114-12BA-D887-C4FC4890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" y="2743646"/>
            <a:ext cx="4581918" cy="31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9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2F42A15-3C6A-5BE9-E78C-B336FCD7964B}"/>
              </a:ext>
            </a:extLst>
          </p:cNvPr>
          <p:cNvSpPr txBox="1"/>
          <p:nvPr/>
        </p:nvSpPr>
        <p:spPr>
          <a:xfrm>
            <a:off x="324970" y="931147"/>
            <a:ext cx="70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b="1" dirty="0"/>
              <a:t>參考資料</a:t>
            </a:r>
            <a:r>
              <a:rPr kumimoji="1" lang="en-US" altLang="zh-TW" sz="2400" b="1" dirty="0"/>
              <a:t>/</a:t>
            </a:r>
            <a:r>
              <a:rPr kumimoji="1" lang="zh-TW" altLang="en-US" sz="2400" b="1" dirty="0"/>
              <a:t>網站：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622453-9CFE-A141-3386-B6D91EB171BB}"/>
              </a:ext>
            </a:extLst>
          </p:cNvPr>
          <p:cNvSpPr txBox="1"/>
          <p:nvPr/>
        </p:nvSpPr>
        <p:spPr>
          <a:xfrm>
            <a:off x="324970" y="1670163"/>
            <a:ext cx="11688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800" dirty="0"/>
              <a:t>1.https://</a:t>
            </a:r>
            <a:r>
              <a:rPr kumimoji="1" lang="en-US" altLang="zh-TW" sz="1800" dirty="0" err="1"/>
              <a:t>www.samsung.com</a:t>
            </a:r>
            <a:r>
              <a:rPr kumimoji="1" lang="en-US" altLang="zh-TW" sz="1800" dirty="0"/>
              <a:t>/</a:t>
            </a:r>
            <a:r>
              <a:rPr kumimoji="1" lang="en-US" altLang="zh-TW" sz="1800" dirty="0" err="1"/>
              <a:t>tw</a:t>
            </a:r>
            <a:r>
              <a:rPr kumimoji="1" lang="en-US" altLang="zh-TW" sz="1800" dirty="0"/>
              <a:t>/support/mobile-devices/galaxy-tab-s7-fe-5g-product-specifications/</a:t>
            </a:r>
            <a:br>
              <a:rPr kumimoji="1" lang="zh-TW" altLang="en-US" sz="1800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C2F38C1-E0A5-34ED-28ED-B0D1B4DDD3F1}"/>
              </a:ext>
            </a:extLst>
          </p:cNvPr>
          <p:cNvSpPr txBox="1"/>
          <p:nvPr/>
        </p:nvSpPr>
        <p:spPr>
          <a:xfrm>
            <a:off x="324970" y="2794506"/>
            <a:ext cx="11251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TW" sz="1800" dirty="0"/>
              <a:t>4.https://</a:t>
            </a:r>
            <a:r>
              <a:rPr kumimoji="1" lang="en" altLang="zh-TW" sz="1800" dirty="0" err="1"/>
              <a:t>www.diodes.com</a:t>
            </a:r>
            <a:r>
              <a:rPr kumimoji="1" lang="en" altLang="zh-TW" sz="1800" dirty="0"/>
              <a:t>/assets/Datasheets/AH1389.pdf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9B336B-2FD6-41F4-E0A1-0DF6AEB79B59}"/>
              </a:ext>
            </a:extLst>
          </p:cNvPr>
          <p:cNvSpPr txBox="1"/>
          <p:nvPr/>
        </p:nvSpPr>
        <p:spPr>
          <a:xfrm>
            <a:off x="324970" y="2409532"/>
            <a:ext cx="12131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https://reports.valuates.com/market-reports/QYRE-Auto-4H10880/global-hall-effect-switch-ics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DAE4B4-2E1E-7276-B961-966FD2896750}"/>
              </a:ext>
            </a:extLst>
          </p:cNvPr>
          <p:cNvSpPr txBox="1"/>
          <p:nvPr/>
        </p:nvSpPr>
        <p:spPr>
          <a:xfrm>
            <a:off x="324970" y="2024558"/>
            <a:ext cx="11688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https://www.maximizemarketresearch.com/market-report/global-tablet-market/115033/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F05C084-C649-0981-A507-41AB40F88169}"/>
              </a:ext>
            </a:extLst>
          </p:cNvPr>
          <p:cNvSpPr txBox="1"/>
          <p:nvPr/>
        </p:nvSpPr>
        <p:spPr>
          <a:xfrm>
            <a:off x="324970" y="3163838"/>
            <a:ext cx="16946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5.</a:t>
            </a:r>
            <a:r>
              <a:rPr lang="zh-TW" altLang="en-US" dirty="0"/>
              <a:t>https://www.globalmarketestimates.com/market-report/global-touch-screen-display-market-3019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123728-6D4C-7BBA-E7B9-730404478AEC}"/>
              </a:ext>
            </a:extLst>
          </p:cNvPr>
          <p:cNvSpPr txBox="1"/>
          <p:nvPr/>
        </p:nvSpPr>
        <p:spPr>
          <a:xfrm>
            <a:off x="324970" y="3918144"/>
            <a:ext cx="8639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2400" b="1" dirty="0"/>
              <a:t>參考文獻：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F3148B-8DC0-9305-359F-97F5CD609C81}"/>
              </a:ext>
            </a:extLst>
          </p:cNvPr>
          <p:cNvSpPr txBox="1"/>
          <p:nvPr/>
        </p:nvSpPr>
        <p:spPr>
          <a:xfrm>
            <a:off x="504592" y="4658590"/>
            <a:ext cx="115944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b="1" dirty="0">
                <a:latin typeface="Meiryo"/>
                <a:ea typeface="Meiryo"/>
              </a:rPr>
              <a:t>1.</a:t>
            </a:r>
            <a:r>
              <a:rPr kumimoji="1" lang="zh-TW" altLang="en-US" b="1" dirty="0">
                <a:latin typeface="Meiryo"/>
                <a:ea typeface="Meiryo"/>
              </a:rPr>
              <a:t> </a:t>
            </a:r>
            <a:r>
              <a:rPr lang="en" altLang="zh-TW" b="1" dirty="0">
                <a:effectLst/>
                <a:latin typeface="Meiryo"/>
                <a:ea typeface="Meiryo"/>
              </a:rPr>
              <a:t>A Comprehensive Review of Integrated Hall Effects in Macro-, Micro-, Nanoscales, and Quantum Devices </a:t>
            </a:r>
          </a:p>
          <a:p>
            <a:endParaRPr lang="en" altLang="zh-TW" b="1" dirty="0">
              <a:latin typeface="Meiryo"/>
              <a:ea typeface="Meiryo"/>
            </a:endParaRPr>
          </a:p>
          <a:p>
            <a:r>
              <a:rPr lang="en" altLang="zh-TW" b="1" dirty="0">
                <a:latin typeface="Meiryo"/>
                <a:ea typeface="Meiryo"/>
              </a:rPr>
              <a:t>2.  A Method for Indoor Navigation Based on Magnetic Beacons using Smartphones and Tablets </a:t>
            </a:r>
          </a:p>
          <a:p>
            <a:endParaRPr lang="en" altLang="zh-TW" b="1" dirty="0">
              <a:latin typeface="Meiryo"/>
              <a:ea typeface="Meiryo"/>
            </a:endParaRPr>
          </a:p>
          <a:p>
            <a:r>
              <a:rPr lang="en" altLang="zh-TW" b="1" dirty="0">
                <a:latin typeface="Meiryo"/>
                <a:ea typeface="Meiryo"/>
              </a:rPr>
              <a:t>3.</a:t>
            </a:r>
            <a:r>
              <a:rPr lang="en" altLang="zh-TW" b="1" dirty="0">
                <a:effectLst/>
                <a:latin typeface="Meiryo"/>
                <a:ea typeface="Meiryo"/>
              </a:rPr>
              <a:t> </a:t>
            </a:r>
            <a:r>
              <a:rPr lang="en" altLang="zh-TW" b="1" dirty="0">
                <a:latin typeface="Meiryo"/>
                <a:ea typeface="Meiryo"/>
              </a:rPr>
              <a:t>D</a:t>
            </a:r>
            <a:r>
              <a:rPr lang="en" altLang="zh-TW" b="1" dirty="0">
                <a:effectLst/>
                <a:latin typeface="Meiryo"/>
                <a:ea typeface="Meiryo"/>
              </a:rPr>
              <a:t>evelopment of a new generation of Magnetic contact based on Hall-Effect sensor</a:t>
            </a:r>
            <a:endParaRPr lang="en" altLang="zh-TW" b="1" dirty="0">
              <a:latin typeface="Meiryo"/>
              <a:ea typeface="Meiryo"/>
            </a:endParaRPr>
          </a:p>
          <a:p>
            <a:endParaRPr lang="en" altLang="zh-TW" b="1" dirty="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48593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07A9383D-CC61-28EB-0793-B28FE6EDC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6863" y="1059151"/>
            <a:ext cx="6172200" cy="4488872"/>
          </a:xfrm>
          <a:prstGeom prst="rect">
            <a:avLst/>
          </a:prstGeom>
        </p:spPr>
      </p:pic>
      <p:sp>
        <p:nvSpPr>
          <p:cNvPr id="8" name="標題 4">
            <a:extLst>
              <a:ext uri="{FF2B5EF4-FFF2-40B4-BE49-F238E27FC236}">
                <a16:creationId xmlns:a16="http://schemas.microsoft.com/office/drawing/2014/main" id="{15156CF8-6B17-6DD1-F630-A4804286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6" y="1863090"/>
            <a:ext cx="3923415" cy="3208640"/>
          </a:xfrm>
        </p:spPr>
        <p:txBody>
          <a:bodyPr>
            <a:noAutofit/>
          </a:bodyPr>
          <a:lstStyle/>
          <a:p>
            <a:pPr algn="ctr"/>
            <a:r>
              <a:rPr kumimoji="1" lang="en-US" altLang="zh-TW" sz="2400" dirty="0"/>
              <a:t>Samsung </a:t>
            </a:r>
            <a:br>
              <a:rPr kumimoji="1" lang="en-US" altLang="zh-TW" sz="2400" dirty="0"/>
            </a:br>
            <a:r>
              <a:rPr kumimoji="1" lang="en-US" altLang="zh-TW" sz="2400" dirty="0"/>
              <a:t>Tab S7</a:t>
            </a:r>
            <a:br>
              <a:rPr kumimoji="1" lang="en-US" altLang="zh-TW" sz="2400" dirty="0"/>
            </a:br>
            <a:br>
              <a:rPr kumimoji="1" lang="en-US" altLang="zh-TW" sz="2400" dirty="0"/>
            </a:br>
            <a:br>
              <a:rPr kumimoji="1" lang="en-US" altLang="zh-TW" sz="2400" dirty="0"/>
            </a:br>
            <a:br>
              <a:rPr kumimoji="1" lang="en-US" altLang="zh-TW" sz="2400" dirty="0"/>
            </a:br>
            <a:br>
              <a:rPr kumimoji="1" lang="en-US" altLang="zh-TW" sz="2400" dirty="0"/>
            </a:br>
            <a:br>
              <a:rPr kumimoji="1" lang="en-US" altLang="zh-TW" sz="2400" dirty="0"/>
            </a:br>
            <a:r>
              <a:rPr kumimoji="1" lang="en-US" altLang="zh-TW" sz="1200" dirty="0"/>
              <a:t>1.</a:t>
            </a:r>
            <a:r>
              <a:rPr kumimoji="1" lang="en-US" altLang="zh-TW" sz="1400" dirty="0"/>
              <a:t>https://</a:t>
            </a:r>
            <a:r>
              <a:rPr kumimoji="1" lang="en-US" altLang="zh-TW" sz="1400" dirty="0" err="1"/>
              <a:t>www.samsung.com</a:t>
            </a:r>
            <a:r>
              <a:rPr kumimoji="1" lang="en-US" altLang="zh-TW" sz="1400" dirty="0"/>
              <a:t>/</a:t>
            </a:r>
            <a:r>
              <a:rPr kumimoji="1" lang="en-US" altLang="zh-TW" sz="1400" dirty="0" err="1"/>
              <a:t>tw</a:t>
            </a:r>
            <a:r>
              <a:rPr kumimoji="1" lang="en-US" altLang="zh-TW" sz="1400" dirty="0"/>
              <a:t>/support/mobile-devices/galaxy-tab-s7-fe-5g-product-specifications/</a:t>
            </a:r>
            <a:br>
              <a:rPr kumimoji="1" lang="zh-TW" altLang="en-US" sz="1400" dirty="0"/>
            </a:br>
            <a:endParaRPr lang="zh-TW" altLang="en-US" sz="1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E26489-7F61-6FDB-051D-218147F0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30" y="2504663"/>
            <a:ext cx="2908629" cy="159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4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5B19B4-F6C2-8169-8273-9F3A47C56CF0}"/>
              </a:ext>
            </a:extLst>
          </p:cNvPr>
          <p:cNvSpPr txBox="1"/>
          <p:nvPr/>
        </p:nvSpPr>
        <p:spPr>
          <a:xfrm>
            <a:off x="453575" y="1509603"/>
            <a:ext cx="1563413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2400" b="1" dirty="0"/>
              <a:t>市場分析</a:t>
            </a:r>
            <a:br>
              <a:rPr kumimoji="1" lang="en-US" altLang="zh-TW" sz="1050" dirty="0"/>
            </a:br>
            <a:br>
              <a:rPr kumimoji="1" lang="en-US" altLang="zh-TW" sz="1050" dirty="0"/>
            </a:br>
            <a:br>
              <a:rPr kumimoji="1" lang="en-US" altLang="zh-TW" sz="1050" dirty="0"/>
            </a:br>
            <a:br>
              <a:rPr kumimoji="1" lang="en-US" altLang="zh-TW" sz="1000" dirty="0"/>
            </a:br>
            <a:endParaRPr lang="zh-TW" altLang="en-US" dirty="0"/>
          </a:p>
        </p:txBody>
      </p:sp>
      <p:sp>
        <p:nvSpPr>
          <p:cNvPr id="2" name="AutoShape 4" descr=" tablet notebook display market size">
            <a:extLst>
              <a:ext uri="{FF2B5EF4-FFF2-40B4-BE49-F238E27FC236}">
                <a16:creationId xmlns:a16="http://schemas.microsoft.com/office/drawing/2014/main" id="{2618464F-A83F-DACB-07B1-9E884B14AA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 descr="Touch Screen Display Market">
            <a:extLst>
              <a:ext uri="{FF2B5EF4-FFF2-40B4-BE49-F238E27FC236}">
                <a16:creationId xmlns:a16="http://schemas.microsoft.com/office/drawing/2014/main" id="{3F2CC696-3C72-53BE-FAC1-72E4F2F3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" y="2725320"/>
            <a:ext cx="4624521" cy="249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ablet Market">
            <a:extLst>
              <a:ext uri="{FF2B5EF4-FFF2-40B4-BE49-F238E27FC236}">
                <a16:creationId xmlns:a16="http://schemas.microsoft.com/office/drawing/2014/main" id="{F850D92E-D9F3-93B0-2F12-D3AB7AA2F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00" y="1000044"/>
            <a:ext cx="6186525" cy="488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1A2BAD8-CCA3-1933-47D2-065FF4E16CB9}"/>
              </a:ext>
            </a:extLst>
          </p:cNvPr>
          <p:cNvSpPr txBox="1"/>
          <p:nvPr/>
        </p:nvSpPr>
        <p:spPr>
          <a:xfrm>
            <a:off x="453575" y="6383409"/>
            <a:ext cx="10536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https://www.maximizemarketresearch.com/market-report/global-tablet-market/115033/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27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ll Effect Switch ICs Market">
            <a:extLst>
              <a:ext uri="{FF2B5EF4-FFF2-40B4-BE49-F238E27FC236}">
                <a16:creationId xmlns:a16="http://schemas.microsoft.com/office/drawing/2014/main" id="{CCB453D7-CCE1-E863-BE29-6637CA72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293"/>
            <a:ext cx="4655397" cy="263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sia pacific touch screen display market">
            <a:extLst>
              <a:ext uri="{FF2B5EF4-FFF2-40B4-BE49-F238E27FC236}">
                <a16:creationId xmlns:a16="http://schemas.microsoft.com/office/drawing/2014/main" id="{BC31E914-94CC-0E02-6145-1D8F445BB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3" y="872790"/>
            <a:ext cx="7580342" cy="486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內容版面配置區 7">
            <a:extLst>
              <a:ext uri="{FF2B5EF4-FFF2-40B4-BE49-F238E27FC236}">
                <a16:creationId xmlns:a16="http://schemas.microsoft.com/office/drawing/2014/main" id="{8E936376-E130-E14B-8FC4-882F69A75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1" y="967966"/>
            <a:ext cx="3216453" cy="608075"/>
          </a:xfrm>
        </p:spPr>
        <p:txBody>
          <a:bodyPr vert="horz" lIns="109728" tIns="109728" rIns="109728" bIns="91440" rtlCol="0" anchor="t">
            <a:noAutofit/>
          </a:bodyPr>
          <a:lstStyle/>
          <a:p>
            <a:pPr algn="ctr"/>
            <a:r>
              <a:rPr kumimoji="1" lang="zh-TW" altLang="en-US" sz="2400" i="0" u="none" strike="noStrike" normalizeH="0" noProof="0" dirty="0">
                <a:ln>
                  <a:noFill/>
                </a:ln>
                <a:effectLst/>
                <a:uLnTx/>
                <a:uFillTx/>
              </a:rPr>
              <a:t>市場分析</a:t>
            </a:r>
            <a:endParaRPr lang="en-US" altLang="zh-TW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05D792-C4BD-4304-D4E3-5D9981E3B19A}"/>
              </a:ext>
            </a:extLst>
          </p:cNvPr>
          <p:cNvSpPr txBox="1"/>
          <p:nvPr/>
        </p:nvSpPr>
        <p:spPr>
          <a:xfrm>
            <a:off x="4800600" y="5934670"/>
            <a:ext cx="7391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https://reports.valuates.com/market-reports/QYRE-Auto4H10880/global-hall-effect-switch-ics</a:t>
            </a:r>
          </a:p>
        </p:txBody>
      </p:sp>
    </p:spTree>
    <p:extLst>
      <p:ext uri="{BB962C8B-B14F-4D97-AF65-F5344CB8AC3E}">
        <p14:creationId xmlns:p14="http://schemas.microsoft.com/office/powerpoint/2010/main" val="57385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444C8-8FF8-06F0-67B5-A3FBC916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6" y="1025152"/>
            <a:ext cx="3963353" cy="5227057"/>
          </a:xfrm>
        </p:spPr>
        <p:txBody>
          <a:bodyPr/>
          <a:lstStyle/>
          <a:p>
            <a:pPr algn="ctr"/>
            <a:r>
              <a:rPr kumimoji="1" lang="en-US" altLang="zh-TW" dirty="0"/>
              <a:t>Hall sensors</a:t>
            </a:r>
            <a:br>
              <a:rPr kumimoji="1" lang="en-US" altLang="zh-TW" dirty="0"/>
            </a:br>
            <a:r>
              <a:rPr kumimoji="1" lang="zh-TW" altLang="en-US" sz="3200" dirty="0"/>
              <a:t>工作原理</a:t>
            </a:r>
            <a:br>
              <a:rPr kumimoji="1" lang="en-US" altLang="zh-TW" sz="2400" dirty="0"/>
            </a:br>
            <a:br>
              <a:rPr kumimoji="1" lang="en-US" altLang="zh-TW" sz="2400" dirty="0"/>
            </a:br>
            <a:endParaRPr kumimoji="1" lang="zh-TW" altLang="en-US" sz="1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D17F80-0B00-B078-2041-01B4B482E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6863" y="897164"/>
            <a:ext cx="6172200" cy="48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A21D0-DA8E-E01F-28DA-083284EC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70" y="2883155"/>
            <a:ext cx="4002654" cy="4893648"/>
          </a:xfrm>
        </p:spPr>
        <p:txBody>
          <a:bodyPr>
            <a:normAutofit/>
          </a:bodyPr>
          <a:lstStyle/>
          <a:p>
            <a:pPr algn="ctr"/>
            <a:r>
              <a:rPr kumimoji="1" lang="en" altLang="zh-TW" dirty="0"/>
              <a:t>AH1389</a:t>
            </a:r>
            <a:br>
              <a:rPr kumimoji="1" lang="en" altLang="zh-TW" dirty="0"/>
            </a:br>
            <a:r>
              <a:rPr kumimoji="1" lang="zh-TW" altLang="en-US" dirty="0"/>
              <a:t>霍爾效應開關</a:t>
            </a:r>
            <a:r>
              <a:rPr kumimoji="1" lang="en" altLang="zh-TW" dirty="0"/>
              <a:t>IC</a:t>
            </a:r>
            <a:br>
              <a:rPr kumimoji="1" lang="en" altLang="zh-TW" dirty="0"/>
            </a:br>
            <a:r>
              <a:rPr kumimoji="1" lang="zh-TW" altLang="en-US" sz="1800" dirty="0"/>
              <a:t>價格： </a:t>
            </a:r>
            <a:r>
              <a:rPr kumimoji="1" lang="en-US" altLang="zh-TW" sz="1800" dirty="0"/>
              <a:t>NTD</a:t>
            </a:r>
            <a:r>
              <a:rPr kumimoji="1" lang="zh-TW" altLang="en-US" sz="1800" dirty="0"/>
              <a:t> </a:t>
            </a:r>
            <a:r>
              <a:rPr kumimoji="1" lang="en-US" altLang="zh-TW" sz="1800" dirty="0"/>
              <a:t>26.34</a:t>
            </a:r>
            <a:r>
              <a:rPr kumimoji="1" lang="zh-TW" altLang="en-US" sz="1800" dirty="0"/>
              <a:t>元</a:t>
            </a:r>
            <a:br>
              <a:rPr kumimoji="1" lang="zh-TW" altLang="en-US" sz="1400" dirty="0"/>
            </a:br>
            <a:endParaRPr kumimoji="1"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B7A4-80F7-17AA-62AA-77AF6669D47C}"/>
              </a:ext>
            </a:extLst>
          </p:cNvPr>
          <p:cNvSpPr txBox="1"/>
          <p:nvPr/>
        </p:nvSpPr>
        <p:spPr>
          <a:xfrm>
            <a:off x="5200945" y="562746"/>
            <a:ext cx="67177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+mj-lt"/>
              </a:rPr>
              <a:t>特點：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小型、簡單、通用的非接觸式開關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常見平板的智慧型保護殼的開</a:t>
            </a:r>
            <a:r>
              <a:rPr lang="en-US" altLang="zh-TW" dirty="0">
                <a:latin typeface="+mj-lt"/>
              </a:rPr>
              <a:t>/</a:t>
            </a:r>
            <a:r>
              <a:rPr lang="zh-TW" altLang="en-US" dirty="0">
                <a:latin typeface="+mj-lt"/>
              </a:rPr>
              <a:t>關檢測</a:t>
            </a:r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zh-TW" altLang="en-US" sz="2400" b="1" dirty="0">
                <a:latin typeface="+mj-lt"/>
              </a:rPr>
              <a:t>性能：</a:t>
            </a:r>
            <a:endParaRPr lang="en-US" altLang="zh-TW" sz="2400" b="1" dirty="0">
              <a:latin typeface="+mj-lt"/>
            </a:endParaRPr>
          </a:p>
          <a:p>
            <a:r>
              <a:rPr lang="en" altLang="zh-TW" dirty="0">
                <a:latin typeface="+mj-lt"/>
              </a:rPr>
              <a:t>AH1389</a:t>
            </a:r>
            <a:r>
              <a:rPr lang="zh-TW" altLang="en-US" dirty="0">
                <a:latin typeface="+mj-lt"/>
              </a:rPr>
              <a:t>元件是單極霍爾效應開關（</a:t>
            </a:r>
            <a:r>
              <a:rPr lang="en-US" altLang="zh-TW" dirty="0">
                <a:latin typeface="+mj-lt"/>
              </a:rPr>
              <a:t>unipolar)</a:t>
            </a:r>
          </a:p>
          <a:p>
            <a:r>
              <a:rPr lang="zh-TW" altLang="en-US" dirty="0">
                <a:latin typeface="+mj-lt"/>
              </a:rPr>
              <a:t>在整個運作電壓和溫度範圍內提供高靈敏度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具有用於獨立檢測北極或南極的雙輸出功能</a:t>
            </a:r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zh-TW" altLang="en-US" sz="2400" b="1" dirty="0">
                <a:latin typeface="+mj-lt"/>
              </a:rPr>
              <a:t>規格：</a:t>
            </a:r>
            <a:endParaRPr lang="en-US" altLang="zh-TW" sz="2400" b="1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輸出</a:t>
            </a:r>
            <a:r>
              <a:rPr lang="en-US" altLang="zh-TW" dirty="0">
                <a:latin typeface="+mj-lt"/>
              </a:rPr>
              <a:t>1</a:t>
            </a:r>
            <a:r>
              <a:rPr lang="zh-TW" altLang="en-US" dirty="0">
                <a:latin typeface="+mj-lt"/>
              </a:rPr>
              <a:t>開關在北極磁通量強度低於</a:t>
            </a:r>
            <a:r>
              <a:rPr lang="en-US" altLang="zh-TW" dirty="0">
                <a:latin typeface="+mj-lt"/>
              </a:rPr>
              <a:t>-25</a:t>
            </a:r>
            <a:r>
              <a:rPr lang="en" altLang="zh-TW" dirty="0">
                <a:latin typeface="+mj-lt"/>
              </a:rPr>
              <a:t>G</a:t>
            </a:r>
            <a:r>
              <a:rPr lang="zh-TW" altLang="en-US" dirty="0">
                <a:latin typeface="+mj-lt"/>
              </a:rPr>
              <a:t>的情況下導通，並且在磁通量超過</a:t>
            </a:r>
            <a:r>
              <a:rPr lang="en-US" altLang="zh-TW" dirty="0">
                <a:latin typeface="+mj-lt"/>
              </a:rPr>
              <a:t>-20</a:t>
            </a:r>
            <a:r>
              <a:rPr lang="en" altLang="zh-TW" dirty="0">
                <a:latin typeface="+mj-lt"/>
              </a:rPr>
              <a:t>G</a:t>
            </a:r>
            <a:r>
              <a:rPr lang="zh-TW" altLang="en-US" dirty="0">
                <a:latin typeface="+mj-lt"/>
              </a:rPr>
              <a:t>時打開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輸出</a:t>
            </a:r>
            <a:r>
              <a:rPr lang="en-US" altLang="zh-TW" dirty="0">
                <a:latin typeface="+mj-lt"/>
              </a:rPr>
              <a:t>2</a:t>
            </a:r>
            <a:r>
              <a:rPr lang="zh-TW" altLang="en-US" dirty="0">
                <a:latin typeface="+mj-lt"/>
              </a:rPr>
              <a:t>開關在南極磁通量強度高於</a:t>
            </a:r>
            <a:r>
              <a:rPr lang="en-US" altLang="zh-TW" dirty="0">
                <a:latin typeface="+mj-lt"/>
              </a:rPr>
              <a:t>+25</a:t>
            </a:r>
            <a:r>
              <a:rPr lang="en" altLang="zh-TW" dirty="0">
                <a:latin typeface="+mj-lt"/>
              </a:rPr>
              <a:t>G</a:t>
            </a:r>
            <a:r>
              <a:rPr lang="zh-TW" altLang="en-US" dirty="0">
                <a:latin typeface="+mj-lt"/>
              </a:rPr>
              <a:t>的情況下導通，並且在磁通量低於</a:t>
            </a:r>
            <a:r>
              <a:rPr lang="en-US" altLang="zh-TW" dirty="0">
                <a:latin typeface="+mj-lt"/>
              </a:rPr>
              <a:t>+20</a:t>
            </a:r>
            <a:r>
              <a:rPr lang="en" altLang="zh-TW" dirty="0">
                <a:latin typeface="+mj-lt"/>
              </a:rPr>
              <a:t>G</a:t>
            </a:r>
            <a:r>
              <a:rPr lang="zh-TW" altLang="en-US" dirty="0">
                <a:latin typeface="+mj-lt"/>
              </a:rPr>
              <a:t>的情況下打開</a:t>
            </a:r>
            <a:endParaRPr lang="en-US" altLang="zh-TW" dirty="0">
              <a:latin typeface="+mj-lt"/>
            </a:endParaRPr>
          </a:p>
          <a:p>
            <a:endParaRPr lang="zh-TW" altLang="en-US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微功率</a:t>
            </a:r>
            <a:r>
              <a:rPr lang="en" altLang="zh-TW" dirty="0">
                <a:latin typeface="+mj-lt"/>
              </a:rPr>
              <a:t>AH1389</a:t>
            </a:r>
            <a:r>
              <a:rPr lang="zh-TW" altLang="en-US" dirty="0">
                <a:latin typeface="+mj-lt"/>
              </a:rPr>
              <a:t>元件針對可擕式和電池供電應用而最佳化</a:t>
            </a:r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在</a:t>
            </a:r>
            <a:r>
              <a:rPr lang="en-US" altLang="zh-TW" dirty="0">
                <a:latin typeface="+mj-lt"/>
              </a:rPr>
              <a:t>1.6</a:t>
            </a:r>
            <a:r>
              <a:rPr lang="en" altLang="zh-TW" dirty="0">
                <a:latin typeface="+mj-lt"/>
              </a:rPr>
              <a:t>V</a:t>
            </a:r>
            <a:r>
              <a:rPr lang="zh-TW" altLang="en-US" dirty="0">
                <a:latin typeface="+mj-lt"/>
              </a:rPr>
              <a:t>至</a:t>
            </a:r>
            <a:r>
              <a:rPr lang="en-US" altLang="zh-TW" dirty="0">
                <a:latin typeface="+mj-lt"/>
              </a:rPr>
              <a:t>3.6</a:t>
            </a:r>
            <a:r>
              <a:rPr lang="en" altLang="zh-TW" dirty="0">
                <a:latin typeface="+mj-lt"/>
              </a:rPr>
              <a:t>V</a:t>
            </a:r>
            <a:r>
              <a:rPr lang="zh-TW" altLang="en-US" dirty="0">
                <a:latin typeface="+mj-lt"/>
              </a:rPr>
              <a:t>供電電壓下運作，平均耗電量僅為</a:t>
            </a:r>
            <a:r>
              <a:rPr lang="en-US" altLang="zh-TW" dirty="0">
                <a:latin typeface="+mj-lt"/>
              </a:rPr>
              <a:t>4</a:t>
            </a:r>
            <a:r>
              <a:rPr lang="el-GR" altLang="zh-TW" dirty="0">
                <a:latin typeface="+mj-lt"/>
              </a:rPr>
              <a:t>μ</a:t>
            </a:r>
            <a:r>
              <a:rPr lang="en" altLang="zh-TW" dirty="0">
                <a:latin typeface="+mj-lt"/>
              </a:rPr>
              <a:t>A</a:t>
            </a:r>
            <a:endParaRPr lang="en-US" altLang="zh-TW" dirty="0">
              <a:latin typeface="+mj-lt"/>
            </a:endParaRPr>
          </a:p>
          <a:p>
            <a:endParaRPr lang="en-US" altLang="zh-TW" dirty="0">
              <a:latin typeface="+mj-lt"/>
            </a:endParaRPr>
          </a:p>
          <a:p>
            <a:r>
              <a:rPr lang="zh-TW" altLang="en-US" dirty="0">
                <a:latin typeface="+mj-lt"/>
              </a:rPr>
              <a:t>這款元件在</a:t>
            </a:r>
            <a:r>
              <a:rPr lang="en-US" altLang="zh-TW" dirty="0">
                <a:latin typeface="+mj-lt"/>
              </a:rPr>
              <a:t>-40°</a:t>
            </a:r>
            <a:r>
              <a:rPr lang="en" altLang="zh-TW" dirty="0">
                <a:latin typeface="+mj-lt"/>
              </a:rPr>
              <a:t>C</a:t>
            </a:r>
            <a:r>
              <a:rPr lang="zh-TW" altLang="en-US" dirty="0">
                <a:latin typeface="+mj-lt"/>
              </a:rPr>
              <a:t>至</a:t>
            </a:r>
            <a:r>
              <a:rPr lang="en-US" altLang="zh-TW" dirty="0">
                <a:latin typeface="+mj-lt"/>
              </a:rPr>
              <a:t>+85°</a:t>
            </a:r>
            <a:r>
              <a:rPr lang="en" altLang="zh-TW" dirty="0">
                <a:latin typeface="+mj-lt"/>
              </a:rPr>
              <a:t>C</a:t>
            </a:r>
            <a:r>
              <a:rPr lang="zh-TW" altLang="en-US" dirty="0">
                <a:latin typeface="+mj-lt"/>
              </a:rPr>
              <a:t>溫度範圍內運作，並且具有</a:t>
            </a:r>
            <a:r>
              <a:rPr lang="en-US" altLang="zh-TW" dirty="0">
                <a:latin typeface="+mj-lt"/>
              </a:rPr>
              <a:t>8</a:t>
            </a:r>
            <a:r>
              <a:rPr lang="en" altLang="zh-TW" dirty="0">
                <a:latin typeface="+mj-lt"/>
              </a:rPr>
              <a:t>kV</a:t>
            </a:r>
            <a:r>
              <a:rPr lang="zh-TW" altLang="en-US" dirty="0">
                <a:latin typeface="+mj-lt"/>
              </a:rPr>
              <a:t>的高</a:t>
            </a:r>
            <a:r>
              <a:rPr lang="en" altLang="zh-TW" dirty="0">
                <a:latin typeface="+mj-lt"/>
              </a:rPr>
              <a:t>ESD </a:t>
            </a:r>
            <a:r>
              <a:rPr lang="zh-TW" altLang="en-US" dirty="0">
                <a:latin typeface="+mj-lt"/>
              </a:rPr>
              <a:t>額定值，用於提高可靠性和簡化最終設備製造期間的處理</a:t>
            </a:r>
          </a:p>
          <a:p>
            <a:endParaRPr lang="zh-TW" altLang="en-US" dirty="0">
              <a:latin typeface="+mj-lt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971B8A3-3F49-B5D7-5E9C-BED7B67E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6" y="1528021"/>
            <a:ext cx="2249214" cy="19680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A7BA08-D087-9722-6153-2C24CE5F7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462" y="1450425"/>
            <a:ext cx="1979179" cy="21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0D588-7167-9D9B-1652-887E0BDC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03" y="4492097"/>
            <a:ext cx="4071317" cy="1234788"/>
          </a:xfrm>
        </p:spPr>
        <p:txBody>
          <a:bodyPr>
            <a:normAutofit fontScale="90000"/>
          </a:bodyPr>
          <a:lstStyle/>
          <a:p>
            <a:r>
              <a:rPr kumimoji="1" lang="en" altLang="zh-TW" sz="3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"/>
                <a:ea typeface="+mj-ea"/>
                <a:cs typeface="+mj-cs"/>
              </a:rPr>
              <a:t>AH1389</a:t>
            </a:r>
            <a:br>
              <a:rPr kumimoji="1" lang="en" altLang="zh-TW" sz="3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"/>
                <a:ea typeface="+mj-ea"/>
                <a:cs typeface="+mj-cs"/>
              </a:rPr>
            </a:br>
            <a:r>
              <a:rPr kumimoji="1" lang="zh-TW" altLang="en-US" sz="3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"/>
                <a:ea typeface="+mj-ea"/>
                <a:cs typeface="+mj-cs"/>
              </a:rPr>
              <a:t>霍爾效應開關</a:t>
            </a:r>
            <a:r>
              <a:rPr kumimoji="1" lang="en" altLang="zh-TW" sz="3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"/>
                <a:ea typeface="+mj-ea"/>
                <a:cs typeface="+mj-cs"/>
              </a:rPr>
              <a:t>IC</a:t>
            </a:r>
            <a:br>
              <a:rPr kumimoji="1" lang="en" altLang="zh-TW" sz="3600" b="1" i="0" u="none" strike="noStrike" kern="1200" cap="none" spc="1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Meiryo"/>
                <a:ea typeface="+mj-ea"/>
                <a:cs typeface="+mj-cs"/>
              </a:rPr>
            </a:b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4B8F39-A087-E553-E5B0-0993809F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96" y="5357328"/>
            <a:ext cx="3600399" cy="9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F7C26C-F317-2BF8-D9F2-C5181636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86" y="1316786"/>
            <a:ext cx="6291906" cy="32552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308490C-317B-A12C-0990-3398966A321A}"/>
              </a:ext>
            </a:extLst>
          </p:cNvPr>
          <p:cNvSpPr txBox="1"/>
          <p:nvPr/>
        </p:nvSpPr>
        <p:spPr>
          <a:xfrm>
            <a:off x="5236255" y="6621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細部設計：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D7EF42-1DE8-6F2E-92BF-3A9FF7E2A8B2}"/>
              </a:ext>
            </a:extLst>
          </p:cNvPr>
          <p:cNvSpPr txBox="1"/>
          <p:nvPr/>
        </p:nvSpPr>
        <p:spPr>
          <a:xfrm>
            <a:off x="5162683" y="50112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2400" b="1" dirty="0"/>
              <a:t>販售公司：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AC920DD-D967-6CF6-8236-66FC68AE7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24" y="662150"/>
            <a:ext cx="3227879" cy="282439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86C01C7-542C-DDBE-92CB-5E4882A6F626}"/>
              </a:ext>
            </a:extLst>
          </p:cNvPr>
          <p:cNvSpPr txBox="1"/>
          <p:nvPr/>
        </p:nvSpPr>
        <p:spPr>
          <a:xfrm>
            <a:off x="516250" y="5726885"/>
            <a:ext cx="3932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800" dirty="0"/>
              <a:t>4.</a:t>
            </a:r>
            <a:r>
              <a:rPr kumimoji="1" lang="en" altLang="zh-TW" sz="2000" dirty="0"/>
              <a:t>https://</a:t>
            </a:r>
            <a:r>
              <a:rPr kumimoji="1" lang="en" altLang="zh-TW" sz="2000" dirty="0" err="1"/>
              <a:t>www.diodes.com</a:t>
            </a:r>
            <a:r>
              <a:rPr kumimoji="1" lang="en" altLang="zh-TW" sz="2000" dirty="0"/>
              <a:t>/assets/Datasheets/AH1389.pdf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458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FBEFB6-77B2-6504-D6F0-76BAB77A5730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Hall Effect-Based Devices—Why?/Why Not?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B1F618-3453-1573-9DF9-6002311D8D57}"/>
              </a:ext>
            </a:extLst>
          </p:cNvPr>
          <p:cNvSpPr txBox="1"/>
          <p:nvPr/>
        </p:nvSpPr>
        <p:spPr>
          <a:xfrm>
            <a:off x="1417165" y="207381"/>
            <a:ext cx="103964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1600" b="1" dirty="0"/>
              <a:t>文獻</a:t>
            </a:r>
            <a:r>
              <a:rPr kumimoji="1" lang="en-US" altLang="zh-TW" sz="1600" b="1" dirty="0"/>
              <a:t>1 </a:t>
            </a:r>
            <a:r>
              <a:rPr kumimoji="1" lang="zh-TW" altLang="en-US" sz="1600" dirty="0"/>
              <a:t>綜合比較：</a:t>
            </a:r>
            <a:br>
              <a:rPr kumimoji="1" lang="en-US" altLang="zh-TW" sz="2400" dirty="0"/>
            </a:br>
            <a:r>
              <a:rPr lang="en" altLang="zh-TW" sz="1800" b="1" dirty="0">
                <a:effectLst/>
                <a:latin typeface="URWPalladioL"/>
              </a:rPr>
              <a:t>A Comprehensive Review of Integrated Hall E</a:t>
            </a:r>
            <a:r>
              <a:rPr lang="en" altLang="zh-TW" sz="1800" dirty="0">
                <a:effectLst/>
                <a:latin typeface="Rpxb"/>
              </a:rPr>
              <a:t>ff</a:t>
            </a:r>
            <a:r>
              <a:rPr lang="en" altLang="zh-TW" sz="1800" b="1" dirty="0">
                <a:effectLst/>
                <a:latin typeface="URWPalladioL"/>
              </a:rPr>
              <a:t>ects in Macro-, Micro-, Nanoscales, and Quantum Devices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2D34C3-1456-08D0-D4B2-73836BC105B6}"/>
              </a:ext>
            </a:extLst>
          </p:cNvPr>
          <p:cNvSpPr txBox="1"/>
          <p:nvPr/>
        </p:nvSpPr>
        <p:spPr>
          <a:xfrm>
            <a:off x="2716985" y="3043983"/>
            <a:ext cx="37422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可運行溫度區間大</a:t>
            </a:r>
            <a:endParaRPr lang="en-US" altLang="zh-TW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(-40 to +150 °C)</a:t>
            </a:r>
          </a:p>
          <a:p>
            <a:endParaRPr lang="en" altLang="zh-TW" dirty="0"/>
          </a:p>
          <a:p>
            <a:r>
              <a:rPr lang="zh-TW" altLang="en-US" dirty="0"/>
              <a:t>電氣隔離</a:t>
            </a:r>
            <a:endParaRPr lang="en-US" altLang="zh-TW" dirty="0"/>
          </a:p>
          <a:p>
            <a:r>
              <a:rPr lang="en" altLang="zh-TW" dirty="0"/>
              <a:t>Galvanic</a:t>
            </a:r>
            <a:r>
              <a:rPr lang="zh-TW" altLang="en-US" dirty="0"/>
              <a:t> </a:t>
            </a:r>
            <a:r>
              <a:rPr lang="en" altLang="zh-TW" dirty="0"/>
              <a:t>isolation</a:t>
            </a:r>
          </a:p>
          <a:p>
            <a:endParaRPr lang="en-US" altLang="zh-TW" dirty="0"/>
          </a:p>
          <a:p>
            <a:r>
              <a:rPr lang="zh-TW" altLang="en-US" dirty="0"/>
              <a:t>非接觸式感應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不受環境條件影響</a:t>
            </a:r>
            <a:endParaRPr lang="en-US" altLang="zh-TW" dirty="0"/>
          </a:p>
          <a:p>
            <a:r>
              <a:rPr lang="zh-TW" altLang="en-US" dirty="0"/>
              <a:t>（如塵土、濕度、振動）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33BFC5-E775-86D0-392B-C5B14FBB0646}"/>
              </a:ext>
            </a:extLst>
          </p:cNvPr>
          <p:cNvSpPr txBox="1"/>
          <p:nvPr/>
        </p:nvSpPr>
        <p:spPr>
          <a:xfrm>
            <a:off x="1417165" y="2760423"/>
            <a:ext cx="953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優點</a:t>
            </a:r>
            <a:r>
              <a:rPr lang="zh-TW" altLang="en-US" dirty="0"/>
              <a:t>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09E3D1-CE4D-3089-1384-6A940F994CC2}"/>
              </a:ext>
            </a:extLst>
          </p:cNvPr>
          <p:cNvSpPr txBox="1"/>
          <p:nvPr/>
        </p:nvSpPr>
        <p:spPr>
          <a:xfrm>
            <a:off x="6096000" y="27604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/>
              <a:t>缺點：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250CAE6-6167-F9B1-5844-7A2B7336FF53}"/>
              </a:ext>
            </a:extLst>
          </p:cNvPr>
          <p:cNvSpPr txBox="1"/>
          <p:nvPr/>
        </p:nvSpPr>
        <p:spPr>
          <a:xfrm>
            <a:off x="7153859" y="3624195"/>
            <a:ext cx="52113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僅適用於</a:t>
            </a:r>
            <a:r>
              <a:rPr lang="en-US" altLang="zh-TW" dirty="0"/>
              <a:t>10</a:t>
            </a:r>
            <a:r>
              <a:rPr lang="zh-TW" altLang="en-US" dirty="0"/>
              <a:t>厘米以內的電流測量距離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易受外部磁場干擾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溫度影響電阻和靈敏度</a:t>
            </a:r>
            <a:endParaRPr lang="en-US" altLang="zh-TW" dirty="0"/>
          </a:p>
          <a:p>
            <a:endParaRPr lang="zh-TW" altLang="en-US" dirty="0"/>
          </a:p>
          <a:p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006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3FBEFB6-77B2-6504-D6F0-76BAB77A5730}"/>
              </a:ext>
            </a:extLst>
          </p:cNvPr>
          <p:cNvSpPr txBox="1"/>
          <p:nvPr/>
        </p:nvSpPr>
        <p:spPr>
          <a:xfrm>
            <a:off x="1535371" y="1044054"/>
            <a:ext cx="10013709" cy="1030360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3600" b="1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Hall Effect-Based Devices—Why?/Why Not?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B1F618-3453-1573-9DF9-6002311D8D57}"/>
              </a:ext>
            </a:extLst>
          </p:cNvPr>
          <p:cNvSpPr txBox="1"/>
          <p:nvPr/>
        </p:nvSpPr>
        <p:spPr>
          <a:xfrm>
            <a:off x="1417165" y="207381"/>
            <a:ext cx="103964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1600" b="1" dirty="0"/>
              <a:t>文獻</a:t>
            </a:r>
            <a:r>
              <a:rPr kumimoji="1" lang="en-US" altLang="zh-TW" sz="1600" b="1" dirty="0"/>
              <a:t>1. </a:t>
            </a:r>
            <a:r>
              <a:rPr kumimoji="1" lang="zh-TW" altLang="en-US" sz="1600" b="1" dirty="0"/>
              <a:t>綜合比較：</a:t>
            </a:r>
            <a:br>
              <a:rPr kumimoji="1" lang="en-US" altLang="zh-TW" sz="2400" b="1" dirty="0"/>
            </a:br>
            <a:r>
              <a:rPr lang="en" altLang="zh-TW" sz="1800" b="1" dirty="0">
                <a:effectLst/>
                <a:latin typeface="URWPalladioL"/>
              </a:rPr>
              <a:t>A Comprehensive Review of Integrated Hall E</a:t>
            </a:r>
            <a:r>
              <a:rPr lang="en" altLang="zh-TW" sz="1800" b="1" dirty="0">
                <a:effectLst/>
                <a:latin typeface="Rpxb"/>
              </a:rPr>
              <a:t>ff</a:t>
            </a:r>
            <a:r>
              <a:rPr lang="en" altLang="zh-TW" sz="1800" b="1" dirty="0">
                <a:effectLst/>
                <a:latin typeface="URWPalladioL"/>
              </a:rPr>
              <a:t>ects in Macro-, Micro-, Nanoscales, and Quantum Devices </a:t>
            </a:r>
            <a:endParaRPr lang="zh-TW" altLang="en-US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33BFC5-E775-86D0-392B-C5B14FBB0646}"/>
              </a:ext>
            </a:extLst>
          </p:cNvPr>
          <p:cNvSpPr txBox="1"/>
          <p:nvPr/>
        </p:nvSpPr>
        <p:spPr>
          <a:xfrm>
            <a:off x="1417165" y="2760423"/>
            <a:ext cx="953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優點</a:t>
            </a:r>
            <a:r>
              <a:rPr lang="zh-TW" altLang="en-US" dirty="0"/>
              <a:t>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09E3D1-CE4D-3089-1384-6A940F994CC2}"/>
              </a:ext>
            </a:extLst>
          </p:cNvPr>
          <p:cNvSpPr txBox="1"/>
          <p:nvPr/>
        </p:nvSpPr>
        <p:spPr>
          <a:xfrm>
            <a:off x="6542225" y="27604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/>
              <a:t>缺點：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1DC5E58-6D64-CF23-5408-31A0D3B05E64}"/>
              </a:ext>
            </a:extLst>
          </p:cNvPr>
          <p:cNvSpPr txBox="1"/>
          <p:nvPr/>
        </p:nvSpPr>
        <p:spPr>
          <a:xfrm>
            <a:off x="2559628" y="3843525"/>
            <a:ext cx="36471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可以測量零速度</a:t>
            </a:r>
            <a:endParaRPr kumimoji="1" lang="en-US" altLang="zh-TW" dirty="0"/>
          </a:p>
          <a:p>
            <a:endParaRPr kumimoji="1" lang="zh-TW" altLang="en-US" dirty="0"/>
          </a:p>
          <a:p>
            <a:r>
              <a:rPr lang="zh-TW" altLang="en-US" dirty="0"/>
              <a:t>由低載流子密度的半導體材料製成</a:t>
            </a:r>
            <a:endParaRPr lang="en-US" altLang="zh-TW" dirty="0"/>
          </a:p>
          <a:p>
            <a:r>
              <a:rPr lang="zh-TW" altLang="en-US" dirty="0"/>
              <a:t>可以有更高的電壓</a:t>
            </a:r>
            <a:endParaRPr lang="en-US" altLang="zh-TW" dirty="0"/>
          </a:p>
          <a:p>
            <a:endParaRPr kumimoji="1" lang="zh-TW" altLang="en-US" dirty="0"/>
          </a:p>
          <a:p>
            <a:r>
              <a:rPr kumimoji="1" lang="zh-TW" altLang="en-US" dirty="0"/>
              <a:t>與周圍機械部件無接觸</a:t>
            </a:r>
            <a:endParaRPr kumimoji="1" lang="en-US" altLang="zh-TW" dirty="0"/>
          </a:p>
          <a:p>
            <a:r>
              <a:rPr kumimoji="1" lang="zh-TW" altLang="en-US" dirty="0"/>
              <a:t>增加耐用性和靈敏度</a:t>
            </a:r>
          </a:p>
          <a:p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683FFC-2C33-FCAA-5179-9B9C3FB66BA8}"/>
              </a:ext>
            </a:extLst>
          </p:cNvPr>
          <p:cNvSpPr txBox="1"/>
          <p:nvPr/>
        </p:nvSpPr>
        <p:spPr>
          <a:xfrm>
            <a:off x="6740443" y="3843525"/>
            <a:ext cx="47118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偏移電壓高（對</a:t>
            </a:r>
            <a:r>
              <a:rPr lang="en-US" altLang="zh-TW" dirty="0"/>
              <a:t>12</a:t>
            </a:r>
            <a:r>
              <a:rPr lang="en" altLang="zh-TW" dirty="0"/>
              <a:t>V</a:t>
            </a:r>
            <a:r>
              <a:rPr lang="zh-TW" altLang="en-US" dirty="0"/>
              <a:t>電源可達</a:t>
            </a:r>
            <a:r>
              <a:rPr lang="en-US" altLang="zh-TW" dirty="0"/>
              <a:t>100</a:t>
            </a:r>
            <a:r>
              <a:rPr lang="en" altLang="zh-TW" dirty="0"/>
              <a:t>mV</a:t>
            </a:r>
            <a:r>
              <a:rPr lang="zh-TW" altLang="en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即使沒有磁場，偏移電壓也會存在，</a:t>
            </a:r>
            <a:endParaRPr lang="en-US" altLang="zh-TW" dirty="0"/>
          </a:p>
          <a:p>
            <a:r>
              <a:rPr lang="zh-TW" altLang="en-US" dirty="0"/>
              <a:t>由於物理不準確性和材料的不均勻性所致</a:t>
            </a:r>
          </a:p>
          <a:p>
            <a:endParaRPr lang="zh-TW" altLang="en" dirty="0"/>
          </a:p>
          <a:p>
            <a:r>
              <a:rPr lang="zh-TW" altLang="en-US" dirty="0"/>
              <a:t>需要額外的控制電極來抵消無磁場時的輸出</a:t>
            </a:r>
          </a:p>
        </p:txBody>
      </p:sp>
    </p:spTree>
    <p:extLst>
      <p:ext uri="{BB962C8B-B14F-4D97-AF65-F5344CB8AC3E}">
        <p14:creationId xmlns:p14="http://schemas.microsoft.com/office/powerpoint/2010/main" val="237625025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8FA1CD"/>
      </a:accent1>
      <a:accent2>
        <a:srgbClr val="77ABC2"/>
      </a:accent2>
      <a:accent3>
        <a:srgbClr val="78ACA6"/>
      </a:accent3>
      <a:accent4>
        <a:srgbClr val="6DB18D"/>
      </a:accent4>
      <a:accent5>
        <a:srgbClr val="77B07A"/>
      </a:accent5>
      <a:accent6>
        <a:srgbClr val="83AE6B"/>
      </a:accent6>
      <a:hlink>
        <a:srgbClr val="91815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1031</Words>
  <Application>Microsoft Macintosh PowerPoint</Application>
  <PresentationFormat>寬螢幕</PresentationFormat>
  <Paragraphs>135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Meiryo</vt:lpstr>
      <vt:lpstr>Rpxb</vt:lpstr>
      <vt:lpstr>URWPalladioL</vt:lpstr>
      <vt:lpstr>Aptos</vt:lpstr>
      <vt:lpstr>Corbel</vt:lpstr>
      <vt:lpstr>ShojiVTI</vt:lpstr>
      <vt:lpstr>微機電智慧產品技術分析 hall effect sensor on Tablets  </vt:lpstr>
      <vt:lpstr>Samsung  Tab S7      1.https://www.samsung.com/tw/support/mobile-devices/galaxy-tab-s7-fe-5g-product-specifications/ </vt:lpstr>
      <vt:lpstr>PowerPoint 簡報</vt:lpstr>
      <vt:lpstr>PowerPoint 簡報</vt:lpstr>
      <vt:lpstr>Hall sensors 工作原理  </vt:lpstr>
      <vt:lpstr>AH1389 霍爾效應開關IC 價格： NTD 26.34元 </vt:lpstr>
      <vt:lpstr>AH1389 霍爾效應開關IC </vt:lpstr>
      <vt:lpstr>PowerPoint 簡報</vt:lpstr>
      <vt:lpstr>PowerPoint 簡報</vt:lpstr>
      <vt:lpstr>PowerPoint 簡報</vt:lpstr>
      <vt:lpstr>比較其他方法： 光學傳感器需要直接的路徑 無法穿透固體物體 可能會受到環境光的影響 </vt:lpstr>
      <vt:lpstr>比較其他方法： 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微機電智慧產品技術分析 平板的hall effect sensor</dc:title>
  <dc:creator>鄭庭安</dc:creator>
  <cp:lastModifiedBy>鄭庭安</cp:lastModifiedBy>
  <cp:revision>2</cp:revision>
  <dcterms:created xsi:type="dcterms:W3CDTF">2024-05-16T07:45:31Z</dcterms:created>
  <dcterms:modified xsi:type="dcterms:W3CDTF">2024-06-04T02:33:22Z</dcterms:modified>
</cp:coreProperties>
</file>