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3" r:id="rId4"/>
    <p:sldId id="284" r:id="rId5"/>
    <p:sldId id="285" r:id="rId6"/>
    <p:sldId id="286" r:id="rId7"/>
    <p:sldId id="287" r:id="rId8"/>
    <p:sldId id="288" r:id="rId9"/>
    <p:sldId id="289" r:id="rId10"/>
    <p:sldId id="298" r:id="rId11"/>
    <p:sldId id="292" r:id="rId12"/>
    <p:sldId id="293" r:id="rId13"/>
    <p:sldId id="294" r:id="rId14"/>
    <p:sldId id="304" r:id="rId15"/>
    <p:sldId id="303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31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6.xml"/><Relationship Id="rId5" Type="http://schemas.openxmlformats.org/officeDocument/2006/relationships/hyperlink" Target="https://www.garfishjs.org/guide/" TargetMode="Externa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81.xml"/><Relationship Id="rId5" Type="http://schemas.openxmlformats.org/officeDocument/2006/relationships/hyperlink" Target="https://wujie-micro.github.io/doc/guide/" TargetMode="Externa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308.xml"/><Relationship Id="rId26" Type="http://schemas.openxmlformats.org/officeDocument/2006/relationships/tags" Target="../tags/tag307.xml"/><Relationship Id="rId25" Type="http://schemas.openxmlformats.org/officeDocument/2006/relationships/tags" Target="../tags/tag306.xml"/><Relationship Id="rId24" Type="http://schemas.openxmlformats.org/officeDocument/2006/relationships/tags" Target="../tags/tag305.xml"/><Relationship Id="rId23" Type="http://schemas.openxmlformats.org/officeDocument/2006/relationships/tags" Target="../tags/tag304.xml"/><Relationship Id="rId22" Type="http://schemas.openxmlformats.org/officeDocument/2006/relationships/tags" Target="../tags/tag303.xml"/><Relationship Id="rId21" Type="http://schemas.openxmlformats.org/officeDocument/2006/relationships/tags" Target="../tags/tag302.xml"/><Relationship Id="rId20" Type="http://schemas.openxmlformats.org/officeDocument/2006/relationships/tags" Target="../tags/tag301.xml"/><Relationship Id="rId2" Type="http://schemas.openxmlformats.org/officeDocument/2006/relationships/tags" Target="../tags/tag283.xml"/><Relationship Id="rId19" Type="http://schemas.openxmlformats.org/officeDocument/2006/relationships/tags" Target="../tags/tag300.xml"/><Relationship Id="rId18" Type="http://schemas.openxmlformats.org/officeDocument/2006/relationships/tags" Target="../tags/tag299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tags" Target="../tags/tag2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55.xml"/><Relationship Id="rId7" Type="http://schemas.openxmlformats.org/officeDocument/2006/relationships/image" Target="../media/image1.png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1.xml"/><Relationship Id="rId6" Type="http://schemas.openxmlformats.org/officeDocument/2006/relationships/image" Target="../media/image2.png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66.xml"/><Relationship Id="rId5" Type="http://schemas.openxmlformats.org/officeDocument/2006/relationships/hyperlink" Target="https://qiankun.umijs.org/zh/guide" TargetMode="Externa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1.xml"/><Relationship Id="rId5" Type="http://schemas.openxmlformats.org/officeDocument/2006/relationships/hyperlink" Target="https://micro-zoe.github.io/micro-app/docs.html#/" TargetMode="Externa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900">
                <a:solidFill>
                  <a:schemeClr val="accent1"/>
                </a:solidFill>
              </a:rPr>
              <a:t>微前端的架构分析</a:t>
            </a:r>
            <a:endParaRPr lang="zh-CN" altLang="zh-CN" sz="590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59697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garfish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action="ppaction://hlinkfile"/>
              </a:rPr>
              <a:t>https://www.garfishjs.org/guide/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435" y="1458595"/>
            <a:ext cx="10513060" cy="491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沙箱：默认情况下使用 VM 沙箱（VM 沙箱支持多实例），不使用快照沙箱。原理同上，但细节场景覆盖得更齐全。VMSandbox - 复制 window, document 等对象，使用 Object.defineProperty 冰冻 native window &amp; document，使用 proxy 拦截并收集。</a:t>
            </a:r>
            <a:endParaRPr lang="zh-CN" altLang="en-US">
              <a:sym typeface="+mn-ea"/>
            </a:endParaRPr>
          </a:p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</a:t>
            </a:r>
            <a:r>
              <a:rPr lang="zh-CN" altLang="en-US">
                <a:sym typeface="+mn-ea"/>
              </a:rPr>
              <a:t>基于EventEmitter2拦截和重写路由，为不同子应用提供不同的 basename 用于隔离应用间的路由抢占问题，路由发生变化时能准确激活并触发应用视图更新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通信：</a:t>
            </a:r>
            <a:r>
              <a:rPr lang="zh-CN" altLang="en-US">
                <a:sym typeface="+mn-ea"/>
              </a:rPr>
              <a:t>Store 提供了一套简单的通信数据交换机制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特性：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预加载能力，自动记录用户应用加载习惯增加加载权重，应用切换时间极大缩短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支持依赖共享，减少依赖的重复加载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支持多实例能力，可在页面中同时运行多个子应用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通过 Loader 核心模块支持 HTML entry、JS entry 的支持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支持插件，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不支持vite3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接入成本：子应用需要接入生命周期代码；主应用需要接入注册微应用代码并设置</a:t>
            </a:r>
            <a:r>
              <a:rPr lang="en-US" altLang="zh-CN">
                <a:sym typeface="+mn-ea"/>
              </a:rPr>
              <a:t>garfish</a:t>
            </a:r>
            <a:r>
              <a:rPr lang="zh-CN" altLang="en-US">
                <a:sym typeface="+mn-ea"/>
              </a:rPr>
              <a:t>路由；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wuji</a:t>
            </a: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无界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action="ppaction://hlinkfile"/>
              </a:rPr>
              <a:t>https://wujie-micro.github.io/doc/guide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473200"/>
            <a:ext cx="10619105" cy="5060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沙箱：将子应用的js注入主应用同域的iframe中运行，采用webcomponent来实现页面的样式隔离，</a:t>
            </a:r>
            <a:r>
              <a:rPr lang="zh-CN" altLang="en-US">
                <a:sym typeface="+mn-ea"/>
              </a:rPr>
              <a:t>利用iframe的history和主应用的history在同一个top-level browsing context来搭建天然的路由同步机制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路由：将子应用路径的path+query+hash，编码后挂载在主应用url的查询参数上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通信：使用组件式</a:t>
            </a:r>
            <a:r>
              <a:rPr lang="en-US" altLang="zh-CN">
                <a:sym typeface="+mn-ea"/>
              </a:rPr>
              <a:t>props</a:t>
            </a:r>
            <a:r>
              <a:rPr lang="zh-CN" altLang="en-US">
                <a:sym typeface="+mn-ea"/>
              </a:rPr>
              <a:t>和全局的</a:t>
            </a:r>
            <a:r>
              <a:rPr lang="en-US" altLang="zh-CN">
                <a:sym typeface="+mn-ea"/>
              </a:rPr>
              <a:t>eventBus</a:t>
            </a:r>
            <a:r>
              <a:rPr lang="zh-CN" altLang="en-US">
                <a:sym typeface="+mn-ea"/>
              </a:rPr>
              <a:t>提供应用通信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特性：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框架具备同时激活多应用，并保持这些应用路由同步的能力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无需注册，更无需路由适配，在组件内使用，跟随组件装载、卸载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父子应用无污染</a:t>
            </a:r>
            <a:r>
              <a:rPr lang="en-US" altLang="zh-CN"/>
              <a:t>, 应用级别的 keep-alive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副作用局限在沙箱内部，子应用切换无需任何清理工作，没有额外的切换成本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子应用执行性能和原生一致，子应用实例instance运行在iframe的window上下文中，避免with(proxyWindow){code}这样指定代码执行上下文导致的性能下降，但是多了实例化iframe的一次性的开销，可以通过 proload 提前实例化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支持vite</a:t>
            </a:r>
            <a:endParaRPr lang="zh-CN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接入成本：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子应用无需改动，成本</a:t>
            </a:r>
            <a:r>
              <a:rPr lang="zh-CN" altLang="en-US">
                <a:sym typeface="+mn-ea"/>
              </a:rPr>
              <a:t>低</a:t>
            </a:r>
            <a:endParaRPr lang="zh-CN" altLang="en-US"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970915" y="1511935"/>
          <a:ext cx="943991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/>
                <a:gridCol w="1522095"/>
                <a:gridCol w="1504950"/>
                <a:gridCol w="1701165"/>
                <a:gridCol w="1435735"/>
                <a:gridCol w="2000885"/>
              </a:tblGrid>
              <a:tr h="4521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sandbox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Router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State|Event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loader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/>
                        <a:t>lifeCircle</a:t>
                      </a:r>
                      <a:endParaRPr lang="en-US" altLang="zh-CN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600"/>
                        <a:t>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bootstrap</a:t>
                      </a:r>
                      <a:endParaRPr lang="en-US" altLang="zh-CN" sz="1400"/>
                    </a:p>
                    <a:p>
                      <a:pPr algn="ctr" fontAlgn="auto">
                        <a:buNone/>
                      </a:pPr>
                      <a:r>
                        <a:rPr lang="en-US" altLang="zh-CN" sz="1400"/>
                        <a:t>mount </a:t>
                      </a:r>
                      <a:endParaRPr lang="en-US" altLang="zh-CN" sz="1400"/>
                    </a:p>
                    <a:p>
                      <a:pPr algn="ctr" fontAlgn="auto">
                        <a:buNone/>
                      </a:pPr>
                      <a:r>
                        <a:rPr lang="en-US" altLang="zh-CN" sz="1400"/>
                        <a:t>unmount</a:t>
                      </a:r>
                      <a:endParaRPr lang="en-US" altLang="zh-CN" sz="1400"/>
                    </a:p>
                    <a:p>
                      <a:pPr algn="ctr" fontAlgn="auto">
                        <a:buNone/>
                      </a:pPr>
                      <a:r>
                        <a:rPr lang="en-US" altLang="zh-CN" sz="1400"/>
                        <a:t>unload </a:t>
                      </a:r>
                      <a:endParaRPr lang="en-US" altLang="zh-CN" sz="1400"/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 algn="just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created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en-US" altLang="zh-CN" sz="1200"/>
                        <a:t>beforemount</a:t>
                      </a:r>
                      <a:endParaRPr lang="en-US" altLang="zh-CN" sz="1200"/>
                    </a:p>
                    <a:p>
                      <a:pPr algn="ctr" fontAlgn="auto">
                        <a:buNone/>
                      </a:pPr>
                      <a:r>
                        <a:rPr lang="en-US" altLang="zh-CN" sz="1200"/>
                        <a:t>mounted</a:t>
                      </a:r>
                      <a:endParaRPr lang="en-US" altLang="zh-CN" sz="1200"/>
                    </a:p>
                    <a:p>
                      <a:pPr algn="ctr" fontAlgn="auto">
                        <a:buNone/>
                      </a:pPr>
                      <a:r>
                        <a:rPr lang="en-US" altLang="zh-CN" sz="1200"/>
                        <a:t>unmount</a:t>
                      </a:r>
                      <a:endParaRPr lang="en-US" altLang="zh-CN" sz="1200"/>
                    </a:p>
                    <a:p>
                      <a:pPr algn="ctr" fontAlgn="auto">
                        <a:buNone/>
                      </a:pPr>
                      <a:r>
                        <a:rPr lang="en-US" altLang="zh-CN" sz="1200"/>
                        <a:t>error</a:t>
                      </a:r>
                      <a:endParaRPr lang="en-US" altLang="zh-CN" sz="1200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 algn="just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mount</a:t>
                      </a:r>
                      <a:endParaRPr lang="zh-CN" altLang="en-US" sz="1400"/>
                    </a:p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unmount</a:t>
                      </a:r>
                      <a:endParaRPr lang="zh-CN" altLang="en-US" sz="1400"/>
                    </a:p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show</a:t>
                      </a:r>
                      <a:endParaRPr lang="zh-CN" altLang="en-US" sz="1400"/>
                    </a:p>
                    <a:p>
                      <a:pPr algn="ctr" fontAlgn="auto">
                        <a:buNone/>
                      </a:pPr>
                      <a:r>
                        <a:rPr lang="zh-CN" altLang="en-US" sz="1400"/>
                        <a:t>hide</a:t>
                      </a:r>
                      <a:endParaRPr lang="zh-CN" altLang="en-US" sz="1400"/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beforeLoad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beforeMount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afterMount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beforeUnmount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afterUnmount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activated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deactivated</a:t>
                      </a:r>
                      <a:endParaRPr lang="zh-CN" altLang="en-US" sz="1200"/>
                    </a:p>
                    <a:p>
                      <a:pPr algn="ctr" fontAlgn="auto">
                        <a:buNone/>
                      </a:pPr>
                      <a:r>
                        <a:rPr lang="zh-CN" altLang="en-US" sz="1200"/>
                        <a:t>loadError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5"/>
            </p:custDataLst>
          </p:nvPr>
        </p:nvSpPr>
        <p:spPr>
          <a:xfrm>
            <a:off x="970915" y="2099310"/>
            <a:ext cx="126428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en-US" altLang="zh-CN" sz="1780" b="0">
                <a:sym typeface="+mn-ea"/>
              </a:rPr>
              <a:t>qiankun</a:t>
            </a:r>
            <a:endParaRPr sz="178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7" name="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38575" y="735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方案对比</a:t>
            </a:r>
            <a:endParaRPr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428240" y="2191385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endParaRPr sz="178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2" name="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947420" y="3099435"/>
            <a:ext cx="145859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just" fontAlgn="auto">
              <a:buNone/>
            </a:pPr>
            <a:r>
              <a:rPr lang="en-US" altLang="zh-CN" sz="1600" b="0">
                <a:sym typeface="+mn-ea"/>
              </a:rPr>
              <a:t>microApp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3" name="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992505" y="409956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garfish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4" name="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970915" y="5339715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wujie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5" name="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2403475" y="4043045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vm sandBox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6" name="标题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3923665" y="3099435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-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7" name="标题 2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3885565" y="209931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-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8" name="标题 2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3765550" y="4072255"/>
            <a:ext cx="159575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l" fontAlgn="auto">
              <a:buNone/>
            </a:pPr>
            <a:r>
              <a:rPr sz="1400" b="0">
                <a:sym typeface="+mn-ea"/>
              </a:rPr>
              <a:t>EventEmitter2</a:t>
            </a:r>
            <a:endParaRPr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9" name="标题 2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2235200" y="3099435"/>
            <a:ext cx="150876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sz="1600" b="0">
                <a:sym typeface="+mn-ea"/>
              </a:rPr>
              <a:t>WebComponent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0" name="标题 2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3872865" y="526923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-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2296795" y="5120640"/>
            <a:ext cx="1631315" cy="101727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webComponent &amp; iframe</a:t>
            </a:r>
            <a:endParaRPr lang="en-US" altLang="zh-CN"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2" name="标题 2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2428240" y="2157730"/>
            <a:ext cx="1264285" cy="64706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lnSpcReduction="2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single-spa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3" name="标题 2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5480050" y="215392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CustomEvent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4" name="标题 2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5287010" y="3065145"/>
            <a:ext cx="167830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props CustomEvent</a:t>
            </a:r>
            <a:endParaRPr lang="en-US" altLang="zh-CN"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5" name="标题 2"/>
          <p:cNvSpPr>
            <a:spLocks noGrp="1"/>
          </p:cNvSpPr>
          <p:nvPr>
            <p:custDataLst>
              <p:tags r:id="rId21"/>
            </p:custDataLst>
          </p:nvPr>
        </p:nvSpPr>
        <p:spPr>
          <a:xfrm>
            <a:off x="7028815" y="2108835"/>
            <a:ext cx="138430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htmlEntry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6" name="标题 2"/>
          <p:cNvSpPr>
            <a:spLocks noGrp="1"/>
          </p:cNvSpPr>
          <p:nvPr>
            <p:custDataLst>
              <p:tags r:id="rId22"/>
            </p:custDataLst>
          </p:nvPr>
        </p:nvSpPr>
        <p:spPr>
          <a:xfrm>
            <a:off x="5187950" y="4099560"/>
            <a:ext cx="187007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CustomEvent</a:t>
            </a:r>
            <a:endParaRPr lang="zh-CN" altLang="en-US" sz="1600" b="0">
              <a:sym typeface="+mn-ea"/>
            </a:endParaRPr>
          </a:p>
          <a:p>
            <a:pPr algn="ctr" fontAlgn="auto">
              <a:buNone/>
            </a:pPr>
            <a:r>
              <a:rPr sz="1600" b="0">
                <a:sym typeface="+mn-ea"/>
              </a:rPr>
              <a:t>Store </a:t>
            </a:r>
            <a:endParaRPr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7" name="标题 2"/>
          <p:cNvSpPr>
            <a:spLocks noGrp="1"/>
          </p:cNvSpPr>
          <p:nvPr>
            <p:custDataLst>
              <p:tags r:id="rId23"/>
            </p:custDataLst>
          </p:nvPr>
        </p:nvSpPr>
        <p:spPr>
          <a:xfrm>
            <a:off x="5361305" y="5269230"/>
            <a:ext cx="156464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sz="1600" b="0">
                <a:sym typeface="+mn-ea"/>
              </a:rPr>
              <a:t>props</a:t>
            </a:r>
            <a:r>
              <a:rPr lang="en-US" altLang="zh-CN" sz="1600" b="0">
                <a:sym typeface="+mn-ea"/>
              </a:rPr>
              <a:t> eventBus</a:t>
            </a:r>
            <a:endParaRPr lang="en-US" altLang="zh-CN" sz="14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8" name="标题 2"/>
          <p:cNvSpPr>
            <a:spLocks noGrp="1"/>
          </p:cNvSpPr>
          <p:nvPr>
            <p:custDataLst>
              <p:tags r:id="rId24"/>
            </p:custDataLst>
          </p:nvPr>
        </p:nvSpPr>
        <p:spPr>
          <a:xfrm>
            <a:off x="7058025" y="307594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 custom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9" name="标题 2"/>
          <p:cNvSpPr>
            <a:spLocks noGrp="1"/>
          </p:cNvSpPr>
          <p:nvPr>
            <p:custDataLst>
              <p:tags r:id="rId25"/>
            </p:custDataLst>
          </p:nvPr>
        </p:nvSpPr>
        <p:spPr>
          <a:xfrm>
            <a:off x="6965315" y="4043045"/>
            <a:ext cx="144907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js</a:t>
            </a:r>
            <a:r>
              <a:rPr lang="en-US" altLang="zh-CN" sz="1600" b="0">
                <a:sym typeface="+mn-ea"/>
              </a:rPr>
              <a:t>Entry htmlEntry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0" name="标题 2"/>
          <p:cNvSpPr>
            <a:spLocks noGrp="1"/>
          </p:cNvSpPr>
          <p:nvPr>
            <p:custDataLst>
              <p:tags r:id="rId26"/>
            </p:custDataLst>
          </p:nvPr>
        </p:nvSpPr>
        <p:spPr>
          <a:xfrm>
            <a:off x="7092950" y="5292090"/>
            <a:ext cx="126428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 fontAlgn="auto">
              <a:buNone/>
            </a:pPr>
            <a:r>
              <a:rPr lang="en-US" altLang="zh-CN" sz="1600" b="0">
                <a:sym typeface="+mn-ea"/>
              </a:rPr>
              <a:t>custom</a:t>
            </a:r>
            <a:endParaRPr sz="1600" b="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8000" noProof="0">
                <a:solidFill>
                  <a:schemeClr val="accent1"/>
                </a:solidFill>
              </a:rPr>
              <a:t>谢谢</a:t>
            </a:r>
            <a:endParaRPr sz="8000" noProof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作用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698625"/>
            <a:ext cx="10968990" cy="4551045"/>
          </a:xfr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微前端是多个项目通过独立发布功能的方式来共同构建现代化 web 应用的技术手段及方法策略。既可以将多个项目融合为一，又可以减少项目之间的耦合，提升项目扩展性，相比一整块的前端仓库，微前端架构下的前端仓库倾向于更小更灵活。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微前端架构具备以下几个核心价值：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技术栈无关 主框架不限制接入应用的技术栈，子应用具备完全自主权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独立开发、独立部署 子应用仓库独立，前后端可独立开发，部署完成后主框架自动完成同步更新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独立运行时 每个子应用之间状态隔离，运行时状态不共享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微前端架构旨在解决单体应用在一个相对长的时间跨度下，由于参与的人员、团队的增多、变迁，从一个普通应用演变成一个巨石应用(Frontend Monolith)后，随之而来的应用不可维护的问题。这类问题在企业级 Web 应用中尤其常见。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优势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技术栈无关： 主框架不限制接入应用的技术栈，微应用具备完全自主权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独立开发、独立部署： 微应用仓库独立，前后端可独立开发，部署完成后主框架自动完成同步更新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增量升级：在面对各种复杂场景时，我们通常很难对一个已经存在的系统做全量的技术栈升级或重构，而微前端是一种非常好的实施渐进式重构的手段和策略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独立运行： 每个微应用之间状态隔离，运行时状态不共享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微前端的缺点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复杂度从代码转向基础设施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整个应用的稳定性和安全性变得更加不可控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具备一定的学习和了解成本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需要建立全面的微前端周边设施，才能充分发挥其架构的优势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调试工具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监控系统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上层 Web 框架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部署平台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何时使用微前端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大规模企业级 Web 应用开发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跨团队及企业级应用协作开发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长期收益高于短期收益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不同技术选型的项目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内聚的单个产品中部分需要独立发布、灰度等能力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微前端的目标并非用于取代 Iframe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应用的来源必须可信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用户体验要求更高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微前端技术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架构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502410"/>
            <a:ext cx="3392805" cy="4747260"/>
          </a:xfr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457200" algn="l">
              <a:buClrTx/>
              <a:buSzTx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在微前端方案中需要实现的目标有: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1. 程序低入侵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 开发体验好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3. 用户体验快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4. 理解成本低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28110" y="1643380"/>
            <a:ext cx="7738110" cy="39592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微前端的关键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技术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595755"/>
            <a:ext cx="4791710" cy="493649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1. Sandbox - 隔离沙盒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 Router - 中心化路由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3. Loader - 模块加载器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4. State/EventCommunication跨应用数据通信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5. Registry - 应用注册中心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6. Lifecycles - 应用生命周期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7. Module&amp;Plugin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8. Builder - 构建与部署 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795" y="1480820"/>
            <a:ext cx="5847715" cy="47688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330" y="608330"/>
            <a:ext cx="841565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qiankun</a:t>
            </a: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乾坤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</a:t>
            </a:r>
            <a:r>
              <a:rPr lang="en-US" altLang="zh-CN" sz="1200">
                <a:solidFill>
                  <a:schemeClr val="accent1"/>
                </a:solidFill>
                <a:latin typeface="+mn-ea"/>
                <a:ea typeface="+mn-ea"/>
                <a:cs typeface="汉仪旗黑-85S" charset="0"/>
                <a:sym typeface="+mn-ea"/>
                <a:hlinkClick r:id="rId5" action="ppaction://hlinkfile"/>
              </a:rPr>
              <a:t>https://qiankun.umijs.org/zh/guide</a:t>
            </a:r>
            <a:endParaRPr lang="en-US" altLang="zh-CN" sz="1200">
              <a:solidFill>
                <a:schemeClr val="accent1"/>
              </a:solidFill>
              <a:latin typeface="+mn-ea"/>
              <a:ea typeface="+mn-ea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680845"/>
            <a:ext cx="10513060" cy="458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乾坤微前端架构基于single-spa方案并进行完善：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沙箱：ProxySandbox - 使用 proxy 拦截，并在 active/inActive 时分别从缓存的 map 中 set/delete 相关 </a:t>
            </a:r>
            <a:r>
              <a:rPr lang="en-US" altLang="zh-CN"/>
              <a:t>   </a:t>
            </a:r>
            <a:r>
              <a:rPr lang="zh-CN" altLang="en-US"/>
              <a:t>modified/added 属性。</a:t>
            </a:r>
            <a:r>
              <a:rPr lang="zh-CN" altLang="en-US">
                <a:sym typeface="+mn-ea"/>
              </a:rPr>
              <a:t>SnapshotSandbox - 基于 diff 方式实现的沙箱，用于不支持 Proxy 的低版本浏览器，</a:t>
            </a:r>
            <a:r>
              <a:rPr lang="zh-CN" altLang="en-US">
                <a:sym typeface="+mn-ea"/>
              </a:rPr>
              <a:t>css 沙箱无法绝对的隔离，js 沙箱在某些场景下执行性能下降严重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路由：</a:t>
            </a:r>
            <a:r>
              <a:rPr lang="zh-CN" altLang="en-US">
                <a:sym typeface="+mn-ea"/>
              </a:rPr>
              <a:t>监听路由对当前路由对应的子应用进行加载和卸载，无法同时激活多个子应用，不支持子应用保活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通信：使用全局注入，</a:t>
            </a:r>
            <a:r>
              <a:rPr lang="zh-CN" altLang="en-US">
                <a:sym typeface="+mn-ea"/>
              </a:rPr>
              <a:t>window.dispatchEvent, CustomEvent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/>
              <a:t>缺点</a:t>
            </a:r>
            <a:endParaRPr lang="zh-CN" altLang="en-US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改造成本较大，从 webpack、代码、路由等等都要做一系列的适配</a:t>
            </a:r>
            <a:endParaRPr lang="zh-CN" altLang="en-US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无法支持 vite 等 ESM 脚本运行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microApp 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action="ppaction://hlinkfile"/>
              </a:rPr>
              <a:t>https://micro-zoe.github.io/micro-app/docs.html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405" y="1602740"/>
            <a:ext cx="10513060" cy="458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沙箱：通过CustomElement结合自定义的ShadowDom，将微前端封装成一个类WebComponent组件，</a:t>
            </a: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从而实现微前端的组件化渲染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基于CustomElement和样式隔离、js隔离来实现微应用的加载，所以子应用无需改动就可以接入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</a:t>
            </a:r>
            <a:r>
              <a:rPr lang="zh-CN" altLang="en-US">
                <a:sym typeface="+mn-ea"/>
              </a:rPr>
              <a:t>类似</a:t>
            </a:r>
            <a:r>
              <a:rPr lang="en-US" altLang="zh-CN">
                <a:sym typeface="+mn-ea"/>
              </a:rPr>
              <a:t>qiankun, 路由依然存在依赖；多应用激活后无法保持各子应用的路由状态，刷新后全部丢失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通信：</a:t>
            </a:r>
            <a:r>
              <a:rPr lang="en-US" altLang="zh-CN">
                <a:sym typeface="+mn-ea"/>
              </a:rPr>
              <a:t>props, </a:t>
            </a:r>
            <a:r>
              <a:rPr lang="zh-CN" altLang="en-US">
                <a:sym typeface="+mn-ea"/>
              </a:rPr>
              <a:t>window.dispatchEvent, CustomEvent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特性：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通过劫持底层接口实现了元素隔离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提供了插件系统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支持预加载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没有考虑工程化问题：如公用依赖，组件复用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不支持vite3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接入成本：子应用改动</a:t>
            </a:r>
            <a:r>
              <a:rPr lang="zh-CN" altLang="en-US"/>
              <a:t>小，主应用需要接入微应用代码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2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PLACING_PICTURE_USER_VIEWPORT" val="{&quot;height&quot;:5175,&quot;width&quot;:12390}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TABLE_ENDDRAG_ORIGIN_RECT" val="883*224"/>
  <p:tag name="TABLE_ENDDRAG_RECT" val="35*161*883*224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311.xml><?xml version="1.0" encoding="utf-8"?>
<p:tagLst xmlns:p="http://schemas.openxmlformats.org/presentationml/2006/main">
  <p:tag name="COMMONDATA" val="eyJoZGlkIjoiNjJkNjE0YjhmZjBkYjdlYWE4ZGE4N2Y4ZTlmZjNlN2Y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演示</Application>
  <PresentationFormat>宽屏</PresentationFormat>
  <Paragraphs>214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Viner Hand ITC</vt:lpstr>
      <vt:lpstr>汉仪旗黑-85S</vt:lpstr>
      <vt:lpstr>Arial Unicode MS</vt:lpstr>
      <vt:lpstr>Calibri</vt:lpstr>
      <vt:lpstr>等线 Light</vt:lpstr>
      <vt:lpstr>方正仿宋简体</vt:lpstr>
      <vt:lpstr>方正小标宋_GBK</vt:lpstr>
      <vt:lpstr>华文琥珀</vt:lpstr>
      <vt:lpstr>1_Office 主题​​</vt:lpstr>
      <vt:lpstr>3_Office 主题​​</vt:lpstr>
      <vt:lpstr>微前端的架构分析</vt:lpstr>
      <vt:lpstr>微前端的作用</vt:lpstr>
      <vt:lpstr>微前端的优势</vt:lpstr>
      <vt:lpstr>微前端的缺点</vt:lpstr>
      <vt:lpstr>何时使用微前端</vt:lpstr>
      <vt:lpstr>微前端技术架构</vt:lpstr>
      <vt:lpstr>微前端的关键技术</vt:lpstr>
      <vt:lpstr>qiankun乾坤 https://qiankun.umijs.org/zh/guide</vt:lpstr>
      <vt:lpstr>microApp  https://micro-zoe.github.io/micro-app/docs.html</vt:lpstr>
      <vt:lpstr>garfish  https://www.garfishjs.org/guide/</vt:lpstr>
      <vt:lpstr>wuji无界 https://wujie-micro.github.io/doc/guide</vt:lpstr>
      <vt:lpstr>qiankun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259</cp:revision>
  <dcterms:created xsi:type="dcterms:W3CDTF">2019-06-19T02:08:00Z</dcterms:created>
  <dcterms:modified xsi:type="dcterms:W3CDTF">2023-03-06T09:41:46Z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2052-11.8.2.11019</vt:lpwstr>
  </property>
  <property fmtid="{D5CDD505-2E9C-101B-9397-08002B2CF9AE}" pid="3" name="ICV">
    <vt:lpwstr>AB5A305D7B0D4F1EA259993A59DC5A3C</vt:lpwstr>
  </property>
</Properties>
</file>