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83" r:id="rId4"/>
    <p:sldId id="284" r:id="rId5"/>
    <p:sldId id="285" r:id="rId6"/>
    <p:sldId id="286" r:id="rId7"/>
    <p:sldId id="287" r:id="rId8"/>
    <p:sldId id="288" r:id="rId9"/>
    <p:sldId id="289" r:id="rId10"/>
    <p:sldId id="298" r:id="rId11"/>
    <p:sldId id="292" r:id="rId12"/>
    <p:sldId id="293" r:id="rId13"/>
    <p:sldId id="294" r:id="rId14"/>
    <p:sldId id="295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28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3" Type="http://schemas.openxmlformats.org/officeDocument/2006/relationships/tags" Target="../tags/tag204.xml"/><Relationship Id="rId12" Type="http://schemas.openxmlformats.org/officeDocument/2006/relationships/tags" Target="../tags/tag203.xml"/><Relationship Id="rId11" Type="http://schemas.openxmlformats.org/officeDocument/2006/relationships/tags" Target="../tags/tag202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22.xml"/><Relationship Id="rId23" Type="http://schemas.openxmlformats.org/officeDocument/2006/relationships/tags" Target="../tags/tag221.xml"/><Relationship Id="rId22" Type="http://schemas.openxmlformats.org/officeDocument/2006/relationships/tags" Target="../tags/tag220.xml"/><Relationship Id="rId21" Type="http://schemas.openxmlformats.org/officeDocument/2006/relationships/tags" Target="../tags/tag219.xml"/><Relationship Id="rId20" Type="http://schemas.openxmlformats.org/officeDocument/2006/relationships/tags" Target="../tags/tag21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1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76.xml"/><Relationship Id="rId5" Type="http://schemas.openxmlformats.org/officeDocument/2006/relationships/hyperlink" Target="https://www.garfishjs.org/guide/" TargetMode="Externa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81.xml"/><Relationship Id="rId5" Type="http://schemas.openxmlformats.org/officeDocument/2006/relationships/hyperlink" Target="https://wujie-micro.github.io/doc/guide/" TargetMode="External"/><Relationship Id="rId4" Type="http://schemas.openxmlformats.org/officeDocument/2006/relationships/tags" Target="../tags/tag280.xml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55.xml"/><Relationship Id="rId7" Type="http://schemas.openxmlformats.org/officeDocument/2006/relationships/image" Target="../media/image1.png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61.xml"/><Relationship Id="rId6" Type="http://schemas.openxmlformats.org/officeDocument/2006/relationships/image" Target="../media/image2.png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66.xml"/><Relationship Id="rId5" Type="http://schemas.openxmlformats.org/officeDocument/2006/relationships/hyperlink" Target="https://qiankun.umijs.org/zh/guide" TargetMode="Externa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71.xml"/><Relationship Id="rId5" Type="http://schemas.openxmlformats.org/officeDocument/2006/relationships/hyperlink" Target="https://micro-zoe.github.io/micro-app/docs.html#/" TargetMode="Externa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5900">
                <a:solidFill>
                  <a:schemeClr val="accent1"/>
                </a:solidFill>
              </a:rPr>
              <a:t>微前端的架构分析</a:t>
            </a:r>
            <a:endParaRPr lang="zh-CN" altLang="zh-CN" sz="590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garfish</a:t>
            </a: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  </a:t>
            </a:r>
            <a:r>
              <a:rPr lang="en-US" altLang="zh-CN" sz="178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  <a:hlinkClick r:id="rId5" tooltip="" action="ppaction://hlinkfile"/>
              </a:rPr>
              <a:t>https://www.garfishjs.org/guide/</a:t>
            </a:r>
            <a:endParaRPr lang="en-US" altLang="zh-CN" sz="178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530" y="1680845"/>
            <a:ext cx="10513060" cy="4582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沙箱：默认情况下使用 VM 沙箱（VM 沙箱支持多实例），不使用快照沙箱。原理同上，但细节场景覆盖得更齐全。VMSandbox - 复制 window, document 等对象，使用 Object.defineProperty 冰冻 native window &amp; document，使用 proxy 拦截并收集。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路由：</a:t>
            </a:r>
            <a:endParaRPr lang="zh-CN" altLang="en-US"/>
          </a:p>
          <a:p>
            <a:r>
              <a:rPr lang="zh-CN" altLang="en-US">
                <a:sym typeface="+mn-ea"/>
              </a:rPr>
              <a:t>通信：</a:t>
            </a:r>
            <a:endParaRPr lang="zh-CN" altLang="en-US"/>
          </a:p>
          <a:p>
            <a:r>
              <a:rPr lang="en-US" altLang="zh-CN">
                <a:sym typeface="+mn-ea"/>
              </a:rPr>
              <a:t>loader:</a:t>
            </a:r>
            <a:endParaRPr lang="zh-CN" altLang="en-US"/>
          </a:p>
          <a:p>
            <a:r>
              <a:rPr lang="zh-CN" altLang="en-US"/>
              <a:t>自动记录用户应用加载习惯增加加载权重，应用切换时间极大缩短</a:t>
            </a:r>
            <a:endParaRPr lang="zh-CN" altLang="en-US"/>
          </a:p>
          <a:p>
            <a:r>
              <a:rPr lang="zh-CN" altLang="en-US"/>
              <a:t>支持依赖共享，极大程度的降低整体的包体积，减少依赖的重复加载</a:t>
            </a:r>
            <a:endParaRPr lang="zh-CN" altLang="en-US"/>
          </a:p>
          <a:p>
            <a:r>
              <a:rPr lang="zh-CN" altLang="en-US"/>
              <a:t>支持多实例能力，可在页面中同时运行多个子应用</a:t>
            </a:r>
            <a:endParaRPr lang="zh-CN" altLang="en-US"/>
          </a:p>
          <a:p>
            <a:r>
              <a:rPr lang="zh-CN" altLang="en-US"/>
              <a:t>通过 Loader 核心模块支持 HTML entry、JS entry 的支持</a:t>
            </a:r>
            <a:endParaRPr lang="zh-CN" altLang="en-US"/>
          </a:p>
          <a:p>
            <a:r>
              <a:rPr lang="zh-CN" altLang="en-US"/>
              <a:t>Router 模块提供了路由驱动、主子路由隔离，用户仅需要配置路由表应用即可完成自主的渲染和销毁，无需关心内部逻辑</a:t>
            </a:r>
            <a:endParaRPr lang="zh-CN" altLang="en-US"/>
          </a:p>
          <a:p>
            <a:r>
              <a:rPr lang="zh-CN" altLang="en-US"/>
              <a:t>Sandbox 模块为应用的 Runtime 提供运行时隔离能力，能有效隔离 JS、Style 对应用的副作用影响</a:t>
            </a:r>
            <a:endParaRPr lang="zh-CN" altLang="en-US"/>
          </a:p>
          <a:p>
            <a:r>
              <a:rPr lang="zh-CN" altLang="en-US"/>
              <a:t>Store 提供了一套简单的通信数据交换机制</a:t>
            </a:r>
            <a:endParaRPr lang="zh-CN" altLang="en-US"/>
          </a:p>
          <a:p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接入成本：子应用需要接入生命周期代码；主应用需要接入注册微应用代码并设置</a:t>
            </a:r>
            <a:r>
              <a:rPr lang="en-US" altLang="zh-CN">
                <a:sym typeface="+mn-ea"/>
              </a:rPr>
              <a:t>garfish</a:t>
            </a:r>
            <a:r>
              <a:rPr lang="zh-CN" altLang="en-US">
                <a:sym typeface="+mn-ea"/>
              </a:rPr>
              <a:t>路由；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改造成本：需要自己考虑微前端工程化问题，以及微前端平台运维。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wuji</a:t>
            </a:r>
            <a:r>
              <a:rPr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无界</a:t>
            </a: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 </a:t>
            </a:r>
            <a:r>
              <a:rPr lang="en-US" altLang="zh-CN" sz="178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  <a:hlinkClick r:id="rId5" tooltip="" action="ppaction://hlinkfile"/>
              </a:rPr>
              <a:t>https://wujie-micro.github.io/doc/guide</a:t>
            </a:r>
            <a:endParaRPr lang="en-US" altLang="zh-CN" sz="178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530" y="1680845"/>
            <a:ext cx="10619105" cy="4852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沙箱：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路由：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通信：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loader: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借助iframe和webcomponent来实现沙箱，有效的减小了代码量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框架具备同时激活多应用，并保持这些应用路由同步的能力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无需注册，更无需路由适配，在组件内使用，跟随组件装载、卸载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子应用开启保活模式后，应用发生切换时整个子应用的状态可以保存下来不丢失，结合预执行模式可以获得类似ssr的打开体验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无界利用iframe和webcomponent来搭建天然的js隔离沙箱和css隔离沙箱</a:t>
            </a:r>
            <a:r>
              <a:rPr lang="en-US" altLang="zh-CN"/>
              <a:t>,</a:t>
            </a:r>
            <a:r>
              <a:rPr lang="zh-CN" altLang="en-US">
                <a:sym typeface="+mn-ea"/>
              </a:rPr>
              <a:t>纯净无污染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利用iframe的history和主应用的history在同一个top-level browsing context来搭建天然的路由同步机制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副作用局限在沙箱内部，子应用切换无需任何清理工作，没有额外的切换成本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子应用执行性能和原生一致，子应用实例instance运行在iframe的window上下文中，避免with(proxyWindow){code}这样指定代码执行上下文导致的性能下降，但是多了实例化iframe的一次性的开销，可以通过 proload 提前实例化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性能和体积兼具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支持vite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2200" dirty="0">
                <a:solidFill>
                  <a:schemeClr val="dk1">
                    <a:lumMod val="75000"/>
                    <a:lumOff val="25000"/>
                  </a:schemeClr>
                </a:solidFill>
              </a:rPr>
              <a:t>单击此处添加正文</a:t>
            </a:r>
            <a:endParaRPr lang="zh-CN" altLang="en-US" sz="2200" dirty="0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8000" noProof="0">
                <a:solidFill>
                  <a:schemeClr val="accent1"/>
                </a:solidFill>
              </a:rPr>
              <a:t>总结</a:t>
            </a:r>
            <a:endParaRPr sz="8000" noProof="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微前端的</a:t>
            </a: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作用</a:t>
            </a:r>
            <a:endParaRPr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微前端是多个项目通过独立发布功能的方式来共同构建现代化 web 应用的技术手段及方法策略。既可以将多个项目融合为一，又可以减少项目之间的耦合，提升项目扩展性，相比一整块的前端仓库，微前端架构下的前端仓库倾向于更小更灵活。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微前端架构具备以下几个核心价值：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lvl="0" indent="-285750" algn="l">
              <a:buClrTx/>
              <a:buSzTx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技术栈无关 主框架不限制接入应用的技术栈，子应用具备完全自主权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lvl="0" indent="-285750" algn="l">
              <a:buClrTx/>
              <a:buSzTx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独立开发、独立部署 子应用仓库独立，前后端可独立开发，部署完成后主框架自动完成同步更新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7150" lvl="0" indent="-285750" algn="l">
              <a:buClrTx/>
              <a:buSzTx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独立运行时 每个子应用之间状态隔离，运行时状态不共享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微前端架构旨在解决单体应用在一个相对长的时间跨度下，由于参与的人员、团队的增多、变迁，从一个普通应用演变成一个巨石应用(Frontend Monolith)后，随之而来的应用不可维护的问题。这类问题在企业级 Web 应用中尤其常见。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微前端的</a:t>
            </a: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优势</a:t>
            </a:r>
            <a:endParaRPr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技术栈无关： 主框架不限制接入应用的技术栈，微应用具备完全自主权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独立开发、独立部署： 微应用仓库独立，前后端可独立开发，部署完成后主框架自动完成同步更新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增量升级：在面对各种复杂场景时，我们通常很难对一个已经存在的系统做全量的技术栈升级或重构，而微前端是一种非常好的实施渐进式重构的手段和策略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独立运行： 每个微应用之间状态隔离，运行时状态不共享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微前端的缺点</a:t>
            </a:r>
            <a:endParaRPr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08400" y="1490400"/>
            <a:ext cx="10969200" cy="47592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复杂度从代码转向基础设施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整个应用的稳定性和安全性变得更加不可控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具备一定的学习和了解成本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需要建立全面的微前端周边设施，才能充分发挥其架构的优势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调试工具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监控系统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上层 Web 框架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部署平台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何时使用微前端</a:t>
            </a:r>
            <a:endParaRPr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大规模企业级 Web 应用开发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跨团队及企业级应用协作开发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长期收益高于短期收益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不同技术选型的项目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内聚的单个产品中部分需要独立发布、灰度等能力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buClrTx/>
              <a:buSzTx/>
              <a:buAutoNum type="arabicPeriod"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微前端的目标并非用于取代 Iframe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buClrTx/>
              <a:buSzTx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应用的来源必须可信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buClrTx/>
              <a:buSzTx/>
            </a:pP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用户体验要求更高</a:t>
            </a:r>
            <a:endParaRPr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0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微前端技术</a:t>
            </a: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架构</a:t>
            </a:r>
            <a:endParaRPr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08330" y="1502410"/>
            <a:ext cx="3392805" cy="4747260"/>
          </a:xfr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457200" algn="l">
              <a:buClrTx/>
              <a:buSzTx/>
              <a:buNone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在微前端方案中需要实现的目标有: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1. 程序低入侵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2. 开发体验好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3. 用户体验快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4. 理解成本低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28110" y="1643380"/>
            <a:ext cx="7738110" cy="395922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0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微前端的关键</a:t>
            </a:r>
            <a:r>
              <a:rPr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技术</a:t>
            </a:r>
            <a:endParaRPr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08330" y="1595755"/>
            <a:ext cx="4791710" cy="493649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1. Sandbox - 隔离沙盒	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2. Router - 中心化路由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3. Loader - 模块加载器	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4.State/EventCommunication跨应用数据通信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5. Registry - 应用注册中心	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6. Lifecycles - 应用生命周期	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7. Module&amp;Plugin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8. Builder - 构建与部署 	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795" y="1480820"/>
            <a:ext cx="5847715" cy="47688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330" y="608330"/>
            <a:ext cx="8415655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qiankun</a:t>
            </a:r>
            <a:r>
              <a:rPr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乾坤</a:t>
            </a: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 </a:t>
            </a:r>
            <a:r>
              <a:rPr lang="en-US" altLang="zh-CN" sz="1200">
                <a:solidFill>
                  <a:schemeClr val="accent1"/>
                </a:solidFill>
                <a:latin typeface="+mn-ea"/>
                <a:ea typeface="+mn-ea"/>
                <a:cs typeface="汉仪旗黑-85S" charset="0"/>
                <a:sym typeface="+mn-ea"/>
                <a:hlinkClick r:id="rId5" action="ppaction://hlinkfile"/>
              </a:rPr>
              <a:t>https://qiankun.umijs.org/zh/guide</a:t>
            </a:r>
            <a:endParaRPr lang="en-US" altLang="zh-CN" sz="1200">
              <a:solidFill>
                <a:schemeClr val="accent1"/>
              </a:solidFill>
              <a:latin typeface="+mn-ea"/>
              <a:ea typeface="+mn-ea"/>
              <a:cs typeface="汉仪旗黑-85S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530" y="1680845"/>
            <a:ext cx="10513060" cy="4582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沙箱：ProxySandbox - 使用 proxy 拦截，并在 active/inActive 时分别从缓存的 map 中 set/delete 相关 modified/added 属性。</a:t>
            </a:r>
            <a:endParaRPr lang="zh-CN" altLang="en-US"/>
          </a:p>
          <a:p>
            <a:pPr indent="457200"/>
            <a:r>
              <a:rPr lang="zh-CN" altLang="en-US">
                <a:sym typeface="+mn-ea"/>
              </a:rPr>
              <a:t>SnapshotSandbox - 基于 diff 方式实现的沙箱，用于不支持 Proxy 的低版本浏览器</a:t>
            </a:r>
            <a:endParaRPr lang="zh-CN" altLang="en-US"/>
          </a:p>
          <a:p>
            <a:pPr indent="457200"/>
            <a:br>
              <a:rPr lang="zh-CN" altLang="en-US"/>
            </a:br>
            <a:r>
              <a:rPr lang="zh-CN" altLang="en-US"/>
              <a:t>路由：</a:t>
            </a:r>
            <a:endParaRPr lang="zh-CN" altLang="en-US"/>
          </a:p>
          <a:p>
            <a:r>
              <a:rPr lang="zh-CN" altLang="en-US"/>
              <a:t>通信：</a:t>
            </a:r>
            <a:endParaRPr lang="zh-CN" altLang="en-US"/>
          </a:p>
          <a:p>
            <a:r>
              <a:rPr lang="en-US" altLang="zh-CN"/>
              <a:t>loader:</a:t>
            </a:r>
            <a:endParaRPr lang="zh-CN" altLang="en-US"/>
          </a:p>
          <a:p>
            <a:r>
              <a:rPr lang="zh-CN" altLang="en-US"/>
              <a:t>ProxySandbox - 使用 proxy 拦截，并在 active/inActive 时分别从缓存的 map 中 set/delete 相关 modified/added 属性。</a:t>
            </a:r>
            <a:endParaRPr lang="zh-CN" altLang="en-US"/>
          </a:p>
          <a:p>
            <a:r>
              <a:rPr lang="zh-CN" altLang="en-US"/>
              <a:t>乾坤微前端架构基于single-spa方案</a:t>
            </a:r>
            <a:r>
              <a:rPr lang="zh-CN" altLang="en-US"/>
              <a:t>并进行完善：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监听路由自动的加载、卸载当前路由对应的子应用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完备的沙箱方案，js沙箱做了SnapshotSandbox、LegacySandbox、ProxySandbox三套渐进增强方案，css沙箱做了两套strictStyleIsolation、experimentalStyleIsolation两套适用不同场景的方案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路由保持，浏览器刷新、前进、后退，都可以作用到子应用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应用间通信简单，全局注入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缺点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基于路由匹配，无法同时激活多个子应用，也不支持子应用保活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改造成本较大，从 webpack、代码、路由等等都要做一系列的适配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css 沙箱无法绝对的隔离，js 沙箱在某些场景下执行性能下降严重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无法支持 vite 等 ESM 脚本运行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接入成本</a:t>
            </a:r>
            <a:endParaRPr lang="zh-CN" altLang="en-US"/>
          </a:p>
          <a:p>
            <a:pPr indent="457200">
              <a:buFont typeface="Arial" panose="020B0604020202020204" pitchFamily="34" charset="0"/>
              <a:buNone/>
            </a:pPr>
            <a:r>
              <a:rPr lang="zh-CN" altLang="en-US"/>
              <a:t>子应用需要接入生命周期代码；主应用需要接入注册微应用代码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microApp  </a:t>
            </a:r>
            <a:r>
              <a:rPr lang="en-US" altLang="zh-CN" sz="178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  <a:hlinkClick r:id="rId5" tooltip="" action="ppaction://hlinkfile"/>
              </a:rPr>
              <a:t>https://micro-zoe.github.io/micro-app/docs.html</a:t>
            </a:r>
            <a:endParaRPr lang="en-US" altLang="zh-CN" sz="178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530" y="1680845"/>
            <a:ext cx="10513060" cy="4582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沙箱：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路由：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通信：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loader: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抛弃了路由劫持的思路，选用类web component的方案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基于CustomElement和样式隔离、js隔离来实现微应用的加载，所以子应用无需改动就可以接入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支持应用隔离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通过劫持底层接口实现了元素隔离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提供了插件系统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支持预加载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没有考虑工程化问题：如公用依赖，组件复用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没有考虑到微前端平台运维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不支持vite3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接入成本：子应用无需改动，主应用需要接入微应用代码</a:t>
            </a:r>
            <a:endParaRPr lang="zh-CN" altLang="en-US"/>
          </a:p>
          <a:p>
            <a:r>
              <a:rPr lang="zh-CN" altLang="en-US"/>
              <a:t>改造成本：需要自己考虑微前端工程化问题，以及微前端平台运维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</p:tagLst>
</file>

<file path=ppt/tags/tag1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3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207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223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2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2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UNIT_PLACING_PICTURE_USER_VIEWPORT" val="{&quot;height&quot;:5175,&quot;width&quot;:12390}"/>
</p:tagLst>
</file>

<file path=ppt/tags/tag2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6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da68a40-0186-4a83-8e16-7eed7e615ac2}"/>
  <p:tag name="KSO_WM_UNIT_TYPE" val="i"/>
</p:tagLst>
</file>

<file path=ppt/tags/tag2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SLIDE_BK_DARK_LIGHT" val="2"/>
  <p:tag name="KSO_WM_SLIDE_BACKGROUND_TYPE" val="general"/>
</p:tagLst>
</file>

<file path=ppt/tags/tag28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28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PRESET_TEXT" val="THANKS"/>
</p:tagLst>
</file>

<file path=ppt/tags/tag284.xml><?xml version="1.0" encoding="utf-8"?>
<p:tagLst xmlns:p="http://schemas.openxmlformats.org/presentationml/2006/main">
  <p:tag name="KSO_WM_SLIDE_ID" val="custom20202545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5"/>
  <p:tag name="KSO_WM_SLIDE_LAYOUT" val="a"/>
  <p:tag name="KSO_WM_SLIDE_LAYOUT_CNT" val="1"/>
</p:tagLst>
</file>

<file path=ppt/tags/tag285.xml><?xml version="1.0" encoding="utf-8"?>
<p:tagLst xmlns:p="http://schemas.openxmlformats.org/presentationml/2006/main">
  <p:tag name="COMMONDATA" val="eyJoZGlkIjoiNjJkNjE0YjhmZjBkYjdlYWE4ZGE4N2Y4ZTlmZjNlN2YifQ==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2986</Words>
  <Application>WPS 演示</Application>
  <PresentationFormat>宽屏</PresentationFormat>
  <Paragraphs>138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汉仪旗黑-85S</vt:lpstr>
      <vt:lpstr>黑体</vt:lpstr>
      <vt:lpstr>Viner Hand ITC</vt:lpstr>
      <vt:lpstr>汉仪旗黑-85S</vt:lpstr>
      <vt:lpstr>Mongolian Baiti</vt:lpstr>
      <vt:lpstr>Malgun Gothic</vt:lpstr>
      <vt:lpstr>Malgun Gothic Semilight</vt:lpstr>
      <vt:lpstr>Microsoft JhengHei</vt:lpstr>
      <vt:lpstr>1_Office 主题​​</vt:lpstr>
      <vt:lpstr>3_Office 主题​​</vt:lpstr>
      <vt:lpstr>微前端的架构分析</vt:lpstr>
      <vt:lpstr>微前端的作用</vt:lpstr>
      <vt:lpstr>微前端的优势</vt:lpstr>
      <vt:lpstr>微前端的缺点</vt:lpstr>
      <vt:lpstr>何时使用微前端</vt:lpstr>
      <vt:lpstr>微前端技术架构</vt:lpstr>
      <vt:lpstr>微前端的关键技术</vt:lpstr>
      <vt:lpstr>qiankun乾坤 https://qiankun.umijs.org/zh/guide</vt:lpstr>
      <vt:lpstr>micro-app</vt:lpstr>
      <vt:lpstr>garfish</vt:lpstr>
      <vt:lpstr>wuji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安在</cp:lastModifiedBy>
  <cp:revision>212</cp:revision>
  <dcterms:created xsi:type="dcterms:W3CDTF">2019-06-19T02:08:00Z</dcterms:created>
  <dcterms:modified xsi:type="dcterms:W3CDTF">2023-03-05T17:23:08Z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2052-11.1.0.12970</vt:lpwstr>
  </property>
  <property fmtid="{D5CDD505-2E9C-101B-9397-08002B2CF9AE}" pid="3" name="ICV">
    <vt:lpwstr>AB5A305D7B0D4F1EA259993A59DC5A3C</vt:lpwstr>
  </property>
</Properties>
</file>