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83" r:id="rId4"/>
    <p:sldId id="284" r:id="rId5"/>
    <p:sldId id="286" r:id="rId6"/>
    <p:sldId id="287" r:id="rId7"/>
    <p:sldId id="288" r:id="rId8"/>
    <p:sldId id="289" r:id="rId9"/>
    <p:sldId id="298" r:id="rId10"/>
    <p:sldId id="292" r:id="rId11"/>
    <p:sldId id="293" r:id="rId12"/>
    <p:sldId id="294" r:id="rId13"/>
    <p:sldId id="304" r:id="rId14"/>
    <p:sldId id="303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9"/>
        <p:guide pos="387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305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3" Type="http://schemas.openxmlformats.org/officeDocument/2006/relationships/tags" Target="../tags/tag162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70.xml"/><Relationship Id="rId8" Type="http://schemas.openxmlformats.org/officeDocument/2006/relationships/tags" Target="../tags/tag169.xml"/><Relationship Id="rId7" Type="http://schemas.openxmlformats.org/officeDocument/2006/relationships/tags" Target="../tags/tag168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1" Type="http://schemas.openxmlformats.org/officeDocument/2006/relationships/tags" Target="../tags/tag172.xml"/><Relationship Id="rId10" Type="http://schemas.openxmlformats.org/officeDocument/2006/relationships/tags" Target="../tags/tag17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80.xml"/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1" Type="http://schemas.openxmlformats.org/officeDocument/2006/relationships/tags" Target="../tags/tag182.xml"/><Relationship Id="rId10" Type="http://schemas.openxmlformats.org/officeDocument/2006/relationships/tags" Target="../tags/tag1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90.xml"/><Relationship Id="rId8" Type="http://schemas.openxmlformats.org/officeDocument/2006/relationships/tags" Target="../tags/tag189.xml"/><Relationship Id="rId7" Type="http://schemas.openxmlformats.org/officeDocument/2006/relationships/tags" Target="../tags/tag188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1" Type="http://schemas.openxmlformats.org/officeDocument/2006/relationships/tags" Target="../tags/tag192.xml"/><Relationship Id="rId10" Type="http://schemas.openxmlformats.org/officeDocument/2006/relationships/tags" Target="../tags/tag19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00.xml"/><Relationship Id="rId8" Type="http://schemas.openxmlformats.org/officeDocument/2006/relationships/tags" Target="../tags/tag199.xml"/><Relationship Id="rId7" Type="http://schemas.openxmlformats.org/officeDocument/2006/relationships/tags" Target="../tags/tag198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3" Type="http://schemas.openxmlformats.org/officeDocument/2006/relationships/tags" Target="../tags/tag204.xml"/><Relationship Id="rId12" Type="http://schemas.openxmlformats.org/officeDocument/2006/relationships/tags" Target="../tags/tag203.xml"/><Relationship Id="rId11" Type="http://schemas.openxmlformats.org/officeDocument/2006/relationships/tags" Target="../tags/tag202.xml"/><Relationship Id="rId10" Type="http://schemas.openxmlformats.org/officeDocument/2006/relationships/tags" Target="../tags/tag201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12.xml"/><Relationship Id="rId8" Type="http://schemas.openxmlformats.org/officeDocument/2006/relationships/tags" Target="../tags/tag211.xml"/><Relationship Id="rId7" Type="http://schemas.openxmlformats.org/officeDocument/2006/relationships/tags" Target="../tags/tag210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3" Type="http://schemas.openxmlformats.org/officeDocument/2006/relationships/tags" Target="../tags/tag216.xml"/><Relationship Id="rId12" Type="http://schemas.openxmlformats.org/officeDocument/2006/relationships/tags" Target="../tags/tag215.xml"/><Relationship Id="rId11" Type="http://schemas.openxmlformats.org/officeDocument/2006/relationships/tags" Target="../tags/tag214.xml"/><Relationship Id="rId10" Type="http://schemas.openxmlformats.org/officeDocument/2006/relationships/tags" Target="../tags/tag21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127311" y="5"/>
            <a:ext cx="12429370" cy="2108195"/>
            <a:chOff x="-127311" y="5"/>
            <a:chExt cx="12429370" cy="2108195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 rot="4971377">
              <a:off x="5633770" y="-4560088"/>
              <a:ext cx="907207" cy="12429370"/>
            </a:xfrm>
            <a:custGeom>
              <a:avLst/>
              <a:gdLst>
                <a:gd name="connsiteX0" fmla="*/ 0 w 1132861"/>
                <a:gd name="connsiteY0" fmla="*/ 0 h 12429370"/>
                <a:gd name="connsiteX1" fmla="*/ 421422 w 1132861"/>
                <a:gd name="connsiteY1" fmla="*/ 52817 h 12429370"/>
                <a:gd name="connsiteX2" fmla="*/ 1132861 w 1132861"/>
                <a:gd name="connsiteY2" fmla="*/ 12429370 h 12429370"/>
                <a:gd name="connsiteX3" fmla="*/ 0 w 1132861"/>
                <a:gd name="connsiteY3" fmla="*/ 12287388 h 1242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61" h="12429370">
                  <a:moveTo>
                    <a:pt x="0" y="0"/>
                  </a:moveTo>
                  <a:lnTo>
                    <a:pt x="421422" y="52817"/>
                  </a:lnTo>
                  <a:lnTo>
                    <a:pt x="1132861" y="12429370"/>
                  </a:lnTo>
                  <a:lnTo>
                    <a:pt x="0" y="122873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 rot="5400000">
              <a:off x="5215200" y="-5215203"/>
              <a:ext cx="1761592" cy="12192007"/>
            </a:xfrm>
            <a:custGeom>
              <a:avLst/>
              <a:gdLst>
                <a:gd name="connsiteX0" fmla="*/ 0 w 1930397"/>
                <a:gd name="connsiteY0" fmla="*/ 12192007 h 12192007"/>
                <a:gd name="connsiteX1" fmla="*/ 0 w 1930397"/>
                <a:gd name="connsiteY1" fmla="*/ 0 h 12192007"/>
                <a:gd name="connsiteX2" fmla="*/ 758239 w 1930397"/>
                <a:gd name="connsiteY2" fmla="*/ 0 h 12192007"/>
                <a:gd name="connsiteX3" fmla="*/ 1930397 w 1930397"/>
                <a:gd name="connsiteY3" fmla="*/ 12192007 h 121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397" h="12192007">
                  <a:moveTo>
                    <a:pt x="0" y="12192007"/>
                  </a:moveTo>
                  <a:lnTo>
                    <a:pt x="0" y="0"/>
                  </a:lnTo>
                  <a:lnTo>
                    <a:pt x="758239" y="0"/>
                  </a:lnTo>
                  <a:lnTo>
                    <a:pt x="1930397" y="12192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5107084">
              <a:off x="4552342" y="-3275210"/>
              <a:ext cx="536239" cy="9742831"/>
            </a:xfrm>
            <a:custGeom>
              <a:avLst/>
              <a:gdLst>
                <a:gd name="connsiteX0" fmla="*/ 0 w 587624"/>
                <a:gd name="connsiteY0" fmla="*/ 0 h 9742831"/>
                <a:gd name="connsiteX1" fmla="*/ 587624 w 587624"/>
                <a:gd name="connsiteY1" fmla="*/ 9742831 h 9742831"/>
                <a:gd name="connsiteX2" fmla="*/ 0 w 587624"/>
                <a:gd name="connsiteY2" fmla="*/ 9685968 h 97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624" h="9742831">
                  <a:moveTo>
                    <a:pt x="0" y="0"/>
                  </a:moveTo>
                  <a:lnTo>
                    <a:pt x="587624" y="9742831"/>
                  </a:lnTo>
                  <a:lnTo>
                    <a:pt x="0" y="96859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15897560">
              <a:off x="9001004" y="-1390393"/>
              <a:ext cx="846410" cy="5663579"/>
            </a:xfrm>
            <a:custGeom>
              <a:avLst/>
              <a:gdLst>
                <a:gd name="connsiteX0" fmla="*/ 927517 w 927517"/>
                <a:gd name="connsiteY0" fmla="*/ 5663579 h 5663579"/>
                <a:gd name="connsiteX1" fmla="*/ 0 w 927517"/>
                <a:gd name="connsiteY1" fmla="*/ 5577535 h 5663579"/>
                <a:gd name="connsiteX2" fmla="*/ 419317 w 927517"/>
                <a:gd name="connsiteY2" fmla="*/ 0 h 566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517" h="5663579">
                  <a:moveTo>
                    <a:pt x="927517" y="5663579"/>
                  </a:moveTo>
                  <a:lnTo>
                    <a:pt x="0" y="5577535"/>
                  </a:lnTo>
                  <a:lnTo>
                    <a:pt x="41931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2" name="等腰三角形 11"/>
          <p:cNvSpPr/>
          <p:nvPr userDrawn="1">
            <p:custDataLst>
              <p:tags r:id="rId7"/>
            </p:custDataLst>
          </p:nvPr>
        </p:nvSpPr>
        <p:spPr>
          <a:xfrm rot="16200000">
            <a:off x="7826138" y="2492134"/>
            <a:ext cx="997432" cy="773430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730319" y="2702794"/>
            <a:ext cx="7117545" cy="111853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730319" y="3886684"/>
            <a:ext cx="7117545" cy="676319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3630542" y="4681986"/>
            <a:ext cx="2523129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6402188" y="4681986"/>
            <a:ext cx="2523127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4001597" y="5613400"/>
            <a:ext cx="8190403" cy="1244600"/>
            <a:chOff x="4001597" y="5613400"/>
            <a:chExt cx="8190403" cy="1244600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等腰三角形 8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>
            <p:custDataLst>
              <p:tags r:id="rId5"/>
            </p:custDataLst>
          </p:nvPr>
        </p:nvGrpSpPr>
        <p:grpSpPr>
          <a:xfrm>
            <a:off x="5187002" y="2377388"/>
            <a:ext cx="570170" cy="707886"/>
            <a:chOff x="10608342" y="5053054"/>
            <a:chExt cx="1583658" cy="1966165"/>
          </a:xfrm>
        </p:grpSpPr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>
              <p:custDataLst>
                <p:tags r:id="rId7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8"/>
            </p:custDataLst>
          </p:nvPr>
        </p:nvGrpSpPr>
        <p:grpSpPr>
          <a:xfrm rot="10800000">
            <a:off x="-1" y="0"/>
            <a:ext cx="12192000" cy="1244600"/>
            <a:chOff x="4001597" y="5613400"/>
            <a:chExt cx="8190403" cy="1244600"/>
          </a:xfrm>
        </p:grpSpPr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500907" y="3090044"/>
            <a:ext cx="5190185" cy="740727"/>
          </a:xfrm>
        </p:spPr>
        <p:txBody>
          <a:bodyPr lIns="90170" tIns="46990" rIns="90170" bIns="0" anchor="b" anchorCtr="0">
            <a:normAutofit/>
          </a:bodyPr>
          <a:lstStyle>
            <a:lvl1pPr algn="ctr">
              <a:defRPr sz="40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00907" y="3883113"/>
            <a:ext cx="5190185" cy="1477027"/>
          </a:xfrm>
        </p:spPr>
        <p:txBody>
          <a:bodyPr lIns="90170" tIns="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608342" y="5053054"/>
            <a:ext cx="1583658" cy="1966165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4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88374" y="2588654"/>
            <a:ext cx="5015250" cy="1519707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 flipH="1">
            <a:off x="8603626" y="3112882"/>
            <a:ext cx="436739" cy="542227"/>
            <a:chOff x="10608342" y="5053054"/>
            <a:chExt cx="1583658" cy="1966165"/>
          </a:xfrm>
        </p:grpSpPr>
        <p:sp>
          <p:nvSpPr>
            <p:cNvPr id="7" name="任意多边形: 形状 6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7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 userDrawn="1">
            <p:custDataLst>
              <p:tags r:id="rId9"/>
            </p:custDataLst>
          </p:nvPr>
        </p:nvGrpSpPr>
        <p:grpSpPr>
          <a:xfrm>
            <a:off x="3151635" y="3119499"/>
            <a:ext cx="436739" cy="542227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10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11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rot="16200000">
            <a:off x="11009630" y="351790"/>
            <a:ext cx="737870" cy="916305"/>
            <a:chOff x="10608342" y="5053054"/>
            <a:chExt cx="1583658" cy="1966165"/>
          </a:xfrm>
        </p:grpSpPr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5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 userDrawn="1">
            <p:custDataLst>
              <p:tags r:id="rId6"/>
            </p:custDataLst>
          </p:nvPr>
        </p:nvGrpSpPr>
        <p:grpSpPr>
          <a:xfrm rot="5400000">
            <a:off x="443865" y="5584825"/>
            <a:ext cx="737870" cy="916305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0" indent="0"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-1" y="0"/>
            <a:ext cx="4823460" cy="769938"/>
            <a:chOff x="-1" y="0"/>
            <a:chExt cx="4823460" cy="769938"/>
          </a:xfrm>
        </p:grpSpPr>
        <p:sp>
          <p:nvSpPr>
            <p:cNvPr id="12" name="任意多边形: 形状 11"/>
            <p:cNvSpPr/>
            <p:nvPr>
              <p:custDataLst>
                <p:tags r:id="rId10"/>
              </p:custDataLst>
            </p:nvPr>
          </p:nvSpPr>
          <p:spPr>
            <a:xfrm rot="10800000">
              <a:off x="0" y="0"/>
              <a:ext cx="4823459" cy="769938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11"/>
              </p:custDataLst>
            </p:nvPr>
          </p:nvSpPr>
          <p:spPr>
            <a:xfrm rot="10800000">
              <a:off x="-1" y="0"/>
              <a:ext cx="3754576" cy="56217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9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10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1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520" y="669290"/>
            <a:ext cx="10976610" cy="56515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7" name="任意多边形: 形状 16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bg1"/>
              </a:solidFill>
              <a:latin typeface="Viner Hand ITC" panose="03070502030502020203" charset="0"/>
              <a:ea typeface="微软雅黑" panose="020B050302020402020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 rot="10800000">
            <a:off x="0" y="0"/>
            <a:ext cx="5457825" cy="1529715"/>
            <a:chOff x="4001597" y="5613400"/>
            <a:chExt cx="8190403" cy="1244600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5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6"/>
            </p:custDataLst>
          </p:nvPr>
        </p:nvGrpSpPr>
        <p:grpSpPr>
          <a:xfrm>
            <a:off x="6734175" y="5323840"/>
            <a:ext cx="5457825" cy="1529715"/>
            <a:chOff x="4001597" y="5613400"/>
            <a:chExt cx="8190403" cy="1244600"/>
          </a:xfrm>
        </p:grpSpPr>
        <p:sp>
          <p:nvSpPr>
            <p:cNvPr id="19" name="任意多边形: 形状 18"/>
            <p:cNvSpPr/>
            <p:nvPr>
              <p:custDataLst>
                <p:tags r:id="rId7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8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22.xml"/><Relationship Id="rId23" Type="http://schemas.openxmlformats.org/officeDocument/2006/relationships/tags" Target="../tags/tag221.xml"/><Relationship Id="rId22" Type="http://schemas.openxmlformats.org/officeDocument/2006/relationships/tags" Target="../tags/tag220.xml"/><Relationship Id="rId21" Type="http://schemas.openxmlformats.org/officeDocument/2006/relationships/tags" Target="../tags/tag219.xml"/><Relationship Id="rId20" Type="http://schemas.openxmlformats.org/officeDocument/2006/relationships/tags" Target="../tags/tag21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1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4.xml"/><Relationship Id="rId1" Type="http://schemas.openxmlformats.org/officeDocument/2006/relationships/tags" Target="../tags/tag223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75.xml"/><Relationship Id="rId5" Type="http://schemas.openxmlformats.org/officeDocument/2006/relationships/hyperlink" Target="https://wujie-micro.github.io/doc/guide/" TargetMode="External"/><Relationship Id="rId4" Type="http://schemas.openxmlformats.org/officeDocument/2006/relationships/tags" Target="../tags/tag274.xml"/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" Type="http://schemas.openxmlformats.org/officeDocument/2006/relationships/tags" Target="../tags/tag27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84.xml"/><Relationship Id="rId8" Type="http://schemas.openxmlformats.org/officeDocument/2006/relationships/tags" Target="../tags/tag283.xml"/><Relationship Id="rId7" Type="http://schemas.openxmlformats.org/officeDocument/2006/relationships/tags" Target="../tags/tag282.xml"/><Relationship Id="rId6" Type="http://schemas.openxmlformats.org/officeDocument/2006/relationships/tags" Target="../tags/tag281.xml"/><Relationship Id="rId5" Type="http://schemas.openxmlformats.org/officeDocument/2006/relationships/tags" Target="../tags/tag280.xml"/><Relationship Id="rId4" Type="http://schemas.openxmlformats.org/officeDocument/2006/relationships/tags" Target="../tags/tag279.xml"/><Relationship Id="rId3" Type="http://schemas.openxmlformats.org/officeDocument/2006/relationships/tags" Target="../tags/tag278.xml"/><Relationship Id="rId28" Type="http://schemas.openxmlformats.org/officeDocument/2006/relationships/slideLayout" Target="../slideLayouts/slideLayout18.xml"/><Relationship Id="rId27" Type="http://schemas.openxmlformats.org/officeDocument/2006/relationships/tags" Target="../tags/tag302.xml"/><Relationship Id="rId26" Type="http://schemas.openxmlformats.org/officeDocument/2006/relationships/tags" Target="../tags/tag301.xml"/><Relationship Id="rId25" Type="http://schemas.openxmlformats.org/officeDocument/2006/relationships/tags" Target="../tags/tag300.xml"/><Relationship Id="rId24" Type="http://schemas.openxmlformats.org/officeDocument/2006/relationships/tags" Target="../tags/tag299.xml"/><Relationship Id="rId23" Type="http://schemas.openxmlformats.org/officeDocument/2006/relationships/tags" Target="../tags/tag298.xml"/><Relationship Id="rId22" Type="http://schemas.openxmlformats.org/officeDocument/2006/relationships/tags" Target="../tags/tag297.xml"/><Relationship Id="rId21" Type="http://schemas.openxmlformats.org/officeDocument/2006/relationships/tags" Target="../tags/tag296.xml"/><Relationship Id="rId20" Type="http://schemas.openxmlformats.org/officeDocument/2006/relationships/tags" Target="../tags/tag295.xml"/><Relationship Id="rId2" Type="http://schemas.openxmlformats.org/officeDocument/2006/relationships/tags" Target="../tags/tag277.xml"/><Relationship Id="rId19" Type="http://schemas.openxmlformats.org/officeDocument/2006/relationships/tags" Target="../tags/tag294.xml"/><Relationship Id="rId18" Type="http://schemas.openxmlformats.org/officeDocument/2006/relationships/tags" Target="../tags/tag293.xml"/><Relationship Id="rId17" Type="http://schemas.openxmlformats.org/officeDocument/2006/relationships/tags" Target="../tags/tag292.xml"/><Relationship Id="rId16" Type="http://schemas.openxmlformats.org/officeDocument/2006/relationships/tags" Target="../tags/tag291.xml"/><Relationship Id="rId15" Type="http://schemas.openxmlformats.org/officeDocument/2006/relationships/tags" Target="../tags/tag290.xml"/><Relationship Id="rId14" Type="http://schemas.openxmlformats.org/officeDocument/2006/relationships/tags" Target="../tags/tag289.xml"/><Relationship Id="rId13" Type="http://schemas.openxmlformats.org/officeDocument/2006/relationships/tags" Target="../tags/tag288.xml"/><Relationship Id="rId12" Type="http://schemas.openxmlformats.org/officeDocument/2006/relationships/tags" Target="../tags/tag287.xml"/><Relationship Id="rId11" Type="http://schemas.openxmlformats.org/officeDocument/2006/relationships/tags" Target="../tags/tag286.xml"/><Relationship Id="rId10" Type="http://schemas.openxmlformats.org/officeDocument/2006/relationships/tags" Target="../tags/tag285.xml"/><Relationship Id="rId1" Type="http://schemas.openxmlformats.org/officeDocument/2006/relationships/tags" Target="../tags/tag27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304.xml"/><Relationship Id="rId1" Type="http://schemas.openxmlformats.org/officeDocument/2006/relationships/tags" Target="../tags/tag30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tags" Target="../tags/tag225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36.xml"/><Relationship Id="rId5" Type="http://schemas.openxmlformats.org/officeDocument/2006/relationships/tags" Target="../tags/tag235.xml"/><Relationship Id="rId4" Type="http://schemas.openxmlformats.org/officeDocument/2006/relationships/tags" Target="../tags/tag234.xml"/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" Type="http://schemas.openxmlformats.org/officeDocument/2006/relationships/tags" Target="../tags/tag23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249.xml"/><Relationship Id="rId7" Type="http://schemas.openxmlformats.org/officeDocument/2006/relationships/image" Target="../media/image1.png"/><Relationship Id="rId6" Type="http://schemas.openxmlformats.org/officeDocument/2006/relationships/tags" Target="../tags/tag248.xml"/><Relationship Id="rId5" Type="http://schemas.openxmlformats.org/officeDocument/2006/relationships/tags" Target="../tags/tag247.xml"/><Relationship Id="rId4" Type="http://schemas.openxmlformats.org/officeDocument/2006/relationships/tags" Target="../tags/tag246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55.xml"/><Relationship Id="rId6" Type="http://schemas.openxmlformats.org/officeDocument/2006/relationships/image" Target="../media/image2.png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60.xml"/><Relationship Id="rId5" Type="http://schemas.openxmlformats.org/officeDocument/2006/relationships/hyperlink" Target="https://qiankun.umijs.org/zh/guide" TargetMode="External"/><Relationship Id="rId4" Type="http://schemas.openxmlformats.org/officeDocument/2006/relationships/tags" Target="../tags/tag259.xml"/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" Type="http://schemas.openxmlformats.org/officeDocument/2006/relationships/tags" Target="../tags/tag256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65.xml"/><Relationship Id="rId5" Type="http://schemas.openxmlformats.org/officeDocument/2006/relationships/hyperlink" Target="https://micro-zoe.github.io/micro-app/docs.html#/" TargetMode="Externa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70.xml"/><Relationship Id="rId5" Type="http://schemas.openxmlformats.org/officeDocument/2006/relationships/hyperlink" Target="https://www.garfishjs.org/guide/" TargetMode="External"/><Relationship Id="rId4" Type="http://schemas.openxmlformats.org/officeDocument/2006/relationships/tags" Target="../tags/tag269.xml"/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" Type="http://schemas.openxmlformats.org/officeDocument/2006/relationships/tags" Target="../tags/tag2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5900">
                <a:solidFill>
                  <a:schemeClr val="accent1"/>
                </a:solidFill>
              </a:rPr>
              <a:t>微前端的架构分析</a:t>
            </a:r>
            <a:endParaRPr lang="zh-CN" altLang="zh-CN" sz="5900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wuji</a:t>
            </a:r>
            <a:r>
              <a:rPr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无界</a:t>
            </a:r>
            <a:r>
              <a:rPr lang="en-US" altLang="zh-CN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 </a:t>
            </a:r>
            <a:r>
              <a:rPr lang="en-US" altLang="zh-CN" sz="178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  <a:hlinkClick r:id="rId5" action="ppaction://hlinkfile"/>
              </a:rPr>
              <a:t>https://wujie-micro.github.io/doc/guide</a:t>
            </a:r>
            <a:endParaRPr lang="en-US" altLang="zh-CN" sz="178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1530" y="1473200"/>
            <a:ext cx="10619105" cy="5060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沙箱：将子应用的js注入主应用同域的iframe中运行，采用webcomponent来实现页面的样式隔离，</a:t>
            </a:r>
            <a:r>
              <a:rPr lang="zh-CN" altLang="en-US">
                <a:sym typeface="+mn-ea"/>
              </a:rPr>
              <a:t>利用iframe的history和主应用的history在同一个top-level browsing context来搭建天然的路由同步机制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路由：将子应用路径的path+query+hash，编码后挂载在主应用url的查询参数上</a:t>
            </a: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通信：使用组件式</a:t>
            </a:r>
            <a:r>
              <a:rPr lang="en-US" altLang="zh-CN">
                <a:sym typeface="+mn-ea"/>
              </a:rPr>
              <a:t>props</a:t>
            </a:r>
            <a:r>
              <a:rPr lang="zh-CN" altLang="en-US">
                <a:sym typeface="+mn-ea"/>
              </a:rPr>
              <a:t>和全局的</a:t>
            </a:r>
            <a:r>
              <a:rPr lang="en-US" altLang="zh-CN">
                <a:sym typeface="+mn-ea"/>
              </a:rPr>
              <a:t>eventBus</a:t>
            </a:r>
            <a:r>
              <a:rPr lang="zh-CN" altLang="en-US">
                <a:sym typeface="+mn-ea"/>
              </a:rPr>
              <a:t>提供应用通信</a:t>
            </a: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特性：</a:t>
            </a:r>
            <a:endParaRPr lang="zh-CN" altLang="en-US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框架具备同时激活多应用，并保持这些应用路由同步的能力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无需注册，更无需路由适配，在组件内使用，跟随组件装载、卸载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父子应用无污染</a:t>
            </a:r>
            <a:r>
              <a:rPr lang="en-US" altLang="zh-CN"/>
              <a:t>, 应用级别的 keep-alive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副作用局限在沙箱内部，子应用切换无需任何清理工作，没有额外的切换成本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子应用执行性能和原生一致，子应用实例instance运行在iframe的window上下文中，避免with(proxyWindow){code}这样指定代码执行上下文导致的性能下降，但是多了实例化iframe的一次性的开销，可以通过 proload 提前实例化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支持vite</a:t>
            </a:r>
            <a:endParaRPr lang="zh-CN" altLang="en-US"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接入成本：</a:t>
            </a:r>
            <a:r>
              <a:rPr lang="en-US" altLang="zh-CN"/>
              <a:t> </a:t>
            </a:r>
            <a:r>
              <a:rPr lang="zh-CN" altLang="en-US">
                <a:sym typeface="+mn-ea"/>
              </a:rPr>
              <a:t>子应用无需改动，成本</a:t>
            </a:r>
            <a:r>
              <a:rPr lang="zh-CN" altLang="en-US">
                <a:sym typeface="+mn-ea"/>
              </a:rPr>
              <a:t>低</a:t>
            </a:r>
            <a:endParaRPr lang="zh-CN" altLang="en-US"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aphicFrame>
        <p:nvGraphicFramePr>
          <p:cNvPr id="5" name="表格 4"/>
          <p:cNvGraphicFramePr/>
          <p:nvPr>
            <p:custDataLst>
              <p:tags r:id="rId4"/>
            </p:custDataLst>
          </p:nvPr>
        </p:nvGraphicFramePr>
        <p:xfrm>
          <a:off x="970915" y="1511935"/>
          <a:ext cx="9439910" cy="490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080"/>
                <a:gridCol w="1522095"/>
                <a:gridCol w="1504950"/>
                <a:gridCol w="1701165"/>
                <a:gridCol w="1435735"/>
                <a:gridCol w="2000885"/>
              </a:tblGrid>
              <a:tr h="452120"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/>
                        <a:t>sandbox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/>
                        <a:t>Router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/>
                        <a:t>State|Event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/>
                        <a:t>loader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/>
                        <a:t>lifeCircle</a:t>
                      </a:r>
                      <a:endParaRPr lang="en-US" altLang="zh-CN"/>
                    </a:p>
                  </a:txBody>
                  <a:tcPr/>
                </a:tc>
              </a:tr>
              <a:tr h="944880">
                <a:tc>
                  <a:txBody>
                    <a:bodyPr/>
                    <a:p>
                      <a:pPr algn="ctr" fontAlgn="auto">
                        <a:buNone/>
                      </a:pP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/>
                        <a:t> 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zh-CN" altLang="en-US" sz="1600"/>
                        <a:t> 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zh-CN" altLang="en-US" sz="1400"/>
                        <a:t>bootstrap</a:t>
                      </a:r>
                      <a:endParaRPr lang="en-US" altLang="zh-CN" sz="1400"/>
                    </a:p>
                    <a:p>
                      <a:pPr algn="ctr" fontAlgn="auto">
                        <a:buNone/>
                      </a:pPr>
                      <a:r>
                        <a:rPr lang="en-US" altLang="zh-CN" sz="1400"/>
                        <a:t>mount </a:t>
                      </a:r>
                      <a:endParaRPr lang="en-US" altLang="zh-CN" sz="1400"/>
                    </a:p>
                    <a:p>
                      <a:pPr algn="ctr" fontAlgn="auto">
                        <a:buNone/>
                      </a:pPr>
                      <a:r>
                        <a:rPr lang="en-US" altLang="zh-CN" sz="1400"/>
                        <a:t>unmount</a:t>
                      </a:r>
                      <a:endParaRPr lang="en-US" altLang="zh-CN" sz="1400"/>
                    </a:p>
                    <a:p>
                      <a:pPr algn="ctr" fontAlgn="auto">
                        <a:buNone/>
                      </a:pPr>
                      <a:r>
                        <a:rPr lang="en-US" altLang="zh-CN" sz="1400"/>
                        <a:t>unload </a:t>
                      </a:r>
                      <a:endParaRPr lang="en-US" altLang="zh-CN" sz="1400"/>
                    </a:p>
                  </a:txBody>
                  <a:tcPr/>
                </a:tc>
              </a:tr>
              <a:tr h="1005840">
                <a:tc>
                  <a:txBody>
                    <a:bodyPr/>
                    <a:p>
                      <a:pPr algn="just" fontAlgn="auto">
                        <a:buNone/>
                      </a:pP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/>
                        <a:t> 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zh-CN" altLang="en-US" sz="1200"/>
                        <a:t>created</a:t>
                      </a:r>
                      <a:endParaRPr lang="zh-CN" altLang="en-US" sz="1200"/>
                    </a:p>
                    <a:p>
                      <a:pPr algn="ctr" fontAlgn="auto">
                        <a:buNone/>
                      </a:pPr>
                      <a:r>
                        <a:rPr lang="en-US" altLang="zh-CN" sz="1200"/>
                        <a:t>beforemount</a:t>
                      </a:r>
                      <a:endParaRPr lang="en-US" altLang="zh-CN" sz="1200"/>
                    </a:p>
                    <a:p>
                      <a:pPr algn="ctr" fontAlgn="auto">
                        <a:buNone/>
                      </a:pPr>
                      <a:r>
                        <a:rPr lang="en-US" altLang="zh-CN" sz="1200"/>
                        <a:t>mounted</a:t>
                      </a:r>
                      <a:endParaRPr lang="en-US" altLang="zh-CN" sz="1200"/>
                    </a:p>
                    <a:p>
                      <a:pPr algn="ctr" fontAlgn="auto">
                        <a:buNone/>
                      </a:pPr>
                      <a:r>
                        <a:rPr lang="en-US" altLang="zh-CN" sz="1200"/>
                        <a:t>unmount</a:t>
                      </a:r>
                      <a:endParaRPr lang="en-US" altLang="zh-CN" sz="1200"/>
                    </a:p>
                    <a:p>
                      <a:pPr algn="ctr" fontAlgn="auto">
                        <a:buNone/>
                      </a:pPr>
                      <a:r>
                        <a:rPr lang="en-US" altLang="zh-CN" sz="1200"/>
                        <a:t>error</a:t>
                      </a:r>
                      <a:endParaRPr lang="en-US" altLang="zh-CN" sz="1200"/>
                    </a:p>
                  </a:txBody>
                  <a:tcPr/>
                </a:tc>
              </a:tr>
              <a:tr h="450215">
                <a:tc>
                  <a:txBody>
                    <a:bodyPr/>
                    <a:p>
                      <a:pPr algn="just" fontAlgn="auto">
                        <a:buNone/>
                      </a:pP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 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zh-CN" altLang="en-US" sz="1400"/>
                        <a:t>mount</a:t>
                      </a:r>
                      <a:endParaRPr lang="zh-CN" altLang="en-US" sz="1400"/>
                    </a:p>
                    <a:p>
                      <a:pPr algn="ctr" fontAlgn="auto">
                        <a:buNone/>
                      </a:pPr>
                      <a:r>
                        <a:rPr lang="zh-CN" altLang="en-US" sz="1400"/>
                        <a:t>unmount</a:t>
                      </a:r>
                      <a:endParaRPr lang="zh-CN" altLang="en-US" sz="1400"/>
                    </a:p>
                    <a:p>
                      <a:pPr algn="ctr" fontAlgn="auto">
                        <a:buNone/>
                      </a:pPr>
                      <a:r>
                        <a:rPr lang="zh-CN" altLang="en-US" sz="1400"/>
                        <a:t>show</a:t>
                      </a:r>
                      <a:endParaRPr lang="zh-CN" altLang="en-US" sz="1400"/>
                    </a:p>
                    <a:p>
                      <a:pPr algn="ctr" fontAlgn="auto">
                        <a:buNone/>
                      </a:pPr>
                      <a:r>
                        <a:rPr lang="zh-CN" altLang="en-US" sz="1400"/>
                        <a:t>hide</a:t>
                      </a:r>
                      <a:endParaRPr lang="zh-CN" altLang="en-US" sz="1400"/>
                    </a:p>
                  </a:txBody>
                  <a:tcPr/>
                </a:tc>
              </a:tr>
              <a:tr h="450215">
                <a:tc>
                  <a:txBody>
                    <a:bodyPr/>
                    <a:p>
                      <a:pPr algn="ctr" fontAlgn="auto">
                        <a:buNone/>
                      </a:pP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zh-CN" altLang="en-US" sz="1200"/>
                        <a:t>beforeLoad</a:t>
                      </a:r>
                      <a:endParaRPr lang="zh-CN" altLang="en-US" sz="1200"/>
                    </a:p>
                    <a:p>
                      <a:pPr algn="ctr" fontAlgn="auto">
                        <a:buNone/>
                      </a:pPr>
                      <a:r>
                        <a:rPr lang="zh-CN" altLang="en-US" sz="1200"/>
                        <a:t>beforeMount</a:t>
                      </a:r>
                      <a:endParaRPr lang="zh-CN" altLang="en-US" sz="1200"/>
                    </a:p>
                    <a:p>
                      <a:pPr algn="ctr" fontAlgn="auto">
                        <a:buNone/>
                      </a:pPr>
                      <a:r>
                        <a:rPr lang="zh-CN" altLang="en-US" sz="1200"/>
                        <a:t>afterMount</a:t>
                      </a:r>
                      <a:endParaRPr lang="zh-CN" altLang="en-US" sz="1200"/>
                    </a:p>
                    <a:p>
                      <a:pPr algn="ctr" fontAlgn="auto">
                        <a:buNone/>
                      </a:pPr>
                      <a:r>
                        <a:rPr lang="zh-CN" altLang="en-US" sz="1200"/>
                        <a:t>beforeUnmount</a:t>
                      </a:r>
                      <a:endParaRPr lang="zh-CN" altLang="en-US" sz="1200"/>
                    </a:p>
                    <a:p>
                      <a:pPr algn="ctr" fontAlgn="auto">
                        <a:buNone/>
                      </a:pPr>
                      <a:r>
                        <a:rPr lang="zh-CN" altLang="en-US" sz="1200"/>
                        <a:t>afterUnmount</a:t>
                      </a:r>
                      <a:endParaRPr lang="zh-CN" altLang="en-US" sz="1200"/>
                    </a:p>
                    <a:p>
                      <a:pPr algn="ctr" fontAlgn="auto">
                        <a:buNone/>
                      </a:pPr>
                      <a:r>
                        <a:rPr lang="zh-CN" altLang="en-US" sz="1200"/>
                        <a:t>activated</a:t>
                      </a:r>
                      <a:endParaRPr lang="zh-CN" altLang="en-US" sz="1200"/>
                    </a:p>
                    <a:p>
                      <a:pPr algn="ctr" fontAlgn="auto">
                        <a:buNone/>
                      </a:pPr>
                      <a:r>
                        <a:rPr lang="zh-CN" altLang="en-US" sz="1200"/>
                        <a:t>deactivated</a:t>
                      </a:r>
                      <a:endParaRPr lang="zh-CN" altLang="en-US" sz="1200"/>
                    </a:p>
                    <a:p>
                      <a:pPr algn="ctr" fontAlgn="auto">
                        <a:buNone/>
                      </a:pPr>
                      <a:r>
                        <a:rPr lang="zh-CN" altLang="en-US" sz="1200"/>
                        <a:t>loadError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5"/>
            </p:custDataLst>
          </p:nvPr>
        </p:nvSpPr>
        <p:spPr>
          <a:xfrm>
            <a:off x="970915" y="2099310"/>
            <a:ext cx="1264285" cy="70548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ctr">
              <a:lnSpc>
                <a:spcPct val="100000"/>
              </a:lnSpc>
              <a:buClrTx/>
              <a:buSzTx/>
              <a:buFontTx/>
            </a:pPr>
            <a:r>
              <a:rPr lang="en-US" altLang="zh-CN" sz="1780" b="0">
                <a:sym typeface="+mn-ea"/>
              </a:rPr>
              <a:t>qiankun</a:t>
            </a:r>
            <a:endParaRPr sz="1780" b="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7" name="标题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738575" y="7354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方案对比</a:t>
            </a:r>
            <a:endParaRPr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2428240" y="2191385"/>
            <a:ext cx="126428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ctr">
              <a:lnSpc>
                <a:spcPct val="100000"/>
              </a:lnSpc>
              <a:buClrTx/>
              <a:buSzTx/>
              <a:buFontTx/>
            </a:pPr>
            <a:endParaRPr sz="1780" b="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12" name="标题 2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947420" y="3099435"/>
            <a:ext cx="145859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algn="just" fontAlgn="auto">
              <a:buNone/>
            </a:pPr>
            <a:r>
              <a:rPr lang="en-US" altLang="zh-CN" sz="1600" b="0">
                <a:sym typeface="+mn-ea"/>
              </a:rPr>
              <a:t>microApp</a:t>
            </a:r>
            <a:endParaRPr sz="1600" b="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13" name="标题 2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992505" y="4099560"/>
            <a:ext cx="126428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algn="ctr" fontAlgn="auto">
              <a:buNone/>
            </a:pPr>
            <a:r>
              <a:rPr lang="en-US" altLang="zh-CN" sz="1600" b="0">
                <a:sym typeface="+mn-ea"/>
              </a:rPr>
              <a:t>garfish</a:t>
            </a:r>
            <a:endParaRPr sz="1600" b="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14" name="标题 2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970915" y="5339715"/>
            <a:ext cx="126428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algn="ctr" fontAlgn="auto">
              <a:buNone/>
            </a:pPr>
            <a:r>
              <a:rPr lang="en-US" altLang="zh-CN" sz="1600" b="0">
                <a:sym typeface="+mn-ea"/>
              </a:rPr>
              <a:t>wujie</a:t>
            </a:r>
            <a:endParaRPr sz="1600" b="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15" name="标题 2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2403475" y="4043045"/>
            <a:ext cx="126428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 lnSpcReduction="1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algn="ctr" fontAlgn="auto">
              <a:buNone/>
            </a:pPr>
            <a:r>
              <a:rPr lang="en-US" altLang="zh-CN" sz="1600" b="0">
                <a:solidFill>
                  <a:schemeClr val="tx1"/>
                </a:solidFill>
                <a:sym typeface="+mn-ea"/>
              </a:rPr>
              <a:t>vm sandBox</a:t>
            </a:r>
            <a:endParaRPr lang="en-US" altLang="zh-CN" sz="1600" b="0">
              <a:solidFill>
                <a:schemeClr val="tx1"/>
              </a:solidFill>
              <a:sym typeface="+mn-ea"/>
            </a:endParaRPr>
          </a:p>
          <a:p>
            <a:pPr algn="ctr" fontAlgn="auto">
              <a:buNone/>
            </a:pPr>
            <a:r>
              <a:rPr lang="en-US" altLang="zh-CN" sz="1600" b="0">
                <a:solidFill>
                  <a:schemeClr val="tx1"/>
                </a:solidFill>
                <a:latin typeface="汉仪旗黑-85S" charset="0"/>
                <a:cs typeface="汉仪旗黑-85S" charset="0"/>
                <a:sym typeface="+mn-ea"/>
              </a:rPr>
              <a:t>webcomp</a:t>
            </a:r>
            <a:endParaRPr lang="en-US" altLang="zh-CN" sz="1600" b="0">
              <a:solidFill>
                <a:schemeClr val="tx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16" name="标题 2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3923665" y="3099435"/>
            <a:ext cx="126428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algn="ctr" fontAlgn="auto">
              <a:buNone/>
            </a:pPr>
            <a:r>
              <a:rPr lang="en-US" altLang="zh-CN" sz="1600" b="0">
                <a:sym typeface="+mn-ea"/>
              </a:rPr>
              <a:t>-</a:t>
            </a:r>
            <a:endParaRPr sz="1600" b="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17" name="标题 2"/>
          <p:cNvSpPr>
            <a:spLocks noGrp="1"/>
          </p:cNvSpPr>
          <p:nvPr>
            <p:custDataLst>
              <p:tags r:id="rId13"/>
            </p:custDataLst>
          </p:nvPr>
        </p:nvSpPr>
        <p:spPr>
          <a:xfrm>
            <a:off x="3885565" y="2099310"/>
            <a:ext cx="126428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algn="ctr" fontAlgn="auto">
              <a:buNone/>
            </a:pPr>
            <a:r>
              <a:rPr lang="en-US" altLang="zh-CN" sz="1600" b="0">
                <a:sym typeface="+mn-ea"/>
              </a:rPr>
              <a:t>-</a:t>
            </a:r>
            <a:endParaRPr sz="1600" b="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18" name="标题 2"/>
          <p:cNvSpPr>
            <a:spLocks noGrp="1"/>
          </p:cNvSpPr>
          <p:nvPr>
            <p:custDataLst>
              <p:tags r:id="rId14"/>
            </p:custDataLst>
          </p:nvPr>
        </p:nvSpPr>
        <p:spPr>
          <a:xfrm>
            <a:off x="3765550" y="4072255"/>
            <a:ext cx="159575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algn="l" fontAlgn="auto">
              <a:buNone/>
            </a:pPr>
            <a:r>
              <a:rPr sz="1400" b="0">
                <a:sym typeface="+mn-ea"/>
              </a:rPr>
              <a:t>EventEmitter2</a:t>
            </a:r>
            <a:endParaRPr sz="1400" b="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19" name="标题 2"/>
          <p:cNvSpPr>
            <a:spLocks noGrp="1"/>
          </p:cNvSpPr>
          <p:nvPr>
            <p:custDataLst>
              <p:tags r:id="rId15"/>
            </p:custDataLst>
          </p:nvPr>
        </p:nvSpPr>
        <p:spPr>
          <a:xfrm>
            <a:off x="2235200" y="3099435"/>
            <a:ext cx="150876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algn="ctr" fontAlgn="auto">
              <a:buNone/>
            </a:pPr>
            <a:r>
              <a:rPr sz="1600" b="0">
                <a:sym typeface="+mn-ea"/>
              </a:rPr>
              <a:t>WebComponent</a:t>
            </a:r>
            <a:endParaRPr sz="1600" b="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20" name="标题 2"/>
          <p:cNvSpPr>
            <a:spLocks noGrp="1"/>
          </p:cNvSpPr>
          <p:nvPr>
            <p:custDataLst>
              <p:tags r:id="rId16"/>
            </p:custDataLst>
          </p:nvPr>
        </p:nvSpPr>
        <p:spPr>
          <a:xfrm>
            <a:off x="3872865" y="5269230"/>
            <a:ext cx="126428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algn="ctr" fontAlgn="auto">
              <a:buNone/>
            </a:pPr>
            <a:r>
              <a:rPr lang="en-US" altLang="zh-CN" sz="1600" b="0">
                <a:sym typeface="+mn-ea"/>
              </a:rPr>
              <a:t>-</a:t>
            </a:r>
            <a:endParaRPr sz="1600" b="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21" name="标题 2"/>
          <p:cNvSpPr>
            <a:spLocks noGrp="1"/>
          </p:cNvSpPr>
          <p:nvPr>
            <p:custDataLst>
              <p:tags r:id="rId17"/>
            </p:custDataLst>
          </p:nvPr>
        </p:nvSpPr>
        <p:spPr>
          <a:xfrm>
            <a:off x="2296795" y="5120640"/>
            <a:ext cx="1631315" cy="101727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algn="ctr" fontAlgn="auto">
              <a:buNone/>
            </a:pPr>
            <a:r>
              <a:rPr lang="en-US" altLang="zh-CN" sz="1600" b="0">
                <a:sym typeface="+mn-ea"/>
              </a:rPr>
              <a:t>webComponent &amp; iframe</a:t>
            </a:r>
            <a:endParaRPr lang="en-US" altLang="zh-CN" sz="1400" b="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22" name="标题 2"/>
          <p:cNvSpPr>
            <a:spLocks noGrp="1"/>
          </p:cNvSpPr>
          <p:nvPr>
            <p:custDataLst>
              <p:tags r:id="rId18"/>
            </p:custDataLst>
          </p:nvPr>
        </p:nvSpPr>
        <p:spPr>
          <a:xfrm>
            <a:off x="2428240" y="2157730"/>
            <a:ext cx="1264285" cy="64706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lnSpcReduction="2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algn="ctr" fontAlgn="auto">
              <a:buNone/>
            </a:pPr>
            <a:r>
              <a:rPr lang="en-US" altLang="zh-CN" sz="1600" b="0">
                <a:sym typeface="+mn-ea"/>
              </a:rPr>
              <a:t>single-spa</a:t>
            </a:r>
            <a:endParaRPr sz="1600" b="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23" name="标题 2"/>
          <p:cNvSpPr>
            <a:spLocks noGrp="1"/>
          </p:cNvSpPr>
          <p:nvPr>
            <p:custDataLst>
              <p:tags r:id="rId19"/>
            </p:custDataLst>
          </p:nvPr>
        </p:nvSpPr>
        <p:spPr>
          <a:xfrm>
            <a:off x="5480050" y="2153920"/>
            <a:ext cx="126428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algn="ctr" fontAlgn="auto">
              <a:buNone/>
            </a:pPr>
            <a:r>
              <a:rPr lang="en-US" altLang="zh-CN" sz="1600" b="0">
                <a:sym typeface="+mn-ea"/>
              </a:rPr>
              <a:t>CustomEvent</a:t>
            </a:r>
            <a:endParaRPr sz="1600" b="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24" name="标题 2"/>
          <p:cNvSpPr>
            <a:spLocks noGrp="1"/>
          </p:cNvSpPr>
          <p:nvPr>
            <p:custDataLst>
              <p:tags r:id="rId20"/>
            </p:custDataLst>
          </p:nvPr>
        </p:nvSpPr>
        <p:spPr>
          <a:xfrm>
            <a:off x="5287010" y="3065145"/>
            <a:ext cx="167830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algn="ctr" fontAlgn="auto">
              <a:buNone/>
            </a:pPr>
            <a:r>
              <a:rPr lang="en-US" altLang="zh-CN" sz="1600" b="0">
                <a:sym typeface="+mn-ea"/>
              </a:rPr>
              <a:t>props CustomEvent</a:t>
            </a:r>
            <a:endParaRPr lang="en-US" altLang="zh-CN" sz="1400" b="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25" name="标题 2"/>
          <p:cNvSpPr>
            <a:spLocks noGrp="1"/>
          </p:cNvSpPr>
          <p:nvPr>
            <p:custDataLst>
              <p:tags r:id="rId21"/>
            </p:custDataLst>
          </p:nvPr>
        </p:nvSpPr>
        <p:spPr>
          <a:xfrm>
            <a:off x="7028815" y="2108835"/>
            <a:ext cx="138430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algn="ctr" fontAlgn="auto">
              <a:buNone/>
            </a:pPr>
            <a:r>
              <a:rPr lang="en-US" altLang="zh-CN" sz="1600" b="0">
                <a:sym typeface="+mn-ea"/>
              </a:rPr>
              <a:t>htmlEntry</a:t>
            </a:r>
            <a:endParaRPr sz="1600" b="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26" name="标题 2"/>
          <p:cNvSpPr>
            <a:spLocks noGrp="1"/>
          </p:cNvSpPr>
          <p:nvPr>
            <p:custDataLst>
              <p:tags r:id="rId22"/>
            </p:custDataLst>
          </p:nvPr>
        </p:nvSpPr>
        <p:spPr>
          <a:xfrm>
            <a:off x="5187950" y="4099560"/>
            <a:ext cx="187007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algn="ctr" fontAlgn="auto">
              <a:buNone/>
            </a:pPr>
            <a:r>
              <a:rPr lang="en-US" altLang="zh-CN" sz="1600" b="0">
                <a:sym typeface="+mn-ea"/>
              </a:rPr>
              <a:t>CustomEvent</a:t>
            </a:r>
            <a:endParaRPr lang="zh-CN" altLang="en-US" sz="1600" b="0">
              <a:sym typeface="+mn-ea"/>
            </a:endParaRPr>
          </a:p>
          <a:p>
            <a:pPr algn="ctr" fontAlgn="auto">
              <a:buNone/>
            </a:pPr>
            <a:r>
              <a:rPr sz="1600" b="0">
                <a:sym typeface="+mn-ea"/>
              </a:rPr>
              <a:t>Store </a:t>
            </a:r>
            <a:endParaRPr sz="1400" b="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27" name="标题 2"/>
          <p:cNvSpPr>
            <a:spLocks noGrp="1"/>
          </p:cNvSpPr>
          <p:nvPr>
            <p:custDataLst>
              <p:tags r:id="rId23"/>
            </p:custDataLst>
          </p:nvPr>
        </p:nvSpPr>
        <p:spPr>
          <a:xfrm>
            <a:off x="5361305" y="5269230"/>
            <a:ext cx="156464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algn="ctr" fontAlgn="auto">
              <a:buNone/>
            </a:pPr>
            <a:r>
              <a:rPr sz="1600" b="0">
                <a:sym typeface="+mn-ea"/>
              </a:rPr>
              <a:t>props</a:t>
            </a:r>
            <a:r>
              <a:rPr lang="en-US" altLang="zh-CN" sz="1600" b="0">
                <a:sym typeface="+mn-ea"/>
              </a:rPr>
              <a:t> eventBus</a:t>
            </a:r>
            <a:endParaRPr lang="en-US" altLang="zh-CN" sz="1400" b="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28" name="标题 2"/>
          <p:cNvSpPr>
            <a:spLocks noGrp="1"/>
          </p:cNvSpPr>
          <p:nvPr>
            <p:custDataLst>
              <p:tags r:id="rId24"/>
            </p:custDataLst>
          </p:nvPr>
        </p:nvSpPr>
        <p:spPr>
          <a:xfrm>
            <a:off x="7058025" y="3075940"/>
            <a:ext cx="126428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algn="ctr" fontAlgn="auto">
              <a:buNone/>
            </a:pPr>
            <a:r>
              <a:rPr lang="en-US" altLang="zh-CN" sz="1600" b="0">
                <a:sym typeface="+mn-ea"/>
              </a:rPr>
              <a:t> custom</a:t>
            </a:r>
            <a:endParaRPr sz="1600" b="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29" name="标题 2"/>
          <p:cNvSpPr>
            <a:spLocks noGrp="1"/>
          </p:cNvSpPr>
          <p:nvPr>
            <p:custDataLst>
              <p:tags r:id="rId25"/>
            </p:custDataLst>
          </p:nvPr>
        </p:nvSpPr>
        <p:spPr>
          <a:xfrm>
            <a:off x="6965315" y="4043045"/>
            <a:ext cx="144907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algn="ctr" fontAlgn="auto">
              <a:buNone/>
            </a:pPr>
            <a:r>
              <a:rPr lang="en-US" altLang="zh-CN" sz="1600" b="0">
                <a:sym typeface="+mn-ea"/>
              </a:rPr>
              <a:t>js</a:t>
            </a:r>
            <a:r>
              <a:rPr lang="en-US" altLang="zh-CN" sz="1600" b="0">
                <a:sym typeface="+mn-ea"/>
              </a:rPr>
              <a:t>Entry htmlEntry</a:t>
            </a:r>
            <a:endParaRPr sz="1600" b="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30" name="标题 2"/>
          <p:cNvSpPr>
            <a:spLocks noGrp="1"/>
          </p:cNvSpPr>
          <p:nvPr>
            <p:custDataLst>
              <p:tags r:id="rId26"/>
            </p:custDataLst>
          </p:nvPr>
        </p:nvSpPr>
        <p:spPr>
          <a:xfrm>
            <a:off x="7092950" y="5292090"/>
            <a:ext cx="126428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algn="ctr" fontAlgn="auto">
              <a:buNone/>
            </a:pPr>
            <a:r>
              <a:rPr lang="en-US" altLang="zh-CN" sz="1600" b="0">
                <a:sym typeface="+mn-ea"/>
              </a:rPr>
              <a:t>custom</a:t>
            </a:r>
            <a:endParaRPr sz="1600" b="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</p:spTree>
    <p:custDataLst>
      <p:tags r:id="rId2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8000" noProof="0">
                <a:solidFill>
                  <a:schemeClr val="accent1"/>
                </a:solidFill>
              </a:rPr>
              <a:t>谢谢</a:t>
            </a:r>
            <a:endParaRPr sz="8000" noProof="0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微前端的</a:t>
            </a:r>
            <a:r>
              <a:rPr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作用</a:t>
            </a:r>
            <a:endParaRPr>
              <a:solidFill>
                <a:schemeClr val="accent1"/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608330" y="1698625"/>
            <a:ext cx="10968990" cy="4551045"/>
          </a:xfr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buClrTx/>
              <a:buSzTx/>
              <a:buNone/>
            </a:pP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微前端是多个项目通过独立发布功能的方式来共同构建现代化 web 应用的技术手段及方法策略。既可以将多个项目融合为一，又可以减少项目之间的耦合，提升项目扩展性，相比一整块的前端仓库，微前端架构下的前端仓库倾向于更小更灵活。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微前端架构具备以下几个核心价值：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7150" lvl="0" indent="-285750" algn="l">
              <a:buClrTx/>
              <a:buSzTx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技术栈无关 主框架不限制接入应用的技术栈，子应用具备完全自主权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7150" lvl="0" indent="-285750" algn="l">
              <a:buClrTx/>
              <a:buSzTx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独立开发、独立部署 子应用仓库独立，前后端可独立开发，部署完成后主框架自动完成同步更新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7150" lvl="0" indent="-285750" algn="l">
              <a:buClrTx/>
              <a:buSzTx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独立运行时 每个子应用之间状态隔离，运行时状态不共享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微前端架构旨在解决单体应用在一个相对长的时间跨度下，由于参与的人员、团队的增多、变迁，从一个普通应用演变成一个巨石应用(Frontend Monolith)后，随之而来的应用不可维护的问题。这类问题在企业级 Web 应用中尤其常见。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微前端的缺点</a:t>
            </a:r>
            <a:endParaRPr>
              <a:solidFill>
                <a:schemeClr val="accent1"/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608400" y="1490400"/>
            <a:ext cx="10969200" cy="475920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复杂度从代码转向基础设施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整个应用的稳定性和安全性变得更加不可控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具备一定的学习和了解成本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需要建立全面的微前端周边设施，才能充分发挥其架构的优势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调试工具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监控系统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上层 Web 框架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部署平台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何时使用微前端</a:t>
            </a:r>
            <a:endParaRPr>
              <a:solidFill>
                <a:schemeClr val="accent1"/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ClrTx/>
              <a:buSzTx/>
              <a:buAutoNum type="arabicPeriod"/>
            </a:pPr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大规模企业级 Web 应用开发</a:t>
            </a:r>
            <a:endParaRPr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 algn="l">
              <a:buClrTx/>
              <a:buSzTx/>
              <a:buAutoNum type="arabicPeriod"/>
            </a:pPr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跨团队及企业级应用协作开发</a:t>
            </a:r>
            <a:endParaRPr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 algn="l">
              <a:buClrTx/>
              <a:buSzTx/>
              <a:buAutoNum type="arabicPeriod"/>
            </a:pPr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长期收益高于短期收益</a:t>
            </a:r>
            <a:endParaRPr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 algn="l">
              <a:buClrTx/>
              <a:buSzTx/>
              <a:buAutoNum type="arabicPeriod"/>
            </a:pPr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不同技术选型的项目</a:t>
            </a:r>
            <a:endParaRPr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 algn="l">
              <a:buClrTx/>
              <a:buSzTx/>
              <a:buAutoNum type="arabicPeriod"/>
            </a:pPr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内聚的单个产品中部分需要独立发布、灰度等能力</a:t>
            </a:r>
            <a:endParaRPr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 algn="l">
              <a:buClrTx/>
              <a:buSzTx/>
              <a:buAutoNum type="arabicPeriod"/>
            </a:pPr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微前端的目标并非用于取代 Iframe</a:t>
            </a:r>
            <a:endParaRPr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buClrTx/>
              <a:buSzTx/>
            </a:pPr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应用的来源必须可信</a:t>
            </a:r>
            <a:endParaRPr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buClrTx/>
              <a:buSzTx/>
            </a:pPr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用户体验要求更高</a:t>
            </a:r>
            <a:endParaRPr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0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微前端的</a:t>
            </a:r>
            <a:r>
              <a:rPr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目的</a:t>
            </a:r>
            <a:endParaRPr>
              <a:solidFill>
                <a:schemeClr val="accent1"/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608330" y="1502410"/>
            <a:ext cx="3392805" cy="4747260"/>
          </a:xfr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457200" algn="l">
              <a:buClrTx/>
              <a:buSzTx/>
              <a:buNone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在微前端方案中需要实现的目标有: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1. 程序低入侵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2. 开发体验好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3. 用户体验快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4. 理解成本低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928110" y="1643380"/>
            <a:ext cx="7738110" cy="395922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0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微前端的关键</a:t>
            </a:r>
            <a:r>
              <a:rPr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技术</a:t>
            </a:r>
            <a:endParaRPr>
              <a:solidFill>
                <a:schemeClr val="accent1"/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608330" y="1595755"/>
            <a:ext cx="4791710" cy="493649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1. Sandbox - 隔离沙盒	</a:t>
            </a:r>
            <a:endParaRPr lang="en-US" altLang="zh-CN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2. Router - 中心化路由</a:t>
            </a:r>
            <a:endParaRPr lang="en-US" altLang="zh-CN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3. Loader - 模块加载器	</a:t>
            </a:r>
            <a:endParaRPr lang="en-US" altLang="zh-CN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4. State/EventCommunication跨应用数据通信</a:t>
            </a:r>
            <a:endParaRPr lang="en-US" altLang="zh-CN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5. Registry - 应用注册中心	</a:t>
            </a:r>
            <a:endParaRPr lang="en-US" altLang="zh-CN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6. Lifecycles - 应用生命周期	</a:t>
            </a:r>
            <a:endParaRPr lang="en-US" altLang="zh-CN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7. Module&amp;Plugin</a:t>
            </a:r>
            <a:endParaRPr lang="en-US" altLang="zh-CN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8. Builder - 构建与部署 	</a:t>
            </a:r>
            <a:endParaRPr lang="en-US" altLang="zh-CN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9795" y="1480820"/>
            <a:ext cx="5847715" cy="47688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608330" y="608330"/>
            <a:ext cx="8415655" cy="70548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qiankun</a:t>
            </a:r>
            <a:r>
              <a:rPr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乾坤</a:t>
            </a:r>
            <a:r>
              <a:rPr lang="en-US" altLang="zh-CN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 </a:t>
            </a:r>
            <a:r>
              <a:rPr lang="en-US" altLang="zh-CN" sz="1200">
                <a:solidFill>
                  <a:schemeClr val="accent1"/>
                </a:solidFill>
                <a:latin typeface="+mn-ea"/>
                <a:ea typeface="+mn-ea"/>
                <a:cs typeface="汉仪旗黑-85S" charset="0"/>
                <a:sym typeface="+mn-ea"/>
                <a:hlinkClick r:id="rId5" action="ppaction://hlinkfile"/>
              </a:rPr>
              <a:t>https://qiankun.umijs.org/zh/guide</a:t>
            </a:r>
            <a:endParaRPr lang="en-US" altLang="zh-CN" sz="1200">
              <a:solidFill>
                <a:schemeClr val="accent1"/>
              </a:solidFill>
              <a:latin typeface="+mn-ea"/>
              <a:ea typeface="+mn-ea"/>
              <a:cs typeface="汉仪旗黑-85S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1530" y="1680845"/>
            <a:ext cx="10513060" cy="4582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ym typeface="+mn-ea"/>
              </a:rPr>
              <a:t>乾坤微前端架构基于single-spa方案并进行完善：</a:t>
            </a:r>
            <a:endParaRPr lang="zh-CN" altLang="en-US"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沙箱：ProxySandbox - 使用 proxy 拦截，并在 active/inActive 时分别从缓存的 map 中 set/delete 相关 </a:t>
            </a:r>
            <a:r>
              <a:rPr lang="en-US" altLang="zh-CN"/>
              <a:t>   </a:t>
            </a:r>
            <a:r>
              <a:rPr lang="zh-CN" altLang="en-US"/>
              <a:t>modified/added 属性。</a:t>
            </a:r>
            <a:r>
              <a:rPr lang="zh-CN" altLang="en-US">
                <a:sym typeface="+mn-ea"/>
              </a:rPr>
              <a:t>SnapshotSandbox - 基于 diff 方式实现的沙箱，用于不支持 Proxy 的低版本浏览器，</a:t>
            </a:r>
            <a:r>
              <a:rPr lang="zh-CN" altLang="en-US">
                <a:sym typeface="+mn-ea"/>
              </a:rPr>
              <a:t>css 沙箱无法绝对的隔离，js 沙箱在某些场景下执行性能下降严重</a:t>
            </a:r>
            <a:endParaRPr lang="zh-CN" altLang="en-US"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ym typeface="+mn-ea"/>
              </a:rPr>
              <a:t>路由：</a:t>
            </a:r>
            <a:r>
              <a:rPr lang="zh-CN" altLang="en-US">
                <a:sym typeface="+mn-ea"/>
              </a:rPr>
              <a:t>监听路由对当前路由对应的子应用进行加载和卸载，无法同时激活多个子应用，不支持子应用保活</a:t>
            </a:r>
            <a:endParaRPr lang="zh-CN" altLang="en-US"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通信：使用全局注入，</a:t>
            </a:r>
            <a:r>
              <a:rPr lang="zh-CN" altLang="en-US">
                <a:sym typeface="+mn-ea"/>
              </a:rPr>
              <a:t>window.dispatchEvent, CustomEvent</a:t>
            </a:r>
            <a:endParaRPr lang="zh-CN" altLang="en-US"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/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/>
              <a:t>缺点</a:t>
            </a:r>
            <a:endParaRPr lang="zh-CN" altLang="en-US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改造成本较大，从 webpack、代码、路由等等都要做一系列的适配</a:t>
            </a:r>
            <a:endParaRPr lang="zh-CN" altLang="en-US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无法支持 vite 等 ESM 脚本运行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microApp  </a:t>
            </a:r>
            <a:r>
              <a:rPr lang="en-US" altLang="zh-CN" sz="178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  <a:hlinkClick r:id="rId5" action="ppaction://hlinkfile"/>
              </a:rPr>
              <a:t>https://micro-zoe.github.io/micro-app/docs.html</a:t>
            </a:r>
            <a:endParaRPr lang="en-US" altLang="zh-CN" sz="178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0405" y="1602740"/>
            <a:ext cx="10513060" cy="4582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沙箱：通过CustomElement结合自定义的ShadowDom，将微前端封装成一个类WebComponent组件，</a:t>
            </a:r>
            <a:r>
              <a:rPr lang="en-US" altLang="zh-CN">
                <a:sym typeface="+mn-ea"/>
              </a:rPr>
              <a:t>        </a:t>
            </a:r>
            <a:r>
              <a:rPr lang="zh-CN" altLang="en-US">
                <a:sym typeface="+mn-ea"/>
              </a:rPr>
              <a:t>从而实现微前端的组件化渲染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基于CustomElement和样式隔离、js隔离来实现微应用的加载，所以子应用无需改动就可以接入</a:t>
            </a: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路由：</a:t>
            </a:r>
            <a:r>
              <a:rPr lang="zh-CN" altLang="en-US">
                <a:sym typeface="+mn-ea"/>
              </a:rPr>
              <a:t>类似</a:t>
            </a:r>
            <a:r>
              <a:rPr lang="en-US" altLang="zh-CN">
                <a:sym typeface="+mn-ea"/>
              </a:rPr>
              <a:t>qiankun, 路由依然存在依赖；多应用激活后无法保持各子应用的路由状态，刷新后全部丢失</a:t>
            </a: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通信：</a:t>
            </a:r>
            <a:r>
              <a:rPr lang="en-US" altLang="zh-CN">
                <a:sym typeface="+mn-ea"/>
              </a:rPr>
              <a:t>props, </a:t>
            </a:r>
            <a:r>
              <a:rPr lang="zh-CN" altLang="en-US">
                <a:sym typeface="+mn-ea"/>
              </a:rPr>
              <a:t>window.dispatchEvent, CustomEvent</a:t>
            </a: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特性：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通过劫持底层接口实现了元素隔离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提供了插件系统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支持预加载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没有考虑工程化问题：如公用依赖，组件复用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不支持vite3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接入成本：子应用改动</a:t>
            </a:r>
            <a:r>
              <a:rPr lang="zh-CN" altLang="en-US"/>
              <a:t>小，主应用需要接入微应用代码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608400" y="59697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garfish</a:t>
            </a:r>
            <a:r>
              <a:rPr lang="en-US" altLang="zh-CN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  </a:t>
            </a:r>
            <a:r>
              <a:rPr lang="en-US" altLang="zh-CN" sz="178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  <a:hlinkClick r:id="rId5" action="ppaction://hlinkfile"/>
              </a:rPr>
              <a:t>https://www.garfishjs.org/guide/</a:t>
            </a:r>
            <a:endParaRPr lang="en-US" altLang="zh-CN" sz="178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6435" y="1458595"/>
            <a:ext cx="10513060" cy="4916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沙箱：默认情况下使用 VM 沙箱（VM 沙箱支持多实例），不使用快照沙箱。原理同上，但细节场景覆盖得更齐全。VMSandbox - 复制 window, document 等对象，使用 Object.defineProperty 冰冻 native window &amp; document，使用 proxy 拦截并收集。</a:t>
            </a:r>
            <a:endParaRPr lang="zh-CN" altLang="en-US">
              <a:sym typeface="+mn-ea"/>
            </a:endParaRPr>
          </a:p>
          <a:p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路由：</a:t>
            </a:r>
            <a:r>
              <a:rPr lang="zh-CN" altLang="en-US">
                <a:sym typeface="+mn-ea"/>
              </a:rPr>
              <a:t>基于EventEmitter2拦截和重写路由，为不同子应用提供不同的 basename 用于隔离应用间的路由抢占问题，路由发生变化时能准确激活并触发应用视图更新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通信：</a:t>
            </a:r>
            <a:r>
              <a:rPr lang="zh-CN" altLang="en-US">
                <a:sym typeface="+mn-ea"/>
              </a:rPr>
              <a:t>Store 提供了一套简单的通信数据交换机制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特性：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预加载能力，自动记录用户应用加载习惯增加加载权重，应用切换时间极大缩短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支持依赖共享，减少依赖的重复加载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支持多实例能力，可在页面中同时运行多个子应用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通过 Loader 核心模块支持 HTML entry、JS entry 的支持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支持插件，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不支持vite3</a:t>
            </a:r>
            <a:endParaRPr lang="zh-CN" altLang="en-US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接入成本：子应用需要接入生命周期代码；主应用需要接入注册微应用代码并设置</a:t>
            </a:r>
            <a:r>
              <a:rPr lang="en-US" altLang="zh-CN">
                <a:sym typeface="+mn-ea"/>
              </a:rPr>
              <a:t>garfish</a:t>
            </a:r>
            <a:r>
              <a:rPr lang="zh-CN" altLang="en-US">
                <a:sym typeface="+mn-ea"/>
              </a:rPr>
              <a:t>路由；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6*i*8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da68a40-0186-4a83-8e16-7eed7e615ac2}"/>
</p:tagLst>
</file>

<file path=ppt/tags/tag1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53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56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2"/>
</p:tagLst>
</file>

<file path=ppt/tags/tag207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2、3、11、14"/>
  <p:tag name="KSO_WM_TAG_VERSION" val="1.0"/>
  <p:tag name="KSO_WM_BEAUTIFY_FLAG" val="#wm#"/>
  <p:tag name="KSO_WM_TEMPLATE_CATEGORY" val="custom"/>
  <p:tag name="KSO_WM_TEMPLATE_INDEX" val="20202545"/>
  <p:tag name="KSO_WM_TEMPLATE_MASTER_TYPE" val="1"/>
</p:tagLst>
</file>

<file path=ppt/tags/tag223.xml><?xml version="1.0" encoding="utf-8"?>
<p:tagLst xmlns:p="http://schemas.openxmlformats.org/presentationml/2006/main">
  <p:tag name="KSO_WM_UNIT_ISCONTENTSTITLE" val="0"/>
  <p:tag name="KSO_WM_UNIT_ISNUMDGMTITLE" val="0"/>
  <p:tag name="KSO_WM_UNIT_PRESET_TEXT" val="极简大气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TEMPLATE_THUMBS_INDEX" val="1、2、6、7、9、11、14、15"/>
  <p:tag name="KSO_WM_SLIDE_ID" val="custom2020254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5"/>
  <p:tag name="KSO_WM_SLIDE_LAYOUT" val="a_b"/>
  <p:tag name="KSO_WM_SLIDE_LAYOUT_CNT" val="1_3"/>
</p:tagLst>
</file>

<file path=ppt/tags/tag22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da68a40-0186-4a83-8e16-7eed7e615ac2}"/>
  <p:tag name="KSO_WM_UNIT_TYPE" val="i"/>
</p:tagLst>
</file>

<file path=ppt/tags/tag2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29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  <p:tag name="KSO_WM_SLIDE_BK_DARK_LIGHT" val="2"/>
  <p:tag name="KSO_WM_SLIDE_BACKGROUND_TYPE" val="general"/>
</p:tagLst>
</file>

<file path=ppt/tags/tag23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da68a40-0186-4a83-8e16-7eed7e615ac2}"/>
  <p:tag name="KSO_WM_UNIT_TYPE" val="i"/>
</p:tagLst>
</file>

<file path=ppt/tags/tag23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  <p:tag name="KSO_WM_SLIDE_BK_DARK_LIGHT" val="2"/>
  <p:tag name="KSO_WM_SLIDE_BACKGROUND_TYPE" val="general"/>
</p:tagLst>
</file>

<file path=ppt/tags/tag23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da68a40-0186-4a83-8e16-7eed7e615ac2}"/>
  <p:tag name="KSO_WM_UNIT_TYPE" val="i"/>
</p:tagLst>
</file>

<file path=ppt/tags/tag23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41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  <p:tag name="KSO_WM_SLIDE_BK_DARK_LIGHT" val="2"/>
  <p:tag name="KSO_WM_SLIDE_BACKGROUND_TYPE" val="general"/>
</p:tagLst>
</file>

<file path=ppt/tags/tag24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da68a40-0186-4a83-8e16-7eed7e615ac2}"/>
  <p:tag name="KSO_WM_UNIT_TYPE" val="i"/>
</p:tagLst>
</file>

<file path=ppt/tags/tag24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47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PLACING_PICTURE_USER_VIEWPORT" val="{&quot;height&quot;:5175,&quot;width&quot;:12390}"/>
</p:tagLst>
</file>

<file path=ppt/tags/tag24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  <p:tag name="KSO_WM_SLIDE_BK_DARK_LIGHT" val="2"/>
  <p:tag name="KSO_WM_SLIDE_BACKGROUND_TYPE" val="general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da68a40-0186-4a83-8e16-7eed7e615ac2}"/>
  <p:tag name="KSO_WM_UNIT_TYPE" val="i"/>
</p:tagLst>
</file>

<file path=ppt/tags/tag25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54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25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  <p:tag name="KSO_WM_SLIDE_BK_DARK_LIGHT" val="2"/>
  <p:tag name="KSO_WM_SLIDE_BACKGROUND_TYPE" val="general"/>
</p:tagLst>
</file>

<file path=ppt/tags/tag25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da68a40-0186-4a83-8e16-7eed7e615ac2}"/>
  <p:tag name="KSO_WM_UNIT_TYPE" val="i"/>
</p:tagLst>
</file>

<file path=ppt/tags/tag25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  <p:tag name="KSO_WM_SLIDE_BK_DARK_LIGHT" val="2"/>
  <p:tag name="KSO_WM_SLIDE_BACKGROUND_TYPE" val="general"/>
</p:tagLst>
</file>

<file path=ppt/tags/tag26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da68a40-0186-4a83-8e16-7eed7e615ac2}"/>
  <p:tag name="KSO_WM_UNIT_TYPE" val="i"/>
</p:tagLst>
</file>

<file path=ppt/tags/tag26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  <p:tag name="KSO_WM_SLIDE_BK_DARK_LIGHT" val="2"/>
  <p:tag name="KSO_WM_SLIDE_BACKGROUND_TYPE" val="general"/>
</p:tagLst>
</file>

<file path=ppt/tags/tag26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da68a40-0186-4a83-8e16-7eed7e615ac2}"/>
  <p:tag name="KSO_WM_UNIT_TYPE" val="i"/>
</p:tagLst>
</file>

<file path=ppt/tags/tag26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  <p:tag name="KSO_WM_SLIDE_BK_DARK_LIGHT" val="2"/>
  <p:tag name="KSO_WM_SLIDE_BACKGROUND_TYPE" val="general"/>
</p:tagLst>
</file>

<file path=ppt/tags/tag27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da68a40-0186-4a83-8e16-7eed7e615ac2}"/>
  <p:tag name="KSO_WM_UNIT_TYPE" val="i"/>
</p:tagLst>
</file>

<file path=ppt/tags/tag27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  <p:tag name="KSO_WM_SLIDE_BK_DARK_LIGHT" val="2"/>
  <p:tag name="KSO_WM_SLIDE_BACKGROUND_TYPE" val="general"/>
</p:tagLst>
</file>

<file path=ppt/tags/tag2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da68a40-0186-4a83-8e16-7eed7e615ac2}"/>
  <p:tag name="KSO_WM_UNIT_TYPE" val="i"/>
</p:tagLst>
</file>

<file path=ppt/tags/tag2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9.xml><?xml version="1.0" encoding="utf-8"?>
<p:tagLst xmlns:p="http://schemas.openxmlformats.org/presentationml/2006/main">
  <p:tag name="TABLE_ENDDRAG_ORIGIN_RECT" val="883*224"/>
  <p:tag name="TABLE_ENDDRAG_RECT" val="35*161*883*224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8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8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8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8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8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8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8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8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8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9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9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9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9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9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9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9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9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9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30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3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  <p:tag name="KSO_WM_SLIDE_BK_DARK_LIGHT" val="2"/>
  <p:tag name="KSO_WM_SLIDE_BACKGROUND_TYPE" val="general"/>
</p:tagLst>
</file>

<file path=ppt/tags/tag303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5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PRESET_TEXT" val="THANKS"/>
</p:tagLst>
</file>

<file path=ppt/tags/tag304.xml><?xml version="1.0" encoding="utf-8"?>
<p:tagLst xmlns:p="http://schemas.openxmlformats.org/presentationml/2006/main">
  <p:tag name="KSO_WM_SLIDE_ID" val="custom20202545_1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545"/>
  <p:tag name="KSO_WM_SLIDE_LAYOUT" val="a"/>
  <p:tag name="KSO_WM_SLIDE_LAYOUT_CNT" val="1"/>
</p:tagLst>
</file>

<file path=ppt/tags/tag305.xml><?xml version="1.0" encoding="utf-8"?>
<p:tagLst xmlns:p="http://schemas.openxmlformats.org/presentationml/2006/main">
  <p:tag name="COMMONDATA" val="eyJoZGlkIjoiNjJkNjE0YjhmZjBkYjdlYWE4ZGE4N2Y4ZTlmZjNlN2YifQ==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自定义 44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5C8FC7"/>
      </a:accent1>
      <a:accent2>
        <a:srgbClr val="6E82BA"/>
      </a:accent2>
      <a:accent3>
        <a:srgbClr val="8376B0"/>
      </a:accent3>
      <a:accent4>
        <a:srgbClr val="9868A3"/>
      </a:accent4>
      <a:accent5>
        <a:srgbClr val="AE5B97"/>
      </a:accent5>
      <a:accent6>
        <a:srgbClr val="C44B8A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2988</Words>
  <Application>WPS 演示</Application>
  <PresentationFormat>宽屏</PresentationFormat>
  <Paragraphs>208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Wingdings</vt:lpstr>
      <vt:lpstr>汉仪旗黑-85S</vt:lpstr>
      <vt:lpstr>黑体</vt:lpstr>
      <vt:lpstr>Viner Hand ITC</vt:lpstr>
      <vt:lpstr>汉仪旗黑-85S</vt:lpstr>
      <vt:lpstr>Arial Unicode MS</vt:lpstr>
      <vt:lpstr>Calibri</vt:lpstr>
      <vt:lpstr>1_Office 主题​​</vt:lpstr>
      <vt:lpstr>3_Office 主题​​</vt:lpstr>
      <vt:lpstr>微前端的架构分析</vt:lpstr>
      <vt:lpstr>微前端的作用</vt:lpstr>
      <vt:lpstr>微前端的缺点</vt:lpstr>
      <vt:lpstr>何时使用微前端</vt:lpstr>
      <vt:lpstr>微前端技术架构</vt:lpstr>
      <vt:lpstr>微前端的关键技术</vt:lpstr>
      <vt:lpstr>qiankun乾坤 https://qiankun.umijs.org/zh/guide</vt:lpstr>
      <vt:lpstr>microApp  https://micro-zoe.github.io/micro-app/docs.html</vt:lpstr>
      <vt:lpstr>garfish  https://www.garfishjs.org/guide/</vt:lpstr>
      <vt:lpstr>wuji无界 https://wujie-micro.github.io/doc/guide</vt:lpstr>
      <vt:lpstr>qiankun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</cp:lastModifiedBy>
  <cp:revision>262</cp:revision>
  <dcterms:created xsi:type="dcterms:W3CDTF">2019-06-19T02:08:00Z</dcterms:created>
  <dcterms:modified xsi:type="dcterms:W3CDTF">2023-03-07T01:36:32Z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2052-11.8.2.11019</vt:lpwstr>
  </property>
  <property fmtid="{D5CDD505-2E9C-101B-9397-08002B2CF9AE}" pid="3" name="ICV">
    <vt:lpwstr>AB5A305D7B0D4F1EA259993A59DC5A3C</vt:lpwstr>
  </property>
</Properties>
</file>