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83685c05976812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83685c05976812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6f8f6c281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6f8f6c281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6f8f6c281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6f8f6c281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727f249f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727f249f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727f249f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727f249f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727f249f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727f249f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6f8f6c281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6f8f6c281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6f8f6c281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6f8f6c281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6f8f6c281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6f8f6c281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83685c05976812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83685c05976812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587ceb75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587ceb7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587ceb75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587ceb75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587ceb75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587ceb75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6f8f6c281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6f8f6c281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6f8ec7fa5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6f8ec7fa5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6f8f6c28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6f8f6c28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6f8f6c281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6f8f6c281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6f8f6c28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6f8f6c28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0.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319025" y="4069700"/>
            <a:ext cx="4572000" cy="36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200"/>
              <a:t>S1 Teknik Elektro, Universitas Mercu Buana</a:t>
            </a:r>
            <a:endParaRPr sz="1200"/>
          </a:p>
        </p:txBody>
      </p:sp>
      <p:sp>
        <p:nvSpPr>
          <p:cNvPr id="278" name="Google Shape;278;p13"/>
          <p:cNvSpPr txBox="1"/>
          <p:nvPr>
            <p:ph idx="1" type="subTitle"/>
          </p:nvPr>
        </p:nvSpPr>
        <p:spPr>
          <a:xfrm>
            <a:off x="3488775" y="357325"/>
            <a:ext cx="5122500" cy="545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b="1" lang="en" sz="2880"/>
              <a:t>Ananda Maulidina Aulia</a:t>
            </a:r>
            <a:endParaRPr b="1" sz="2880"/>
          </a:p>
        </p:txBody>
      </p:sp>
      <p:pic>
        <p:nvPicPr>
          <p:cNvPr id="279" name="Google Shape;279;p13" title="photo ananda.jpg"/>
          <p:cNvPicPr preferRelativeResize="0"/>
          <p:nvPr/>
        </p:nvPicPr>
        <p:blipFill>
          <a:blip r:embed="rId3">
            <a:alphaModFix/>
          </a:blip>
          <a:stretch>
            <a:fillRect/>
          </a:stretch>
        </p:blipFill>
        <p:spPr>
          <a:xfrm>
            <a:off x="581025" y="563700"/>
            <a:ext cx="2237875" cy="3875301"/>
          </a:xfrm>
          <a:prstGeom prst="rect">
            <a:avLst/>
          </a:prstGeom>
          <a:noFill/>
          <a:ln>
            <a:noFill/>
          </a:ln>
        </p:spPr>
      </p:pic>
      <p:sp>
        <p:nvSpPr>
          <p:cNvPr id="280" name="Google Shape;280;p13"/>
          <p:cNvSpPr txBox="1"/>
          <p:nvPr/>
        </p:nvSpPr>
        <p:spPr>
          <a:xfrm>
            <a:off x="3561225" y="1462500"/>
            <a:ext cx="4878300" cy="10638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2380">
                <a:solidFill>
                  <a:schemeClr val="lt1"/>
                </a:solidFill>
                <a:latin typeface="Nunito"/>
                <a:ea typeface="Nunito"/>
                <a:cs typeface="Nunito"/>
                <a:sym typeface="Nunito"/>
              </a:rPr>
              <a:t>Analisis Segmentasi Pelanggan Menggunakan Metode RFM dan Perbandingan KMeans </a:t>
            </a:r>
            <a:endParaRPr b="1" sz="2380">
              <a:solidFill>
                <a:schemeClr val="lt1"/>
              </a:solidFill>
              <a:latin typeface="Nunito"/>
              <a:ea typeface="Nunito"/>
              <a:cs typeface="Nunito"/>
              <a:sym typeface="Nunito"/>
            </a:endParaRPr>
          </a:p>
        </p:txBody>
      </p:sp>
      <p:pic>
        <p:nvPicPr>
          <p:cNvPr id="281" name="Google Shape;281;p13"/>
          <p:cNvPicPr preferRelativeResize="0"/>
          <p:nvPr/>
        </p:nvPicPr>
        <p:blipFill>
          <a:blip r:embed="rId4">
            <a:alphaModFix/>
          </a:blip>
          <a:stretch>
            <a:fillRect/>
          </a:stretch>
        </p:blipFill>
        <p:spPr>
          <a:xfrm>
            <a:off x="3561225" y="2884100"/>
            <a:ext cx="757800" cy="757800"/>
          </a:xfrm>
          <a:prstGeom prst="rect">
            <a:avLst/>
          </a:prstGeom>
          <a:noFill/>
          <a:ln>
            <a:noFill/>
          </a:ln>
        </p:spPr>
      </p:pic>
      <p:sp>
        <p:nvSpPr>
          <p:cNvPr id="282" name="Google Shape;282;p13"/>
          <p:cNvSpPr txBox="1"/>
          <p:nvPr/>
        </p:nvSpPr>
        <p:spPr>
          <a:xfrm>
            <a:off x="4646250" y="3019425"/>
            <a:ext cx="4423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Maven Pro"/>
                <a:ea typeface="Maven Pro"/>
                <a:cs typeface="Maven Pro"/>
                <a:sym typeface="Maven Pro"/>
              </a:rPr>
              <a:t>D3 Teknik Telekomunikasi, Telkom Universitas Jakarta</a:t>
            </a:r>
            <a:endParaRPr/>
          </a:p>
        </p:txBody>
      </p:sp>
      <p:pic>
        <p:nvPicPr>
          <p:cNvPr id="283" name="Google Shape;283;p13"/>
          <p:cNvPicPr preferRelativeResize="0"/>
          <p:nvPr/>
        </p:nvPicPr>
        <p:blipFill>
          <a:blip r:embed="rId5">
            <a:alphaModFix/>
          </a:blip>
          <a:stretch>
            <a:fillRect/>
          </a:stretch>
        </p:blipFill>
        <p:spPr>
          <a:xfrm>
            <a:off x="3561225" y="3787425"/>
            <a:ext cx="757800" cy="757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Monetary vs Frequency</a:t>
            </a:r>
            <a:endParaRPr/>
          </a:p>
        </p:txBody>
      </p:sp>
      <p:sp>
        <p:nvSpPr>
          <p:cNvPr id="341" name="Google Shape;341;p22"/>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107">
                <a:solidFill>
                  <a:schemeClr val="dk1"/>
                </a:solidFill>
                <a:latin typeface="Maven Pro"/>
                <a:ea typeface="Maven Pro"/>
                <a:cs typeface="Maven Pro"/>
                <a:sym typeface="Maven Pro"/>
              </a:rPr>
              <a:t>Scatter plot menunjukkan hubungan antara Frequency (jumlah transaksi) dan Monetary (total pengeluaran) berdasarkan segmen:</a:t>
            </a:r>
            <a:endParaRPr sz="1107">
              <a:solidFill>
                <a:schemeClr val="dk1"/>
              </a:solidFill>
              <a:latin typeface="Maven Pro"/>
              <a:ea typeface="Maven Pro"/>
              <a:cs typeface="Maven Pro"/>
              <a:sym typeface="Maven Pro"/>
            </a:endParaRPr>
          </a:p>
          <a:p>
            <a:pPr indent="-298926" lvl="0" marL="457200" rtl="0" algn="l">
              <a:lnSpc>
                <a:spcPct val="95000"/>
              </a:lnSpc>
              <a:spcBef>
                <a:spcPts val="1200"/>
              </a:spcBef>
              <a:spcAft>
                <a:spcPts val="0"/>
              </a:spcAft>
              <a:buClr>
                <a:schemeClr val="dk1"/>
              </a:buClr>
              <a:buSzPts val="1108"/>
              <a:buFont typeface="Maven Pro"/>
              <a:buAutoNum type="arabicPeriod"/>
            </a:pPr>
            <a:r>
              <a:rPr lang="en" sz="1107">
                <a:solidFill>
                  <a:schemeClr val="dk1"/>
                </a:solidFill>
                <a:latin typeface="Maven Pro"/>
                <a:ea typeface="Maven Pro"/>
                <a:cs typeface="Maven Pro"/>
                <a:sym typeface="Maven Pro"/>
              </a:rPr>
              <a:t>Terlihat korelasi positif: semakin sering pelanggan bertransaksi, semakin besar total pengeluarannya.</a:t>
            </a:r>
            <a:endParaRPr sz="1107">
              <a:solidFill>
                <a:schemeClr val="dk1"/>
              </a:solidFill>
              <a:latin typeface="Maven Pro"/>
              <a:ea typeface="Maven Pro"/>
              <a:cs typeface="Maven Pro"/>
              <a:sym typeface="Maven Pro"/>
            </a:endParaRPr>
          </a:p>
          <a:p>
            <a:pPr indent="-298926" lvl="0" marL="457200" rtl="0" algn="l">
              <a:lnSpc>
                <a:spcPct val="95000"/>
              </a:lnSpc>
              <a:spcBef>
                <a:spcPts val="0"/>
              </a:spcBef>
              <a:spcAft>
                <a:spcPts val="0"/>
              </a:spcAft>
              <a:buClr>
                <a:schemeClr val="dk1"/>
              </a:buClr>
              <a:buSzPts val="1108"/>
              <a:buFont typeface="Maven Pro"/>
              <a:buAutoNum type="arabicPeriod"/>
            </a:pPr>
            <a:r>
              <a:rPr lang="en" sz="1107">
                <a:solidFill>
                  <a:schemeClr val="dk1"/>
                </a:solidFill>
                <a:latin typeface="Maven Pro"/>
                <a:ea typeface="Maven Pro"/>
                <a:cs typeface="Maven Pro"/>
                <a:sym typeface="Maven Pro"/>
              </a:rPr>
              <a:t>Mayoritas titik didominasi segmen Champion (oranye), menandakan pelanggan paling aktif dan paling banyak belanja.</a:t>
            </a:r>
            <a:endParaRPr sz="1107">
              <a:solidFill>
                <a:schemeClr val="dk1"/>
              </a:solidFill>
              <a:latin typeface="Maven Pro"/>
              <a:ea typeface="Maven Pro"/>
              <a:cs typeface="Maven Pro"/>
              <a:sym typeface="Maven Pro"/>
            </a:endParaRPr>
          </a:p>
          <a:p>
            <a:pPr indent="-298926" lvl="0" marL="457200" rtl="0" algn="l">
              <a:lnSpc>
                <a:spcPct val="95000"/>
              </a:lnSpc>
              <a:spcBef>
                <a:spcPts val="0"/>
              </a:spcBef>
              <a:spcAft>
                <a:spcPts val="0"/>
              </a:spcAft>
              <a:buClr>
                <a:schemeClr val="dk1"/>
              </a:buClr>
              <a:buSzPts val="1108"/>
              <a:buFont typeface="Maven Pro"/>
              <a:buAutoNum type="arabicPeriod"/>
            </a:pPr>
            <a:r>
              <a:rPr lang="en" sz="1107">
                <a:solidFill>
                  <a:schemeClr val="dk1"/>
                </a:solidFill>
                <a:latin typeface="Maven Pro"/>
                <a:ea typeface="Maven Pro"/>
                <a:cs typeface="Maven Pro"/>
                <a:sym typeface="Maven Pro"/>
              </a:rPr>
              <a:t>Segmen Other dan Loyal hanya muncul di area dengan frekuensi dan pengeluaran lebih rendah.</a:t>
            </a:r>
            <a:endParaRPr sz="1107">
              <a:solidFill>
                <a:schemeClr val="dk1"/>
              </a:solidFill>
              <a:latin typeface="Maven Pro"/>
              <a:ea typeface="Maven Pro"/>
              <a:cs typeface="Maven Pro"/>
              <a:sym typeface="Maven Pro"/>
            </a:endParaRPr>
          </a:p>
          <a:p>
            <a:pPr indent="0" lvl="0" marL="0" rtl="0" algn="l">
              <a:lnSpc>
                <a:spcPct val="95000"/>
              </a:lnSpc>
              <a:spcBef>
                <a:spcPts val="1200"/>
              </a:spcBef>
              <a:spcAft>
                <a:spcPts val="1200"/>
              </a:spcAft>
              <a:buSzPts val="852"/>
              <a:buNone/>
            </a:pPr>
            <a:r>
              <a:t/>
            </a:r>
            <a:endParaRPr sz="1107">
              <a:latin typeface="Maven Pro"/>
              <a:ea typeface="Maven Pro"/>
              <a:cs typeface="Maven Pro"/>
              <a:sym typeface="Maven Pro"/>
            </a:endParaRPr>
          </a:p>
        </p:txBody>
      </p:sp>
      <p:pic>
        <p:nvPicPr>
          <p:cNvPr id="342" name="Google Shape;342;p22"/>
          <p:cNvPicPr preferRelativeResize="0"/>
          <p:nvPr/>
        </p:nvPicPr>
        <p:blipFill>
          <a:blip r:embed="rId3">
            <a:alphaModFix/>
          </a:blip>
          <a:stretch>
            <a:fillRect/>
          </a:stretch>
        </p:blipFill>
        <p:spPr>
          <a:xfrm>
            <a:off x="152400" y="1750275"/>
            <a:ext cx="4598850" cy="29421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860">
                <a:solidFill>
                  <a:srgbClr val="000000"/>
                </a:solidFill>
              </a:rPr>
              <a:t>Rata-rata RFM per Segmen</a:t>
            </a:r>
            <a:endParaRPr sz="1420"/>
          </a:p>
        </p:txBody>
      </p:sp>
      <p:sp>
        <p:nvSpPr>
          <p:cNvPr id="348" name="Google Shape;34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7980" lvl="0" marL="457200" rtl="0" algn="l">
              <a:lnSpc>
                <a:spcPct val="95000"/>
              </a:lnSpc>
              <a:spcBef>
                <a:spcPts val="800"/>
              </a:spcBef>
              <a:spcAft>
                <a:spcPts val="0"/>
              </a:spcAft>
              <a:buClr>
                <a:schemeClr val="dk1"/>
              </a:buClr>
              <a:buSzPts val="1880"/>
              <a:buFont typeface="Maven Pro"/>
              <a:buChar char="●"/>
            </a:pPr>
            <a:r>
              <a:rPr lang="en" sz="1879">
                <a:solidFill>
                  <a:schemeClr val="dk1"/>
                </a:solidFill>
                <a:latin typeface="Maven Pro"/>
                <a:ea typeface="Maven Pro"/>
                <a:cs typeface="Maven Pro"/>
                <a:sym typeface="Maven Pro"/>
              </a:rPr>
              <a:t>Champion → Recency: 11,8 | Frequency: 23.658 | Monetary: Rp180M</a:t>
            </a:r>
            <a:endParaRPr sz="1879">
              <a:solidFill>
                <a:schemeClr val="dk1"/>
              </a:solidFill>
              <a:latin typeface="Maven Pro"/>
              <a:ea typeface="Maven Pro"/>
              <a:cs typeface="Maven Pro"/>
              <a:sym typeface="Maven Pro"/>
            </a:endParaRPr>
          </a:p>
          <a:p>
            <a:pPr indent="-347980" lvl="0" marL="457200" rtl="0" algn="l">
              <a:lnSpc>
                <a:spcPct val="95000"/>
              </a:lnSpc>
              <a:spcBef>
                <a:spcPts val="0"/>
              </a:spcBef>
              <a:spcAft>
                <a:spcPts val="0"/>
              </a:spcAft>
              <a:buClr>
                <a:schemeClr val="dk1"/>
              </a:buClr>
              <a:buSzPts val="1880"/>
              <a:buFont typeface="Maven Pro"/>
              <a:buChar char="●"/>
            </a:pPr>
            <a:r>
              <a:rPr lang="en" sz="1879">
                <a:solidFill>
                  <a:schemeClr val="dk1"/>
                </a:solidFill>
                <a:latin typeface="Maven Pro"/>
                <a:ea typeface="Maven Pro"/>
                <a:cs typeface="Maven Pro"/>
                <a:sym typeface="Maven Pro"/>
              </a:rPr>
              <a:t>Loyal	→ Recency: 42,4 | Frequency: 18.551 | Monetary: Rp142M</a:t>
            </a:r>
            <a:endParaRPr sz="1879">
              <a:solidFill>
                <a:schemeClr val="dk1"/>
              </a:solidFill>
              <a:latin typeface="Maven Pro"/>
              <a:ea typeface="Maven Pro"/>
              <a:cs typeface="Maven Pro"/>
              <a:sym typeface="Maven Pro"/>
            </a:endParaRPr>
          </a:p>
          <a:p>
            <a:pPr indent="-347980" lvl="0" marL="457200" rtl="0" algn="l">
              <a:lnSpc>
                <a:spcPct val="95000"/>
              </a:lnSpc>
              <a:spcBef>
                <a:spcPts val="0"/>
              </a:spcBef>
              <a:spcAft>
                <a:spcPts val="0"/>
              </a:spcAft>
              <a:buClr>
                <a:schemeClr val="dk1"/>
              </a:buClr>
              <a:buSzPts val="1880"/>
              <a:buFont typeface="Maven Pro"/>
              <a:buChar char="●"/>
            </a:pPr>
            <a:r>
              <a:rPr lang="en" sz="1879">
                <a:solidFill>
                  <a:schemeClr val="dk1"/>
                </a:solidFill>
                <a:latin typeface="Maven Pro"/>
                <a:ea typeface="Maven Pro"/>
                <a:cs typeface="Maven Pro"/>
                <a:sym typeface="Maven Pro"/>
              </a:rPr>
              <a:t>Other	→ Recency: 135,8 | Frequency: 13.735 | Monetary: Rp106M</a:t>
            </a:r>
            <a:endParaRPr sz="1879">
              <a:solidFill>
                <a:schemeClr val="dk1"/>
              </a:solidFill>
              <a:latin typeface="Maven Pro"/>
              <a:ea typeface="Maven Pro"/>
              <a:cs typeface="Maven Pro"/>
              <a:sym typeface="Maven Pro"/>
            </a:endParaRPr>
          </a:p>
          <a:p>
            <a:pPr indent="0" lvl="0" marL="0" rtl="0" algn="l">
              <a:lnSpc>
                <a:spcPct val="95000"/>
              </a:lnSpc>
              <a:spcBef>
                <a:spcPts val="0"/>
              </a:spcBef>
              <a:spcAft>
                <a:spcPts val="1200"/>
              </a:spcAft>
              <a:buSzPts val="852"/>
              <a:buNone/>
            </a:pPr>
            <a:r>
              <a:t/>
            </a:r>
            <a:endParaRPr sz="1007"/>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18025" y="506300"/>
            <a:ext cx="74892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Segmentasi Pelanggan berdasarkan dan Cluster KMeans</a:t>
            </a:r>
            <a:endParaRPr/>
          </a:p>
        </p:txBody>
      </p:sp>
      <p:sp>
        <p:nvSpPr>
          <p:cNvPr id="354" name="Google Shape;354;p24"/>
          <p:cNvSpPr txBox="1"/>
          <p:nvPr>
            <p:ph idx="2" type="body"/>
          </p:nvPr>
        </p:nvSpPr>
        <p:spPr>
          <a:xfrm>
            <a:off x="4903800" y="1851750"/>
            <a:ext cx="3430500" cy="31368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2957">
                <a:latin typeface="Maven Pro"/>
                <a:ea typeface="Maven Pro"/>
                <a:cs typeface="Maven Pro"/>
                <a:sym typeface="Maven Pro"/>
              </a:rPr>
              <a:t>Tabel ini menampilkan data pelanggan dengan 5 kolom:</a:t>
            </a:r>
            <a:endParaRPr sz="2957">
              <a:latin typeface="Maven Pro"/>
              <a:ea typeface="Maven Pro"/>
              <a:cs typeface="Maven Pro"/>
              <a:sym typeface="Maven Pro"/>
            </a:endParaRPr>
          </a:p>
          <a:p>
            <a:pPr indent="-289639" lvl="0" marL="457200" rtl="0" algn="l">
              <a:spcBef>
                <a:spcPts val="1200"/>
              </a:spcBef>
              <a:spcAft>
                <a:spcPts val="0"/>
              </a:spcAft>
              <a:buSzPct val="100000"/>
              <a:buFont typeface="Maven Pro"/>
              <a:buAutoNum type="arabicPeriod"/>
            </a:pPr>
            <a:r>
              <a:rPr lang="en" sz="2957">
                <a:latin typeface="Maven Pro"/>
                <a:ea typeface="Maven Pro"/>
                <a:cs typeface="Maven Pro"/>
                <a:sym typeface="Maven Pro"/>
              </a:rPr>
              <a:t>Recency - Jumlah hari sejak transaksi terakhir (semakin kecil = semakin baru)</a:t>
            </a:r>
            <a:endParaRPr sz="2957">
              <a:latin typeface="Maven Pro"/>
              <a:ea typeface="Maven Pro"/>
              <a:cs typeface="Maven Pro"/>
              <a:sym typeface="Maven Pro"/>
            </a:endParaRPr>
          </a:p>
          <a:p>
            <a:pPr indent="-289639" lvl="0" marL="457200" rtl="0" algn="l">
              <a:spcBef>
                <a:spcPts val="0"/>
              </a:spcBef>
              <a:spcAft>
                <a:spcPts val="0"/>
              </a:spcAft>
              <a:buSzPct val="100000"/>
              <a:buFont typeface="Maven Pro"/>
              <a:buAutoNum type="arabicPeriod"/>
            </a:pPr>
            <a:r>
              <a:rPr lang="en" sz="2957">
                <a:latin typeface="Maven Pro"/>
                <a:ea typeface="Maven Pro"/>
                <a:cs typeface="Maven Pro"/>
                <a:sym typeface="Maven Pro"/>
              </a:rPr>
              <a:t>Frequency - Frekuensi transaksi (jumlah transaksi)</a:t>
            </a:r>
            <a:endParaRPr sz="2957">
              <a:latin typeface="Maven Pro"/>
              <a:ea typeface="Maven Pro"/>
              <a:cs typeface="Maven Pro"/>
              <a:sym typeface="Maven Pro"/>
            </a:endParaRPr>
          </a:p>
          <a:p>
            <a:pPr indent="-289639" lvl="0" marL="457200" rtl="0" algn="l">
              <a:spcBef>
                <a:spcPts val="0"/>
              </a:spcBef>
              <a:spcAft>
                <a:spcPts val="0"/>
              </a:spcAft>
              <a:buSzPct val="100000"/>
              <a:buFont typeface="Maven Pro"/>
              <a:buAutoNum type="arabicPeriod"/>
            </a:pPr>
            <a:r>
              <a:rPr lang="en" sz="2957">
                <a:latin typeface="Maven Pro"/>
                <a:ea typeface="Maven Pro"/>
                <a:cs typeface="Maven Pro"/>
                <a:sym typeface="Maven Pro"/>
              </a:rPr>
              <a:t>Monetary - Total nilai transaksi (dalam notasi ilmiah)</a:t>
            </a:r>
            <a:endParaRPr sz="2957">
              <a:latin typeface="Maven Pro"/>
              <a:ea typeface="Maven Pro"/>
              <a:cs typeface="Maven Pro"/>
              <a:sym typeface="Maven Pro"/>
            </a:endParaRPr>
          </a:p>
          <a:p>
            <a:pPr indent="-289639" lvl="0" marL="457200" rtl="0" algn="l">
              <a:spcBef>
                <a:spcPts val="0"/>
              </a:spcBef>
              <a:spcAft>
                <a:spcPts val="0"/>
              </a:spcAft>
              <a:buSzPct val="100000"/>
              <a:buFont typeface="Maven Pro"/>
              <a:buAutoNum type="arabicPeriod"/>
            </a:pPr>
            <a:r>
              <a:rPr lang="en" sz="2957">
                <a:latin typeface="Maven Pro"/>
                <a:ea typeface="Maven Pro"/>
                <a:cs typeface="Maven Pro"/>
                <a:sym typeface="Maven Pro"/>
              </a:rPr>
              <a:t>KMeans_Cluster - Hasil pengelompokan dengan algoritma K-Means (semua termasuk cluster 1)</a:t>
            </a:r>
            <a:endParaRPr sz="2957">
              <a:latin typeface="Maven Pro"/>
              <a:ea typeface="Maven Pro"/>
              <a:cs typeface="Maven Pro"/>
              <a:sym typeface="Maven Pro"/>
            </a:endParaRPr>
          </a:p>
          <a:p>
            <a:pPr indent="0" lvl="0" marL="0" rtl="0" algn="l">
              <a:spcBef>
                <a:spcPts val="1200"/>
              </a:spcBef>
              <a:spcAft>
                <a:spcPts val="0"/>
              </a:spcAft>
              <a:buNone/>
            </a:pPr>
            <a:r>
              <a:rPr lang="en" sz="2957">
                <a:latin typeface="Maven Pro"/>
                <a:ea typeface="Maven Pro"/>
                <a:cs typeface="Maven Pro"/>
                <a:sym typeface="Maven Pro"/>
              </a:rPr>
              <a:t>Insight:</a:t>
            </a:r>
            <a:endParaRPr sz="2957">
              <a:latin typeface="Maven Pro"/>
              <a:ea typeface="Maven Pro"/>
              <a:cs typeface="Maven Pro"/>
              <a:sym typeface="Maven Pro"/>
            </a:endParaRPr>
          </a:p>
          <a:p>
            <a:pPr indent="-289639" lvl="0" marL="457200" rtl="0" algn="l">
              <a:spcBef>
                <a:spcPts val="1200"/>
              </a:spcBef>
              <a:spcAft>
                <a:spcPts val="0"/>
              </a:spcAft>
              <a:buSzPct val="100000"/>
              <a:buFont typeface="Maven Pro"/>
              <a:buAutoNum type="arabicPeriod"/>
            </a:pPr>
            <a:r>
              <a:rPr lang="en" sz="2957">
                <a:latin typeface="Maven Pro"/>
                <a:ea typeface="Maven Pro"/>
                <a:cs typeface="Maven Pro"/>
                <a:sym typeface="Maven Pro"/>
              </a:rPr>
              <a:t>Semua pelanggan termasuk dalam cluster yang sama (1)</a:t>
            </a:r>
            <a:endParaRPr sz="2957">
              <a:latin typeface="Maven Pro"/>
              <a:ea typeface="Maven Pro"/>
              <a:cs typeface="Maven Pro"/>
              <a:sym typeface="Maven Pro"/>
            </a:endParaRPr>
          </a:p>
          <a:p>
            <a:pPr indent="-289639" lvl="0" marL="457200" rtl="0" algn="l">
              <a:spcBef>
                <a:spcPts val="0"/>
              </a:spcBef>
              <a:spcAft>
                <a:spcPts val="0"/>
              </a:spcAft>
              <a:buSzPct val="100000"/>
              <a:buFont typeface="Maven Pro"/>
              <a:buAutoNum type="arabicPeriod"/>
            </a:pPr>
            <a:r>
              <a:rPr lang="en" sz="2957">
                <a:latin typeface="Maven Pro"/>
                <a:ea typeface="Maven Pro"/>
                <a:cs typeface="Maven Pro"/>
                <a:sym typeface="Maven Pro"/>
              </a:rPr>
              <a:t>Nilai Monetary sangat besar (triliunan)</a:t>
            </a:r>
            <a:endParaRPr sz="2957">
              <a:latin typeface="Maven Pro"/>
              <a:ea typeface="Maven Pro"/>
              <a:cs typeface="Maven Pro"/>
              <a:sym typeface="Maven Pro"/>
            </a:endParaRPr>
          </a:p>
          <a:p>
            <a:pPr indent="-289639" lvl="0" marL="457200" rtl="0" algn="l">
              <a:spcBef>
                <a:spcPts val="0"/>
              </a:spcBef>
              <a:spcAft>
                <a:spcPts val="0"/>
              </a:spcAft>
              <a:buSzPct val="100000"/>
              <a:buFont typeface="Maven Pro"/>
              <a:buAutoNum type="arabicPeriod"/>
            </a:pPr>
            <a:r>
              <a:rPr lang="en" sz="2957">
                <a:latin typeface="Maven Pro"/>
                <a:ea typeface="Maven Pro"/>
                <a:cs typeface="Maven Pro"/>
                <a:sym typeface="Maven Pro"/>
              </a:rPr>
              <a:t>Recency bervariasi dari sangat baru (1 hari) hingga cukup lama (96 hari)</a:t>
            </a:r>
            <a:endParaRPr sz="2957">
              <a:latin typeface="Maven Pro"/>
              <a:ea typeface="Maven Pro"/>
              <a:cs typeface="Maven Pro"/>
              <a:sym typeface="Maven Pro"/>
            </a:endParaRPr>
          </a:p>
          <a:p>
            <a:pPr indent="-289639" lvl="0" marL="457200" rtl="0" algn="l">
              <a:spcBef>
                <a:spcPts val="0"/>
              </a:spcBef>
              <a:spcAft>
                <a:spcPts val="0"/>
              </a:spcAft>
              <a:buSzPct val="100000"/>
              <a:buFont typeface="Maven Pro"/>
              <a:buAutoNum type="arabicPeriod"/>
            </a:pPr>
            <a:r>
              <a:rPr lang="en" sz="2957">
                <a:latin typeface="Maven Pro"/>
                <a:ea typeface="Maven Pro"/>
                <a:cs typeface="Maven Pro"/>
                <a:sym typeface="Maven Pro"/>
              </a:rPr>
              <a:t>Frequency tinggi (ribuan transaksi)</a:t>
            </a:r>
            <a:endParaRPr sz="2957">
              <a:latin typeface="Maven Pro"/>
              <a:ea typeface="Maven Pro"/>
              <a:cs typeface="Maven Pro"/>
              <a:sym typeface="Maven Pro"/>
            </a:endParaRPr>
          </a:p>
          <a:p>
            <a:pPr indent="0" lvl="0" marL="0" rtl="0" algn="l">
              <a:spcBef>
                <a:spcPts val="1200"/>
              </a:spcBef>
              <a:spcAft>
                <a:spcPts val="1200"/>
              </a:spcAft>
              <a:buNone/>
            </a:pPr>
            <a:r>
              <a:t/>
            </a:r>
            <a:endParaRPr/>
          </a:p>
        </p:txBody>
      </p:sp>
      <p:pic>
        <p:nvPicPr>
          <p:cNvPr id="355" name="Google Shape;355;p24"/>
          <p:cNvPicPr preferRelativeResize="0"/>
          <p:nvPr/>
        </p:nvPicPr>
        <p:blipFill>
          <a:blip r:embed="rId3">
            <a:alphaModFix/>
          </a:blip>
          <a:stretch>
            <a:fillRect/>
          </a:stretch>
        </p:blipFill>
        <p:spPr>
          <a:xfrm>
            <a:off x="152400" y="2571750"/>
            <a:ext cx="4598850" cy="12517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RFM dengan Cluster KMeans</a:t>
            </a:r>
            <a:endParaRPr/>
          </a:p>
        </p:txBody>
      </p:sp>
      <p:sp>
        <p:nvSpPr>
          <p:cNvPr id="361" name="Google Shape;361;p25"/>
          <p:cNvSpPr txBox="1"/>
          <p:nvPr>
            <p:ph idx="2" type="body"/>
          </p:nvPr>
        </p:nvSpPr>
        <p:spPr>
          <a:xfrm>
            <a:off x="4903650" y="1597875"/>
            <a:ext cx="3430500" cy="33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Recency, Frequency, dan Monetary, dengan Cluster KMeans yang diberi label warna yang berbeda.</a:t>
            </a:r>
            <a:endParaRPr>
              <a:solidFill>
                <a:schemeClr val="dk1"/>
              </a:solidFill>
            </a:endParaRPr>
          </a:p>
          <a:p>
            <a:pPr indent="-311150" lvl="0" marL="457200" rtl="0" algn="l">
              <a:spcBef>
                <a:spcPts val="1200"/>
              </a:spcBef>
              <a:spcAft>
                <a:spcPts val="0"/>
              </a:spcAft>
              <a:buClr>
                <a:schemeClr val="dk1"/>
              </a:buClr>
              <a:buSzPts val="1300"/>
              <a:buAutoNum type="arabicPeriod"/>
            </a:pPr>
            <a:r>
              <a:rPr lang="en">
                <a:solidFill>
                  <a:schemeClr val="dk1"/>
                </a:solidFill>
              </a:rPr>
              <a:t>Recency: Jumlah hari sejak pembelian terakhir pelanggan.</a:t>
            </a:r>
            <a:endParaRPr>
              <a:solidFill>
                <a:schemeClr val="dk1"/>
              </a:solidFill>
            </a:endParaRPr>
          </a:p>
          <a:p>
            <a:pPr indent="-311150" lvl="0" marL="457200" rtl="0" algn="l">
              <a:spcBef>
                <a:spcPts val="0"/>
              </a:spcBef>
              <a:spcAft>
                <a:spcPts val="0"/>
              </a:spcAft>
              <a:buClr>
                <a:schemeClr val="dk1"/>
              </a:buClr>
              <a:buSzPts val="1300"/>
              <a:buAutoNum type="arabicPeriod"/>
            </a:pPr>
            <a:r>
              <a:rPr lang="en">
                <a:solidFill>
                  <a:schemeClr val="dk1"/>
                </a:solidFill>
              </a:rPr>
              <a:t>Frequency: Jumlah pembelian yang dilakukan oleh pelanggan.</a:t>
            </a:r>
            <a:endParaRPr>
              <a:solidFill>
                <a:schemeClr val="dk1"/>
              </a:solidFill>
            </a:endParaRPr>
          </a:p>
          <a:p>
            <a:pPr indent="-311150" lvl="0" marL="457200" rtl="0" algn="l">
              <a:spcBef>
                <a:spcPts val="0"/>
              </a:spcBef>
              <a:spcAft>
                <a:spcPts val="0"/>
              </a:spcAft>
              <a:buClr>
                <a:schemeClr val="dk1"/>
              </a:buClr>
              <a:buSzPts val="1300"/>
              <a:buAutoNum type="arabicPeriod"/>
            </a:pPr>
            <a:r>
              <a:rPr lang="en">
                <a:solidFill>
                  <a:schemeClr val="dk1"/>
                </a:solidFill>
              </a:rPr>
              <a:t>Monetary: Total pengeluaran pelanggan.</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62" name="Google Shape;362;p25"/>
          <p:cNvPicPr preferRelativeResize="0"/>
          <p:nvPr/>
        </p:nvPicPr>
        <p:blipFill>
          <a:blip r:embed="rId3">
            <a:alphaModFix/>
          </a:blip>
          <a:stretch>
            <a:fillRect/>
          </a:stretch>
        </p:blipFill>
        <p:spPr>
          <a:xfrm>
            <a:off x="152400" y="1750275"/>
            <a:ext cx="4556175" cy="324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Strategi Berdasarkan Cluster</a:t>
            </a:r>
            <a:endParaRPr/>
          </a:p>
        </p:txBody>
      </p:sp>
      <p:sp>
        <p:nvSpPr>
          <p:cNvPr id="368" name="Google Shape;368;p26"/>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fontScale="40000" lnSpcReduction="20000"/>
          </a:bodyPr>
          <a:lstStyle/>
          <a:p>
            <a:pPr indent="-294252" lvl="0" marL="457200" rtl="0" algn="l">
              <a:spcBef>
                <a:spcPts val="0"/>
              </a:spcBef>
              <a:spcAft>
                <a:spcPts val="0"/>
              </a:spcAft>
              <a:buClr>
                <a:schemeClr val="dk1"/>
              </a:buClr>
              <a:buSzPct val="100000"/>
              <a:buFont typeface="Maven Pro"/>
              <a:buAutoNum type="arabicPeriod"/>
            </a:pPr>
            <a:r>
              <a:rPr lang="en" sz="2584">
                <a:solidFill>
                  <a:schemeClr val="dk1"/>
                </a:solidFill>
                <a:latin typeface="Maven Pro"/>
                <a:ea typeface="Maven Pro"/>
                <a:cs typeface="Maven Pro"/>
                <a:sym typeface="Maven Pro"/>
              </a:rPr>
              <a:t>Cluster 0 (Hijau): Pelanggan yang baru dan tidak terlalu sering membeli. Strategi retensi atau kampanye reaktivasi bisa membantu.</a:t>
            </a:r>
            <a:endParaRPr sz="2584">
              <a:solidFill>
                <a:schemeClr val="dk1"/>
              </a:solidFill>
              <a:latin typeface="Maven Pro"/>
              <a:ea typeface="Maven Pro"/>
              <a:cs typeface="Maven Pro"/>
              <a:sym typeface="Maven Pro"/>
            </a:endParaRPr>
          </a:p>
          <a:p>
            <a:pPr indent="-294252" lvl="0" marL="457200" rtl="0" algn="l">
              <a:spcBef>
                <a:spcPts val="0"/>
              </a:spcBef>
              <a:spcAft>
                <a:spcPts val="0"/>
              </a:spcAft>
              <a:buClr>
                <a:schemeClr val="dk1"/>
              </a:buClr>
              <a:buSzPct val="100000"/>
              <a:buFont typeface="Maven Pro"/>
              <a:buAutoNum type="arabicPeriod"/>
            </a:pPr>
            <a:r>
              <a:rPr lang="en" sz="2584">
                <a:solidFill>
                  <a:schemeClr val="dk1"/>
                </a:solidFill>
                <a:latin typeface="Maven Pro"/>
                <a:ea typeface="Maven Pro"/>
                <a:cs typeface="Maven Pro"/>
                <a:sym typeface="Maven Pro"/>
              </a:rPr>
              <a:t>Cluster 1 (Oranye): Pelanggan yang sering berbelanja tetapi dengan pengeluaran rendah. Fokus pada peningkatan nilai melalui upselling atau cross-selling.</a:t>
            </a:r>
            <a:endParaRPr sz="2584">
              <a:solidFill>
                <a:schemeClr val="dk1"/>
              </a:solidFill>
              <a:latin typeface="Maven Pro"/>
              <a:ea typeface="Maven Pro"/>
              <a:cs typeface="Maven Pro"/>
              <a:sym typeface="Maven Pro"/>
            </a:endParaRPr>
          </a:p>
          <a:p>
            <a:pPr indent="-294252" lvl="0" marL="457200" rtl="0" algn="l">
              <a:spcBef>
                <a:spcPts val="0"/>
              </a:spcBef>
              <a:spcAft>
                <a:spcPts val="0"/>
              </a:spcAft>
              <a:buClr>
                <a:schemeClr val="dk1"/>
              </a:buClr>
              <a:buSzPct val="100000"/>
              <a:buFont typeface="Maven Pro"/>
              <a:buAutoNum type="arabicPeriod"/>
            </a:pPr>
            <a:r>
              <a:rPr lang="en" sz="2584">
                <a:solidFill>
                  <a:schemeClr val="dk1"/>
                </a:solidFill>
                <a:latin typeface="Maven Pro"/>
                <a:ea typeface="Maven Pro"/>
                <a:cs typeface="Maven Pro"/>
                <a:sym typeface="Maven Pro"/>
              </a:rPr>
              <a:t>Clusterr 2 (Biru): Pelanggan yang sudah lama tidak bertransaksi. Email reaktivasi atau diskon khusus bisa menarik perhatian mereka.</a:t>
            </a:r>
            <a:endParaRPr sz="2584">
              <a:solidFill>
                <a:schemeClr val="dk1"/>
              </a:solidFill>
              <a:latin typeface="Maven Pro"/>
              <a:ea typeface="Maven Pro"/>
              <a:cs typeface="Maven Pro"/>
              <a:sym typeface="Maven Pro"/>
            </a:endParaRPr>
          </a:p>
          <a:p>
            <a:pPr indent="-294252" lvl="0" marL="457200" rtl="0" algn="l">
              <a:spcBef>
                <a:spcPts val="0"/>
              </a:spcBef>
              <a:spcAft>
                <a:spcPts val="0"/>
              </a:spcAft>
              <a:buClr>
                <a:schemeClr val="dk1"/>
              </a:buClr>
              <a:buSzPct val="100000"/>
              <a:buFont typeface="Maven Pro"/>
              <a:buAutoNum type="arabicPeriod"/>
            </a:pPr>
            <a:r>
              <a:rPr lang="en" sz="2584">
                <a:solidFill>
                  <a:schemeClr val="dk1"/>
                </a:solidFill>
                <a:latin typeface="Maven Pro"/>
                <a:ea typeface="Maven Pro"/>
                <a:cs typeface="Maven Pro"/>
                <a:sym typeface="Maven Pro"/>
              </a:rPr>
              <a:t>Cluster 3 (Merah Muda): Pelanggan dengan pengeluaran tinggi. Berikan program loyalitas eksklusif atau penawaran premium untuk mempertahankan mereka.</a:t>
            </a:r>
            <a:endParaRPr sz="2584">
              <a:solidFill>
                <a:schemeClr val="dk1"/>
              </a:solidFill>
              <a:latin typeface="Maven Pro"/>
              <a:ea typeface="Maven Pro"/>
              <a:cs typeface="Maven Pro"/>
              <a:sym typeface="Maven Pro"/>
            </a:endParaRPr>
          </a:p>
          <a:p>
            <a:pPr indent="0" lvl="0" marL="0" rtl="0" algn="l">
              <a:spcBef>
                <a:spcPts val="1200"/>
              </a:spcBef>
              <a:spcAft>
                <a:spcPts val="1200"/>
              </a:spcAft>
              <a:buNone/>
            </a:pPr>
            <a:r>
              <a:t/>
            </a:r>
            <a:endParaRPr/>
          </a:p>
        </p:txBody>
      </p:sp>
      <p:pic>
        <p:nvPicPr>
          <p:cNvPr id="369" name="Google Shape;369;p26"/>
          <p:cNvPicPr preferRelativeResize="0"/>
          <p:nvPr/>
        </p:nvPicPr>
        <p:blipFill>
          <a:blip r:embed="rId3">
            <a:alphaModFix/>
          </a:blip>
          <a:stretch>
            <a:fillRect/>
          </a:stretch>
        </p:blipFill>
        <p:spPr>
          <a:xfrm>
            <a:off x="152400" y="1750275"/>
            <a:ext cx="4419600" cy="324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Insight Penting</a:t>
            </a:r>
            <a:endParaRPr/>
          </a:p>
        </p:txBody>
      </p:sp>
      <p:sp>
        <p:nvSpPr>
          <p:cNvPr id="375" name="Google Shape;375;p27"/>
          <p:cNvSpPr txBox="1"/>
          <p:nvPr>
            <p:ph idx="1" type="body"/>
          </p:nvPr>
        </p:nvSpPr>
        <p:spPr>
          <a:xfrm>
            <a:off x="383875" y="1459625"/>
            <a:ext cx="8568600" cy="3622800"/>
          </a:xfrm>
          <a:prstGeom prst="rect">
            <a:avLst/>
          </a:prstGeom>
        </p:spPr>
        <p:txBody>
          <a:bodyPr anchorCtr="0" anchor="t" bIns="91425" lIns="91425" spcFirstLastPara="1" rIns="91425" wrap="square" tIns="91425">
            <a:normAutofit fontScale="40000"/>
          </a:bodyPr>
          <a:lstStyle/>
          <a:p>
            <a:pPr indent="0" lvl="0" marL="457200" rtl="0" algn="l">
              <a:spcBef>
                <a:spcPts val="1000"/>
              </a:spcBef>
              <a:spcAft>
                <a:spcPts val="0"/>
              </a:spcAft>
              <a:buNone/>
            </a:pPr>
            <a:r>
              <a:t/>
            </a:r>
            <a:endParaRPr sz="1200">
              <a:solidFill>
                <a:srgbClr val="F8FAFF"/>
              </a:solidFill>
              <a:highlight>
                <a:srgbClr val="292A2D"/>
              </a:highlight>
              <a:latin typeface="Roboto"/>
              <a:ea typeface="Roboto"/>
              <a:cs typeface="Roboto"/>
              <a:sym typeface="Roboto"/>
            </a:endParaRPr>
          </a:p>
          <a:p>
            <a:pPr indent="-299030" lvl="0" marL="457200" rtl="0" algn="l">
              <a:spcBef>
                <a:spcPts val="1000"/>
              </a:spcBef>
              <a:spcAft>
                <a:spcPts val="0"/>
              </a:spcAft>
              <a:buClr>
                <a:schemeClr val="dk1"/>
              </a:buClr>
              <a:buSzPct val="100000"/>
              <a:buFont typeface="Maven Pro"/>
              <a:buAutoNum type="arabicPeriod"/>
            </a:pPr>
            <a:r>
              <a:rPr lang="en" sz="2772">
                <a:solidFill>
                  <a:schemeClr val="dk1"/>
                </a:solidFill>
                <a:latin typeface="Maven Pro"/>
                <a:ea typeface="Maven Pro"/>
                <a:cs typeface="Maven Pro"/>
                <a:sym typeface="Maven Pro"/>
              </a:rPr>
              <a:t>Dominasi Segmen Champion:</a:t>
            </a:r>
            <a:endParaRPr sz="2772">
              <a:solidFill>
                <a:schemeClr val="dk1"/>
              </a:solidFill>
              <a:latin typeface="Maven Pro"/>
              <a:ea typeface="Maven Pro"/>
              <a:cs typeface="Maven Pro"/>
              <a:sym typeface="Maven Pro"/>
            </a:endParaRPr>
          </a:p>
          <a:p>
            <a:pPr indent="-299030" lvl="0" marL="457200" rtl="0" algn="l">
              <a:spcBef>
                <a:spcPts val="0"/>
              </a:spcBef>
              <a:spcAft>
                <a:spcPts val="0"/>
              </a:spcAft>
              <a:buClr>
                <a:schemeClr val="dk1"/>
              </a:buClr>
              <a:buSzPct val="100000"/>
              <a:buFont typeface="Maven Pro"/>
              <a:buChar char="●"/>
            </a:pPr>
            <a:r>
              <a:rPr lang="en" sz="2772">
                <a:solidFill>
                  <a:schemeClr val="dk1"/>
                </a:solidFill>
                <a:latin typeface="Maven Pro"/>
                <a:ea typeface="Maven Pro"/>
                <a:cs typeface="Maven Pro"/>
                <a:sym typeface="Maven Pro"/>
              </a:rPr>
              <a:t>60% pelanggan tergolong Champion (Recency rendah, Frequency dan Monetary tinggi), menunjukkan basis pelanggan yang sangat loyal dan bernilai.</a:t>
            </a:r>
            <a:endParaRPr sz="2772">
              <a:solidFill>
                <a:schemeClr val="dk1"/>
              </a:solidFill>
              <a:latin typeface="Maven Pro"/>
              <a:ea typeface="Maven Pro"/>
              <a:cs typeface="Maven Pro"/>
              <a:sym typeface="Maven Pro"/>
            </a:endParaRPr>
          </a:p>
          <a:p>
            <a:pPr indent="-299030" lvl="0" marL="457200" rtl="0" algn="l">
              <a:spcBef>
                <a:spcPts val="0"/>
              </a:spcBef>
              <a:spcAft>
                <a:spcPts val="0"/>
              </a:spcAft>
              <a:buClr>
                <a:schemeClr val="dk1"/>
              </a:buClr>
              <a:buSzPct val="100000"/>
              <a:buFont typeface="Maven Pro"/>
              <a:buChar char="●"/>
            </a:pPr>
            <a:r>
              <a:rPr lang="en" sz="2772">
                <a:solidFill>
                  <a:schemeClr val="dk1"/>
                </a:solidFill>
                <a:latin typeface="Maven Pro"/>
                <a:ea typeface="Maven Pro"/>
                <a:cs typeface="Maven Pro"/>
                <a:sym typeface="Maven Pro"/>
              </a:rPr>
              <a:t>Namun, risiko kejenuhan atau over-reliance pada segmen ini perlu diwaspadai.</a:t>
            </a:r>
            <a:endParaRPr sz="2772">
              <a:solidFill>
                <a:schemeClr val="dk1"/>
              </a:solidFill>
              <a:latin typeface="Maven Pro"/>
              <a:ea typeface="Maven Pro"/>
              <a:cs typeface="Maven Pro"/>
              <a:sym typeface="Maven Pro"/>
            </a:endParaRPr>
          </a:p>
          <a:p>
            <a:pPr indent="-299030" lvl="0" marL="457200" rtl="0" algn="l">
              <a:spcBef>
                <a:spcPts val="0"/>
              </a:spcBef>
              <a:spcAft>
                <a:spcPts val="0"/>
              </a:spcAft>
              <a:buClr>
                <a:schemeClr val="dk1"/>
              </a:buClr>
              <a:buSzPct val="100000"/>
              <a:buFont typeface="Maven Pro"/>
              <a:buAutoNum type="arabicPeriod"/>
            </a:pPr>
            <a:r>
              <a:rPr lang="en" sz="2772">
                <a:solidFill>
                  <a:schemeClr val="dk1"/>
                </a:solidFill>
                <a:latin typeface="Maven Pro"/>
                <a:ea typeface="Maven Pro"/>
                <a:cs typeface="Maven Pro"/>
                <a:sym typeface="Maven Pro"/>
              </a:rPr>
              <a:t>Potensi Segmen Loyal:</a:t>
            </a:r>
            <a:endParaRPr sz="2772">
              <a:solidFill>
                <a:schemeClr val="dk1"/>
              </a:solidFill>
              <a:latin typeface="Maven Pro"/>
              <a:ea typeface="Maven Pro"/>
              <a:cs typeface="Maven Pro"/>
              <a:sym typeface="Maven Pro"/>
            </a:endParaRPr>
          </a:p>
          <a:p>
            <a:pPr indent="-299030" lvl="0" marL="457200" rtl="0" algn="l">
              <a:spcBef>
                <a:spcPts val="0"/>
              </a:spcBef>
              <a:spcAft>
                <a:spcPts val="0"/>
              </a:spcAft>
              <a:buClr>
                <a:schemeClr val="dk1"/>
              </a:buClr>
              <a:buSzPct val="100000"/>
              <a:buFont typeface="Maven Pro"/>
              <a:buChar char="●"/>
            </a:pPr>
            <a:r>
              <a:rPr lang="en" sz="2772">
                <a:solidFill>
                  <a:schemeClr val="dk1"/>
                </a:solidFill>
                <a:latin typeface="Maven Pro"/>
                <a:ea typeface="Maven Pro"/>
                <a:cs typeface="Maven Pro"/>
                <a:sym typeface="Maven Pro"/>
              </a:rPr>
              <a:t>Recency lebih tinggi (42.4 hari) dibanding Champion (11.8 hari), mengindikasikan penurunan keterlibatan.</a:t>
            </a:r>
            <a:endParaRPr sz="2772">
              <a:solidFill>
                <a:schemeClr val="dk1"/>
              </a:solidFill>
              <a:latin typeface="Maven Pro"/>
              <a:ea typeface="Maven Pro"/>
              <a:cs typeface="Maven Pro"/>
              <a:sym typeface="Maven Pro"/>
            </a:endParaRPr>
          </a:p>
          <a:p>
            <a:pPr indent="-299030" lvl="0" marL="457200" rtl="0" algn="l">
              <a:spcBef>
                <a:spcPts val="0"/>
              </a:spcBef>
              <a:spcAft>
                <a:spcPts val="0"/>
              </a:spcAft>
              <a:buClr>
                <a:schemeClr val="dk1"/>
              </a:buClr>
              <a:buSzPct val="100000"/>
              <a:buFont typeface="Maven Pro"/>
              <a:buChar char="●"/>
            </a:pPr>
            <a:r>
              <a:rPr lang="en" sz="2772">
                <a:solidFill>
                  <a:schemeClr val="dk1"/>
                </a:solidFill>
                <a:latin typeface="Maven Pro"/>
                <a:ea typeface="Maven Pro"/>
                <a:cs typeface="Maven Pro"/>
                <a:sym typeface="Maven Pro"/>
              </a:rPr>
              <a:t>Perlu strategi untuk mencegah migrasi ke segmen "At Risk".</a:t>
            </a:r>
            <a:endParaRPr sz="2772">
              <a:solidFill>
                <a:schemeClr val="dk1"/>
              </a:solidFill>
              <a:latin typeface="Maven Pro"/>
              <a:ea typeface="Maven Pro"/>
              <a:cs typeface="Maven Pro"/>
              <a:sym typeface="Maven Pro"/>
            </a:endParaRPr>
          </a:p>
          <a:p>
            <a:pPr indent="-299030" lvl="0" marL="457200" rtl="0" algn="l">
              <a:spcBef>
                <a:spcPts val="0"/>
              </a:spcBef>
              <a:spcAft>
                <a:spcPts val="0"/>
              </a:spcAft>
              <a:buClr>
                <a:schemeClr val="dk1"/>
              </a:buClr>
              <a:buSzPct val="100000"/>
              <a:buFont typeface="Maven Pro"/>
              <a:buAutoNum type="arabicPeriod"/>
            </a:pPr>
            <a:r>
              <a:rPr lang="en" sz="2772">
                <a:solidFill>
                  <a:schemeClr val="dk1"/>
                </a:solidFill>
                <a:latin typeface="Maven Pro"/>
                <a:ea typeface="Maven Pro"/>
                <a:cs typeface="Maven Pro"/>
                <a:sym typeface="Maven Pro"/>
              </a:rPr>
              <a:t>Segmentasi K-Means vs RFM:</a:t>
            </a:r>
            <a:endParaRPr sz="2772">
              <a:solidFill>
                <a:schemeClr val="dk1"/>
              </a:solidFill>
              <a:latin typeface="Maven Pro"/>
              <a:ea typeface="Maven Pro"/>
              <a:cs typeface="Maven Pro"/>
              <a:sym typeface="Maven Pro"/>
            </a:endParaRPr>
          </a:p>
          <a:p>
            <a:pPr indent="-299030" lvl="0" marL="457200" rtl="0" algn="l">
              <a:spcBef>
                <a:spcPts val="0"/>
              </a:spcBef>
              <a:spcAft>
                <a:spcPts val="0"/>
              </a:spcAft>
              <a:buClr>
                <a:schemeClr val="dk1"/>
              </a:buClr>
              <a:buSzPct val="100000"/>
              <a:buFont typeface="Maven Pro"/>
              <a:buChar char="●"/>
            </a:pPr>
            <a:r>
              <a:rPr lang="en" sz="2772">
                <a:solidFill>
                  <a:schemeClr val="dk1"/>
                </a:solidFill>
                <a:latin typeface="Maven Pro"/>
                <a:ea typeface="Maven Pro"/>
                <a:cs typeface="Maven Pro"/>
                <a:sym typeface="Maven Pro"/>
              </a:rPr>
              <a:t>Hasil K-Means mengelompokkan semua pelanggan ke Cluster 1 (nilai transaksi triliunan), tetapi RFM membedakan lebih detail (Champion/Loyal/Other).</a:t>
            </a:r>
            <a:endParaRPr sz="2772">
              <a:solidFill>
                <a:schemeClr val="dk1"/>
              </a:solidFill>
              <a:latin typeface="Maven Pro"/>
              <a:ea typeface="Maven Pro"/>
              <a:cs typeface="Maven Pro"/>
              <a:sym typeface="Maven Pro"/>
            </a:endParaRPr>
          </a:p>
          <a:p>
            <a:pPr indent="-299030" lvl="0" marL="457200" rtl="0" algn="l">
              <a:spcBef>
                <a:spcPts val="0"/>
              </a:spcBef>
              <a:spcAft>
                <a:spcPts val="0"/>
              </a:spcAft>
              <a:buClr>
                <a:schemeClr val="dk1"/>
              </a:buClr>
              <a:buSzPct val="100000"/>
              <a:buFont typeface="Maven Pro"/>
              <a:buChar char="●"/>
            </a:pPr>
            <a:r>
              <a:rPr lang="en" sz="2772">
                <a:solidFill>
                  <a:schemeClr val="dk1"/>
                </a:solidFill>
                <a:latin typeface="Maven Pro"/>
                <a:ea typeface="Maven Pro"/>
                <a:cs typeface="Maven Pro"/>
                <a:sym typeface="Maven Pro"/>
              </a:rPr>
              <a:t>RFM lebih efektif untuk strategi pemasaran berbasis perilaku.</a:t>
            </a:r>
            <a:endParaRPr sz="2772">
              <a:solidFill>
                <a:schemeClr val="dk1"/>
              </a:solidFill>
              <a:latin typeface="Maven Pro"/>
              <a:ea typeface="Maven Pro"/>
              <a:cs typeface="Maven Pro"/>
              <a:sym typeface="Maven Pro"/>
            </a:endParaRPr>
          </a:p>
          <a:p>
            <a:pPr indent="-299030" lvl="0" marL="457200" rtl="0" algn="l">
              <a:spcBef>
                <a:spcPts val="0"/>
              </a:spcBef>
              <a:spcAft>
                <a:spcPts val="0"/>
              </a:spcAft>
              <a:buClr>
                <a:schemeClr val="dk1"/>
              </a:buClr>
              <a:buSzPct val="100000"/>
              <a:buFont typeface="Maven Pro"/>
              <a:buAutoNum type="arabicPeriod"/>
            </a:pPr>
            <a:r>
              <a:rPr lang="en" sz="2772">
                <a:solidFill>
                  <a:schemeClr val="dk1"/>
                </a:solidFill>
                <a:latin typeface="Maven Pro"/>
                <a:ea typeface="Maven Pro"/>
                <a:cs typeface="Maven Pro"/>
                <a:sym typeface="Maven Pro"/>
              </a:rPr>
              <a:t>Kesenjangan Nilai Pelanggan:</a:t>
            </a:r>
            <a:endParaRPr sz="2772">
              <a:solidFill>
                <a:schemeClr val="dk1"/>
              </a:solidFill>
              <a:latin typeface="Maven Pro"/>
              <a:ea typeface="Maven Pro"/>
              <a:cs typeface="Maven Pro"/>
              <a:sym typeface="Maven Pro"/>
            </a:endParaRPr>
          </a:p>
          <a:p>
            <a:pPr indent="-299030" lvl="0" marL="457200" rtl="0" algn="l">
              <a:spcBef>
                <a:spcPts val="0"/>
              </a:spcBef>
              <a:spcAft>
                <a:spcPts val="0"/>
              </a:spcAft>
              <a:buClr>
                <a:schemeClr val="dk1"/>
              </a:buClr>
              <a:buSzPct val="100000"/>
              <a:buFont typeface="Maven Pro"/>
              <a:buChar char="●"/>
            </a:pPr>
            <a:r>
              <a:rPr lang="en" sz="2772">
                <a:solidFill>
                  <a:schemeClr val="dk1"/>
                </a:solidFill>
                <a:latin typeface="Maven Pro"/>
                <a:ea typeface="Maven Pro"/>
                <a:cs typeface="Maven Pro"/>
                <a:sym typeface="Maven Pro"/>
              </a:rPr>
              <a:t>Monetary segmen Champion (Rp180M) jauh lebih tinggi daripada Other (Rp106M), menunjukkan polarisasi nilai pelanggan.</a:t>
            </a:r>
            <a:endParaRPr sz="2772">
              <a:solidFill>
                <a:schemeClr val="dk1"/>
              </a:solidFill>
              <a:latin typeface="Maven Pro"/>
              <a:ea typeface="Maven Pro"/>
              <a:cs typeface="Maven Pro"/>
              <a:sym typeface="Maven Pro"/>
            </a:endParaRPr>
          </a:p>
          <a:p>
            <a:pPr indent="-299030" lvl="0" marL="457200" rtl="0" algn="l">
              <a:spcBef>
                <a:spcPts val="0"/>
              </a:spcBef>
              <a:spcAft>
                <a:spcPts val="0"/>
              </a:spcAft>
              <a:buClr>
                <a:schemeClr val="dk1"/>
              </a:buClr>
              <a:buSzPct val="100000"/>
              <a:buFont typeface="Maven Pro"/>
              <a:buChar char="●"/>
            </a:pPr>
            <a:r>
              <a:rPr lang="en" sz="2772">
                <a:solidFill>
                  <a:schemeClr val="dk1"/>
                </a:solidFill>
                <a:latin typeface="Maven Pro"/>
                <a:ea typeface="Maven Pro"/>
                <a:cs typeface="Maven Pro"/>
                <a:sym typeface="Maven Pro"/>
              </a:rPr>
              <a:t>Segmen Other berpotensi ditingkatkan dengan reaktivasi.</a:t>
            </a:r>
            <a:endParaRPr sz="2772">
              <a:solidFill>
                <a:schemeClr val="dk1"/>
              </a:solidFill>
              <a:latin typeface="Maven Pro"/>
              <a:ea typeface="Maven Pro"/>
              <a:cs typeface="Maven Pro"/>
              <a:sym typeface="Maven Pro"/>
            </a:endParaRPr>
          </a:p>
          <a:p>
            <a:pPr indent="0" lvl="0" marL="457200" rtl="0" algn="l">
              <a:spcBef>
                <a:spcPts val="800"/>
              </a:spcBef>
              <a:spcAft>
                <a:spcPts val="0"/>
              </a:spcAft>
              <a:buNone/>
            </a:pPr>
            <a:r>
              <a:t/>
            </a:r>
            <a:endParaRPr sz="1600">
              <a:solidFill>
                <a:schemeClr val="dk1"/>
              </a:solidFill>
              <a:latin typeface="Arial"/>
              <a:ea typeface="Arial"/>
              <a:cs typeface="Arial"/>
              <a:sym typeface="Aria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Rekomendasi Strategi</a:t>
            </a:r>
            <a:endParaRPr/>
          </a:p>
        </p:txBody>
      </p:sp>
      <p:sp>
        <p:nvSpPr>
          <p:cNvPr id="381" name="Google Shape;381;p28"/>
          <p:cNvSpPr txBox="1"/>
          <p:nvPr>
            <p:ph idx="1" type="body"/>
          </p:nvPr>
        </p:nvSpPr>
        <p:spPr>
          <a:xfrm>
            <a:off x="176300" y="1990050"/>
            <a:ext cx="8718600" cy="2944200"/>
          </a:xfrm>
          <a:prstGeom prst="rect">
            <a:avLst/>
          </a:prstGeom>
        </p:spPr>
        <p:txBody>
          <a:bodyPr anchorCtr="0" anchor="t" bIns="91425" lIns="91425" spcFirstLastPara="1" rIns="91425" wrap="square" tIns="91425">
            <a:normAutofit fontScale="70000" lnSpcReduction="20000"/>
          </a:bodyPr>
          <a:lstStyle/>
          <a:p>
            <a:pPr indent="-314960" lvl="0" marL="457200" rtl="0" algn="l">
              <a:spcBef>
                <a:spcPts val="0"/>
              </a:spcBef>
              <a:spcAft>
                <a:spcPts val="0"/>
              </a:spcAft>
              <a:buClr>
                <a:schemeClr val="dk1"/>
              </a:buClr>
              <a:buSzPct val="100000"/>
              <a:buFont typeface="Maven Pro"/>
              <a:buAutoNum type="arabicPeriod"/>
            </a:pPr>
            <a:r>
              <a:rPr lang="en" sz="1942">
                <a:solidFill>
                  <a:schemeClr val="dk1"/>
                </a:solidFill>
                <a:latin typeface="Maven Pro"/>
                <a:ea typeface="Maven Pro"/>
                <a:cs typeface="Maven Pro"/>
                <a:sym typeface="Maven Pro"/>
              </a:rPr>
              <a:t>Untuk Segmen Champion:</a:t>
            </a:r>
            <a:endParaRPr sz="1942">
              <a:solidFill>
                <a:schemeClr val="dk1"/>
              </a:solidFill>
              <a:latin typeface="Maven Pro"/>
              <a:ea typeface="Maven Pro"/>
              <a:cs typeface="Maven Pro"/>
              <a:sym typeface="Maven Pro"/>
            </a:endParaRPr>
          </a:p>
          <a:p>
            <a:pPr indent="-314960" lvl="0" marL="457200" rtl="0" algn="l">
              <a:spcBef>
                <a:spcPts val="0"/>
              </a:spcBef>
              <a:spcAft>
                <a:spcPts val="0"/>
              </a:spcAft>
              <a:buClr>
                <a:schemeClr val="dk1"/>
              </a:buClr>
              <a:buSzPct val="100000"/>
              <a:buFont typeface="Maven Pro"/>
              <a:buChar char="●"/>
            </a:pPr>
            <a:r>
              <a:rPr lang="en" sz="1942">
                <a:solidFill>
                  <a:schemeClr val="dk1"/>
                </a:solidFill>
                <a:latin typeface="Maven Pro"/>
                <a:ea typeface="Maven Pro"/>
                <a:cs typeface="Maven Pro"/>
                <a:sym typeface="Maven Pro"/>
              </a:rPr>
              <a:t>Exclusive Benefits: Program VIP dengan diskon tiered atau cashback progresif.</a:t>
            </a:r>
            <a:endParaRPr sz="1942">
              <a:solidFill>
                <a:schemeClr val="dk1"/>
              </a:solidFill>
              <a:latin typeface="Maven Pro"/>
              <a:ea typeface="Maven Pro"/>
              <a:cs typeface="Maven Pro"/>
              <a:sym typeface="Maven Pro"/>
            </a:endParaRPr>
          </a:p>
          <a:p>
            <a:pPr indent="-314960" lvl="0" marL="457200" rtl="0" algn="l">
              <a:spcBef>
                <a:spcPts val="0"/>
              </a:spcBef>
              <a:spcAft>
                <a:spcPts val="0"/>
              </a:spcAft>
              <a:buClr>
                <a:schemeClr val="dk1"/>
              </a:buClr>
              <a:buSzPct val="100000"/>
              <a:buFont typeface="Maven Pro"/>
              <a:buChar char="●"/>
            </a:pPr>
            <a:r>
              <a:rPr lang="en" sz="1942">
                <a:solidFill>
                  <a:schemeClr val="dk1"/>
                </a:solidFill>
                <a:latin typeface="Maven Pro"/>
                <a:ea typeface="Maven Pro"/>
                <a:cs typeface="Maven Pro"/>
                <a:sym typeface="Maven Pro"/>
              </a:rPr>
              <a:t>Personalized Engagement: Survey kepuasan untuk mempertahankan loyalitas.</a:t>
            </a:r>
            <a:endParaRPr sz="1942">
              <a:solidFill>
                <a:schemeClr val="dk1"/>
              </a:solidFill>
              <a:latin typeface="Maven Pro"/>
              <a:ea typeface="Maven Pro"/>
              <a:cs typeface="Maven Pro"/>
              <a:sym typeface="Maven Pro"/>
            </a:endParaRPr>
          </a:p>
          <a:p>
            <a:pPr indent="-314960" lvl="0" marL="457200" rtl="0" algn="l">
              <a:spcBef>
                <a:spcPts val="0"/>
              </a:spcBef>
              <a:spcAft>
                <a:spcPts val="0"/>
              </a:spcAft>
              <a:buClr>
                <a:schemeClr val="dk1"/>
              </a:buClr>
              <a:buSzPct val="100000"/>
              <a:buFont typeface="Maven Pro"/>
              <a:buAutoNum type="arabicPeriod"/>
            </a:pPr>
            <a:r>
              <a:rPr lang="en" sz="1942">
                <a:solidFill>
                  <a:schemeClr val="dk1"/>
                </a:solidFill>
                <a:latin typeface="Maven Pro"/>
                <a:ea typeface="Maven Pro"/>
                <a:cs typeface="Maven Pro"/>
                <a:sym typeface="Maven Pro"/>
              </a:rPr>
              <a:t>Untuk Segmen Loyal:</a:t>
            </a:r>
            <a:endParaRPr sz="1942">
              <a:solidFill>
                <a:schemeClr val="dk1"/>
              </a:solidFill>
              <a:latin typeface="Maven Pro"/>
              <a:ea typeface="Maven Pro"/>
              <a:cs typeface="Maven Pro"/>
              <a:sym typeface="Maven Pro"/>
            </a:endParaRPr>
          </a:p>
          <a:p>
            <a:pPr indent="-314960" lvl="0" marL="457200" rtl="0" algn="l">
              <a:spcBef>
                <a:spcPts val="0"/>
              </a:spcBef>
              <a:spcAft>
                <a:spcPts val="0"/>
              </a:spcAft>
              <a:buClr>
                <a:schemeClr val="dk1"/>
              </a:buClr>
              <a:buSzPct val="100000"/>
              <a:buFont typeface="Maven Pro"/>
              <a:buChar char="●"/>
            </a:pPr>
            <a:r>
              <a:rPr lang="en" sz="1942">
                <a:solidFill>
                  <a:schemeClr val="dk1"/>
                </a:solidFill>
                <a:latin typeface="Maven Pro"/>
                <a:ea typeface="Maven Pro"/>
                <a:cs typeface="Maven Pro"/>
                <a:sym typeface="Maven Pro"/>
              </a:rPr>
              <a:t>Upselling berbasis Data: Rekomendasi produk premium berdasarkan histori belanja.</a:t>
            </a:r>
            <a:endParaRPr sz="1942">
              <a:solidFill>
                <a:schemeClr val="dk1"/>
              </a:solidFill>
              <a:latin typeface="Maven Pro"/>
              <a:ea typeface="Maven Pro"/>
              <a:cs typeface="Maven Pro"/>
              <a:sym typeface="Maven Pro"/>
            </a:endParaRPr>
          </a:p>
          <a:p>
            <a:pPr indent="-314960" lvl="0" marL="457200" rtl="0" algn="l">
              <a:spcBef>
                <a:spcPts val="0"/>
              </a:spcBef>
              <a:spcAft>
                <a:spcPts val="0"/>
              </a:spcAft>
              <a:buClr>
                <a:schemeClr val="dk1"/>
              </a:buClr>
              <a:buSzPct val="100000"/>
              <a:buFont typeface="Maven Pro"/>
              <a:buChar char="●"/>
            </a:pPr>
            <a:r>
              <a:rPr lang="en" sz="1942">
                <a:solidFill>
                  <a:schemeClr val="dk1"/>
                </a:solidFill>
                <a:latin typeface="Maven Pro"/>
                <a:ea typeface="Maven Pro"/>
                <a:cs typeface="Maven Pro"/>
                <a:sym typeface="Maven Pro"/>
              </a:rPr>
              <a:t>Flash Sales: Batasi waktu promo untuk memicu aksi cepat.</a:t>
            </a:r>
            <a:endParaRPr sz="1942">
              <a:solidFill>
                <a:schemeClr val="dk1"/>
              </a:solidFill>
              <a:latin typeface="Maven Pro"/>
              <a:ea typeface="Maven Pro"/>
              <a:cs typeface="Maven Pro"/>
              <a:sym typeface="Maven Pro"/>
            </a:endParaRPr>
          </a:p>
          <a:p>
            <a:pPr indent="-314960" lvl="0" marL="457200" rtl="0" algn="l">
              <a:spcBef>
                <a:spcPts val="0"/>
              </a:spcBef>
              <a:spcAft>
                <a:spcPts val="0"/>
              </a:spcAft>
              <a:buClr>
                <a:schemeClr val="dk1"/>
              </a:buClr>
              <a:buSzPct val="100000"/>
              <a:buFont typeface="Maven Pro"/>
              <a:buAutoNum type="arabicPeriod"/>
            </a:pPr>
            <a:r>
              <a:rPr lang="en" sz="1942">
                <a:solidFill>
                  <a:schemeClr val="dk1"/>
                </a:solidFill>
                <a:latin typeface="Maven Pro"/>
                <a:ea typeface="Maven Pro"/>
                <a:cs typeface="Maven Pro"/>
                <a:sym typeface="Maven Pro"/>
              </a:rPr>
              <a:t>Untuk Segmen Other:</a:t>
            </a:r>
            <a:endParaRPr sz="1942">
              <a:solidFill>
                <a:schemeClr val="dk1"/>
              </a:solidFill>
              <a:latin typeface="Maven Pro"/>
              <a:ea typeface="Maven Pro"/>
              <a:cs typeface="Maven Pro"/>
              <a:sym typeface="Maven Pro"/>
            </a:endParaRPr>
          </a:p>
          <a:p>
            <a:pPr indent="-314960" lvl="0" marL="457200" rtl="0" algn="l">
              <a:spcBef>
                <a:spcPts val="0"/>
              </a:spcBef>
              <a:spcAft>
                <a:spcPts val="0"/>
              </a:spcAft>
              <a:buClr>
                <a:schemeClr val="dk1"/>
              </a:buClr>
              <a:buSzPct val="100000"/>
              <a:buFont typeface="Maven Pro"/>
              <a:buChar char="●"/>
            </a:pPr>
            <a:r>
              <a:rPr lang="en" sz="1942">
                <a:solidFill>
                  <a:schemeClr val="dk1"/>
                </a:solidFill>
                <a:latin typeface="Maven Pro"/>
                <a:ea typeface="Maven Pro"/>
                <a:cs typeface="Maven Pro"/>
                <a:sym typeface="Maven Pro"/>
              </a:rPr>
              <a:t>Win-Back Campaign: Diskon 20% untuk transaksi pertama dalam 3 bulan.</a:t>
            </a:r>
            <a:endParaRPr sz="1942">
              <a:solidFill>
                <a:schemeClr val="dk1"/>
              </a:solidFill>
              <a:latin typeface="Maven Pro"/>
              <a:ea typeface="Maven Pro"/>
              <a:cs typeface="Maven Pro"/>
              <a:sym typeface="Maven Pro"/>
            </a:endParaRPr>
          </a:p>
          <a:p>
            <a:pPr indent="-314960" lvl="0" marL="457200" rtl="0" algn="l">
              <a:spcBef>
                <a:spcPts val="0"/>
              </a:spcBef>
              <a:spcAft>
                <a:spcPts val="0"/>
              </a:spcAft>
              <a:buClr>
                <a:schemeClr val="dk1"/>
              </a:buClr>
              <a:buSzPct val="100000"/>
              <a:buFont typeface="Maven Pro"/>
              <a:buChar char="●"/>
            </a:pPr>
            <a:r>
              <a:rPr lang="en" sz="1942">
                <a:solidFill>
                  <a:schemeClr val="dk1"/>
                </a:solidFill>
                <a:latin typeface="Maven Pro"/>
                <a:ea typeface="Maven Pro"/>
                <a:cs typeface="Maven Pro"/>
                <a:sym typeface="Maven Pro"/>
              </a:rPr>
              <a:t>Retargeting Sosial Media: Iklan dinamis dengan produk yang sering dibeli.</a:t>
            </a:r>
            <a:endParaRPr sz="1942">
              <a:solidFill>
                <a:schemeClr val="dk1"/>
              </a:solidFill>
              <a:latin typeface="Maven Pro"/>
              <a:ea typeface="Maven Pro"/>
              <a:cs typeface="Maven Pro"/>
              <a:sym typeface="Maven Pro"/>
            </a:endParaRPr>
          </a:p>
          <a:p>
            <a:pPr indent="-314960" lvl="0" marL="457200" rtl="0" algn="l">
              <a:spcBef>
                <a:spcPts val="0"/>
              </a:spcBef>
              <a:spcAft>
                <a:spcPts val="0"/>
              </a:spcAft>
              <a:buClr>
                <a:schemeClr val="dk1"/>
              </a:buClr>
              <a:buSzPct val="100000"/>
              <a:buFont typeface="Maven Pro"/>
              <a:buAutoNum type="arabicPeriod"/>
            </a:pPr>
            <a:r>
              <a:rPr lang="en" sz="1942">
                <a:solidFill>
                  <a:schemeClr val="dk1"/>
                </a:solidFill>
                <a:latin typeface="Maven Pro"/>
                <a:ea typeface="Maven Pro"/>
                <a:cs typeface="Maven Pro"/>
                <a:sym typeface="Maven Pro"/>
              </a:rPr>
              <a:t>Cross-Cluster Optimization:</a:t>
            </a:r>
            <a:endParaRPr sz="1942">
              <a:solidFill>
                <a:schemeClr val="dk1"/>
              </a:solidFill>
              <a:latin typeface="Maven Pro"/>
              <a:ea typeface="Maven Pro"/>
              <a:cs typeface="Maven Pro"/>
              <a:sym typeface="Maven Pro"/>
            </a:endParaRPr>
          </a:p>
          <a:p>
            <a:pPr indent="-314960" lvl="0" marL="457200" rtl="0" algn="l">
              <a:spcBef>
                <a:spcPts val="0"/>
              </a:spcBef>
              <a:spcAft>
                <a:spcPts val="0"/>
              </a:spcAft>
              <a:buClr>
                <a:schemeClr val="dk1"/>
              </a:buClr>
              <a:buSzPct val="100000"/>
              <a:buFont typeface="Maven Pro"/>
              <a:buChar char="●"/>
            </a:pPr>
            <a:r>
              <a:rPr lang="en" sz="1942">
                <a:solidFill>
                  <a:schemeClr val="dk1"/>
                </a:solidFill>
                <a:latin typeface="Maven Pro"/>
                <a:ea typeface="Maven Pro"/>
                <a:cs typeface="Maven Pro"/>
                <a:sym typeface="Maven Pro"/>
              </a:rPr>
              <a:t>Integrasi K-Means &amp; RFM: Gabungkan kriteria Monetary K-Means (skala besar) dengan RFM untuk identifikasi high-value customers yang terabaikan.</a:t>
            </a:r>
            <a:endParaRPr sz="1942">
              <a:solidFill>
                <a:schemeClr val="dk1"/>
              </a:solidFill>
              <a:latin typeface="Maven Pro"/>
              <a:ea typeface="Maven Pro"/>
              <a:cs typeface="Maven Pro"/>
              <a:sym typeface="Maven Pro"/>
            </a:endParaRPr>
          </a:p>
          <a:p>
            <a:pPr indent="0" lvl="0" marL="0" rtl="0" algn="l">
              <a:spcBef>
                <a:spcPts val="1200"/>
              </a:spcBef>
              <a:spcAft>
                <a:spcPts val="1200"/>
              </a:spcAft>
              <a:buNone/>
            </a:pPr>
            <a:r>
              <a:t/>
            </a:r>
            <a:endParaRPr sz="1800">
              <a:solidFill>
                <a:schemeClr val="dk1"/>
              </a:solidFill>
              <a:latin typeface="Maven Pro"/>
              <a:ea typeface="Maven Pro"/>
              <a:cs typeface="Maven Pro"/>
              <a:sym typeface="Maven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Kesimpulan </a:t>
            </a:r>
            <a:endParaRPr/>
          </a:p>
        </p:txBody>
      </p:sp>
      <p:sp>
        <p:nvSpPr>
          <p:cNvPr id="387" name="Google Shape;387;p29"/>
          <p:cNvSpPr txBox="1"/>
          <p:nvPr>
            <p:ph idx="1" type="body"/>
          </p:nvPr>
        </p:nvSpPr>
        <p:spPr>
          <a:xfrm>
            <a:off x="476142" y="1597875"/>
            <a:ext cx="8441700" cy="3413700"/>
          </a:xfrm>
          <a:prstGeom prst="rect">
            <a:avLst/>
          </a:prstGeom>
        </p:spPr>
        <p:txBody>
          <a:bodyPr anchorCtr="0" anchor="t" bIns="91425" lIns="91425" spcFirstLastPara="1" rIns="91425" wrap="square" tIns="91425">
            <a:noAutofit/>
          </a:bodyPr>
          <a:lstStyle/>
          <a:p>
            <a:pPr indent="-304800" lvl="0" marL="457200" rtl="0" algn="l">
              <a:lnSpc>
                <a:spcPct val="95000"/>
              </a:lnSpc>
              <a:spcBef>
                <a:spcPts val="0"/>
              </a:spcBef>
              <a:spcAft>
                <a:spcPts val="0"/>
              </a:spcAft>
              <a:buClr>
                <a:schemeClr val="dk1"/>
              </a:buClr>
              <a:buSzPts val="1200"/>
              <a:buFont typeface="Maven Pro"/>
              <a:buAutoNum type="arabicPeriod"/>
            </a:pPr>
            <a:r>
              <a:rPr lang="en" sz="1200">
                <a:solidFill>
                  <a:schemeClr val="dk1"/>
                </a:solidFill>
                <a:latin typeface="Maven Pro"/>
                <a:ea typeface="Maven Pro"/>
                <a:cs typeface="Maven Pro"/>
                <a:sym typeface="Maven Pro"/>
              </a:rPr>
              <a:t>RFM &gt; K-Means untuk Personalisasi:</a:t>
            </a:r>
            <a:endParaRPr sz="1200">
              <a:solidFill>
                <a:schemeClr val="dk1"/>
              </a:solidFill>
              <a:latin typeface="Maven Pro"/>
              <a:ea typeface="Maven Pro"/>
              <a:cs typeface="Maven Pro"/>
              <a:sym typeface="Maven Pro"/>
            </a:endParaRPr>
          </a:p>
          <a:p>
            <a:pPr indent="0" lvl="0" marL="0" rtl="0" algn="l">
              <a:lnSpc>
                <a:spcPct val="95000"/>
              </a:lnSpc>
              <a:spcBef>
                <a:spcPts val="1200"/>
              </a:spcBef>
              <a:spcAft>
                <a:spcPts val="0"/>
              </a:spcAft>
              <a:buNone/>
            </a:pPr>
            <a:r>
              <a:rPr lang="en" sz="1200">
                <a:solidFill>
                  <a:schemeClr val="dk1"/>
                </a:solidFill>
                <a:latin typeface="Maven Pro"/>
                <a:ea typeface="Maven Pro"/>
                <a:cs typeface="Maven Pro"/>
                <a:sym typeface="Maven Pro"/>
              </a:rPr>
              <a:t>Metode RFM lebih unggul dalam membedakan perilaku pelanggan secara praktis, sementara K-Means cocok untuk analisis nilai transaksi makro.</a:t>
            </a:r>
            <a:endParaRPr sz="1200">
              <a:solidFill>
                <a:schemeClr val="dk1"/>
              </a:solidFill>
              <a:latin typeface="Maven Pro"/>
              <a:ea typeface="Maven Pro"/>
              <a:cs typeface="Maven Pro"/>
              <a:sym typeface="Maven Pro"/>
            </a:endParaRPr>
          </a:p>
          <a:p>
            <a:pPr indent="-304800" lvl="0" marL="457200" rtl="0" algn="l">
              <a:lnSpc>
                <a:spcPct val="95000"/>
              </a:lnSpc>
              <a:spcBef>
                <a:spcPts val="1200"/>
              </a:spcBef>
              <a:spcAft>
                <a:spcPts val="0"/>
              </a:spcAft>
              <a:buClr>
                <a:schemeClr val="dk1"/>
              </a:buClr>
              <a:buSzPts val="1200"/>
              <a:buFont typeface="Maven Pro"/>
              <a:buAutoNum type="arabicPeriod"/>
            </a:pPr>
            <a:r>
              <a:rPr lang="en" sz="1200">
                <a:solidFill>
                  <a:schemeClr val="dk1"/>
                </a:solidFill>
                <a:latin typeface="Maven Pro"/>
                <a:ea typeface="Maven Pro"/>
                <a:cs typeface="Maven Pro"/>
                <a:sym typeface="Maven Pro"/>
              </a:rPr>
              <a:t>Fokus pada Retensi:</a:t>
            </a:r>
            <a:endParaRPr sz="1200">
              <a:solidFill>
                <a:schemeClr val="dk1"/>
              </a:solidFill>
              <a:latin typeface="Maven Pro"/>
              <a:ea typeface="Maven Pro"/>
              <a:cs typeface="Maven Pro"/>
              <a:sym typeface="Maven Pro"/>
            </a:endParaRPr>
          </a:p>
          <a:p>
            <a:pPr indent="0" lvl="0" marL="0" rtl="0" algn="l">
              <a:lnSpc>
                <a:spcPct val="95000"/>
              </a:lnSpc>
              <a:spcBef>
                <a:spcPts val="1200"/>
              </a:spcBef>
              <a:spcAft>
                <a:spcPts val="0"/>
              </a:spcAft>
              <a:buNone/>
            </a:pPr>
            <a:r>
              <a:rPr lang="en" sz="1200">
                <a:solidFill>
                  <a:schemeClr val="dk1"/>
                </a:solidFill>
                <a:latin typeface="Maven Pro"/>
                <a:ea typeface="Maven Pro"/>
                <a:cs typeface="Maven Pro"/>
                <a:sym typeface="Maven Pro"/>
              </a:rPr>
              <a:t>Mempertahankan Champion dan mengkonversi Loyal menjadi Champion adalah kunci profitabilitas jangka panjang.</a:t>
            </a:r>
            <a:endParaRPr sz="1200">
              <a:solidFill>
                <a:schemeClr val="dk1"/>
              </a:solidFill>
              <a:latin typeface="Maven Pro"/>
              <a:ea typeface="Maven Pro"/>
              <a:cs typeface="Maven Pro"/>
              <a:sym typeface="Maven Pro"/>
            </a:endParaRPr>
          </a:p>
          <a:p>
            <a:pPr indent="-304800" lvl="0" marL="457200" rtl="0" algn="l">
              <a:lnSpc>
                <a:spcPct val="95000"/>
              </a:lnSpc>
              <a:spcBef>
                <a:spcPts val="1200"/>
              </a:spcBef>
              <a:spcAft>
                <a:spcPts val="0"/>
              </a:spcAft>
              <a:buClr>
                <a:schemeClr val="dk1"/>
              </a:buClr>
              <a:buSzPts val="1200"/>
              <a:buFont typeface="Maven Pro"/>
              <a:buAutoNum type="arabicPeriod"/>
            </a:pPr>
            <a:r>
              <a:rPr lang="en" sz="1200">
                <a:solidFill>
                  <a:schemeClr val="dk1"/>
                </a:solidFill>
                <a:latin typeface="Maven Pro"/>
                <a:ea typeface="Maven Pro"/>
                <a:cs typeface="Maven Pro"/>
                <a:sym typeface="Maven Pro"/>
              </a:rPr>
              <a:t>Data-Driven Culture:</a:t>
            </a:r>
            <a:endParaRPr sz="1200">
              <a:solidFill>
                <a:schemeClr val="dk1"/>
              </a:solidFill>
              <a:latin typeface="Maven Pro"/>
              <a:ea typeface="Maven Pro"/>
              <a:cs typeface="Maven Pro"/>
              <a:sym typeface="Maven Pro"/>
            </a:endParaRPr>
          </a:p>
          <a:p>
            <a:pPr indent="0" lvl="0" marL="0" rtl="0" algn="l">
              <a:lnSpc>
                <a:spcPct val="95000"/>
              </a:lnSpc>
              <a:spcBef>
                <a:spcPts val="1200"/>
              </a:spcBef>
              <a:spcAft>
                <a:spcPts val="0"/>
              </a:spcAft>
              <a:buNone/>
            </a:pPr>
            <a:r>
              <a:rPr lang="en" sz="1200">
                <a:solidFill>
                  <a:schemeClr val="dk1"/>
                </a:solidFill>
                <a:latin typeface="Maven Pro"/>
                <a:ea typeface="Maven Pro"/>
                <a:cs typeface="Maven Pro"/>
                <a:sym typeface="Maven Pro"/>
              </a:rPr>
              <a:t>Perlu monitoring berkala (e.g., update segmentasi tiap kuartal) untuk menyesuaikan strategi dengan dinamika perilaku pelanggan.</a:t>
            </a:r>
            <a:endParaRPr sz="1200">
              <a:solidFill>
                <a:schemeClr val="dk1"/>
              </a:solidFill>
              <a:latin typeface="Maven Pro"/>
              <a:ea typeface="Maven Pro"/>
              <a:cs typeface="Maven Pro"/>
              <a:sym typeface="Maven Pro"/>
            </a:endParaRPr>
          </a:p>
          <a:p>
            <a:pPr indent="-304800" lvl="0" marL="457200" rtl="0" algn="l">
              <a:lnSpc>
                <a:spcPct val="95000"/>
              </a:lnSpc>
              <a:spcBef>
                <a:spcPts val="1200"/>
              </a:spcBef>
              <a:spcAft>
                <a:spcPts val="0"/>
              </a:spcAft>
              <a:buClr>
                <a:schemeClr val="dk1"/>
              </a:buClr>
              <a:buSzPts val="1200"/>
              <a:buFont typeface="Maven Pro"/>
              <a:buAutoNum type="arabicPeriod"/>
            </a:pPr>
            <a:r>
              <a:rPr lang="en" sz="1200">
                <a:solidFill>
                  <a:schemeClr val="dk1"/>
                </a:solidFill>
                <a:latin typeface="Maven Pro"/>
                <a:ea typeface="Maven Pro"/>
                <a:cs typeface="Maven Pro"/>
                <a:sym typeface="Maven Pro"/>
              </a:rPr>
              <a:t>Eksperimen Strategi:</a:t>
            </a:r>
            <a:endParaRPr sz="1200">
              <a:solidFill>
                <a:schemeClr val="dk1"/>
              </a:solidFill>
              <a:latin typeface="Maven Pro"/>
              <a:ea typeface="Maven Pro"/>
              <a:cs typeface="Maven Pro"/>
              <a:sym typeface="Maven Pro"/>
            </a:endParaRPr>
          </a:p>
          <a:p>
            <a:pPr indent="0" lvl="0" marL="0" rtl="0" algn="l">
              <a:lnSpc>
                <a:spcPct val="95000"/>
              </a:lnSpc>
              <a:spcBef>
                <a:spcPts val="1200"/>
              </a:spcBef>
              <a:spcAft>
                <a:spcPts val="0"/>
              </a:spcAft>
              <a:buNone/>
            </a:pPr>
            <a:r>
              <a:rPr lang="en" sz="1200">
                <a:solidFill>
                  <a:schemeClr val="dk1"/>
                </a:solidFill>
                <a:latin typeface="Maven Pro"/>
                <a:ea typeface="Maven Pro"/>
                <a:cs typeface="Maven Pro"/>
                <a:sym typeface="Maven Pro"/>
              </a:rPr>
              <a:t>A/B Testing untuk rekomendasi seperti diskon vs free shipping pada segmen Other.</a:t>
            </a:r>
            <a:endParaRPr sz="1200">
              <a:solidFill>
                <a:schemeClr val="dk1"/>
              </a:solidFill>
              <a:latin typeface="Maven Pro"/>
              <a:ea typeface="Maven Pro"/>
              <a:cs typeface="Maven Pro"/>
              <a:sym typeface="Maven Pro"/>
            </a:endParaRPr>
          </a:p>
          <a:p>
            <a:pPr indent="0" lvl="0" marL="0" rtl="0" algn="l">
              <a:lnSpc>
                <a:spcPct val="95000"/>
              </a:lnSpc>
              <a:spcBef>
                <a:spcPts val="1200"/>
              </a:spcBef>
              <a:spcAft>
                <a:spcPts val="0"/>
              </a:spcAft>
              <a:buNone/>
            </a:pPr>
            <a:r>
              <a:t/>
            </a:r>
            <a:endParaRPr sz="1600">
              <a:solidFill>
                <a:schemeClr val="dk1"/>
              </a:solidFill>
              <a:latin typeface="Maven Pro"/>
              <a:ea typeface="Maven Pro"/>
              <a:cs typeface="Maven Pro"/>
              <a:sym typeface="Maven Pro"/>
            </a:endParaRPr>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idx="1" type="body"/>
          </p:nvPr>
        </p:nvSpPr>
        <p:spPr>
          <a:xfrm>
            <a:off x="1303800" y="1990050"/>
            <a:ext cx="7030500" cy="14706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6000"/>
              <a:t>Terima kasih</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4"/>
          <p:cNvSpPr txBox="1"/>
          <p:nvPr>
            <p:ph type="title"/>
          </p:nvPr>
        </p:nvSpPr>
        <p:spPr>
          <a:xfrm>
            <a:off x="161225" y="0"/>
            <a:ext cx="8520600" cy="973200"/>
          </a:xfrm>
          <a:prstGeom prst="rect">
            <a:avLst/>
          </a:prstGeom>
        </p:spPr>
        <p:txBody>
          <a:bodyPr anchorCtr="0" anchor="t" bIns="91425" lIns="91425" spcFirstLastPara="1" rIns="91425" wrap="square" tIns="91425">
            <a:normAutofit fontScale="90000"/>
          </a:bodyPr>
          <a:lstStyle/>
          <a:p>
            <a:pPr indent="0" lvl="0" marL="0" rtl="0" algn="ctr">
              <a:lnSpc>
                <a:spcPct val="98571"/>
              </a:lnSpc>
              <a:spcBef>
                <a:spcPts val="0"/>
              </a:spcBef>
              <a:spcAft>
                <a:spcPts val="0"/>
              </a:spcAft>
              <a:buClr>
                <a:schemeClr val="dk1"/>
              </a:buClr>
              <a:buSzPts val="990"/>
              <a:buFont typeface="Arial"/>
              <a:buNone/>
            </a:pPr>
            <a:r>
              <a:rPr b="1" lang="en" sz="7000">
                <a:highlight>
                  <a:srgbClr val="FFFFFF"/>
                </a:highlight>
              </a:rPr>
              <a:t>Table of Content</a:t>
            </a:r>
            <a:endParaRPr b="1"/>
          </a:p>
        </p:txBody>
      </p:sp>
      <p:sp>
        <p:nvSpPr>
          <p:cNvPr id="289" name="Google Shape;289;p14"/>
          <p:cNvSpPr txBox="1"/>
          <p:nvPr>
            <p:ph idx="1" type="body"/>
          </p:nvPr>
        </p:nvSpPr>
        <p:spPr>
          <a:xfrm>
            <a:off x="161225" y="1549175"/>
            <a:ext cx="8520600" cy="3416400"/>
          </a:xfrm>
          <a:prstGeom prst="rect">
            <a:avLst/>
          </a:prstGeom>
        </p:spPr>
        <p:txBody>
          <a:bodyPr anchorCtr="0" anchor="t" bIns="91425" lIns="91425" spcFirstLastPara="1" rIns="91425" wrap="square" tIns="91425">
            <a:normAutofit fontScale="77500" lnSpcReduction="20000"/>
          </a:bodyPr>
          <a:lstStyle/>
          <a:p>
            <a:pPr indent="-354091" lvl="0" marL="457200" rtl="0" algn="just">
              <a:lnSpc>
                <a:spcPct val="139473"/>
              </a:lnSpc>
              <a:spcBef>
                <a:spcPts val="0"/>
              </a:spcBef>
              <a:spcAft>
                <a:spcPts val="0"/>
              </a:spcAft>
              <a:buClr>
                <a:schemeClr val="dk1"/>
              </a:buClr>
              <a:buSzPct val="100000"/>
              <a:buAutoNum type="arabicPeriod"/>
            </a:pPr>
            <a:r>
              <a:rPr lang="en" sz="2550">
                <a:solidFill>
                  <a:schemeClr val="dk1"/>
                </a:solidFill>
                <a:highlight>
                  <a:srgbClr val="FFFFFF"/>
                </a:highlight>
              </a:rPr>
              <a:t>Project Background</a:t>
            </a:r>
            <a:endParaRPr sz="2550">
              <a:solidFill>
                <a:schemeClr val="dk1"/>
              </a:solidFill>
              <a:highlight>
                <a:srgbClr val="FFFFFF"/>
              </a:highlight>
            </a:endParaRPr>
          </a:p>
          <a:p>
            <a:pPr indent="-354091" lvl="0" marL="457200" rtl="0" algn="just">
              <a:lnSpc>
                <a:spcPct val="139473"/>
              </a:lnSpc>
              <a:spcBef>
                <a:spcPts val="0"/>
              </a:spcBef>
              <a:spcAft>
                <a:spcPts val="0"/>
              </a:spcAft>
              <a:buClr>
                <a:schemeClr val="dk1"/>
              </a:buClr>
              <a:buSzPct val="100000"/>
              <a:buAutoNum type="arabicPeriod"/>
            </a:pPr>
            <a:r>
              <a:rPr lang="en" sz="2550">
                <a:solidFill>
                  <a:schemeClr val="dk1"/>
                </a:solidFill>
                <a:highlight>
                  <a:srgbClr val="FFFFFF"/>
                </a:highlight>
              </a:rPr>
              <a:t>Bussines Objective</a:t>
            </a:r>
            <a:endParaRPr sz="2550">
              <a:solidFill>
                <a:schemeClr val="dk1"/>
              </a:solidFill>
              <a:highlight>
                <a:srgbClr val="FFFFFF"/>
              </a:highlight>
            </a:endParaRPr>
          </a:p>
          <a:p>
            <a:pPr indent="-354091" lvl="0" marL="457200" rtl="0" algn="just">
              <a:lnSpc>
                <a:spcPct val="139473"/>
              </a:lnSpc>
              <a:spcBef>
                <a:spcPts val="0"/>
              </a:spcBef>
              <a:spcAft>
                <a:spcPts val="0"/>
              </a:spcAft>
              <a:buClr>
                <a:schemeClr val="dk1"/>
              </a:buClr>
              <a:buSzPct val="100000"/>
              <a:buAutoNum type="arabicPeriod"/>
            </a:pPr>
            <a:r>
              <a:rPr lang="en" sz="2550">
                <a:solidFill>
                  <a:schemeClr val="dk1"/>
                </a:solidFill>
                <a:highlight>
                  <a:srgbClr val="FFFFFF"/>
                </a:highlight>
              </a:rPr>
              <a:t>Metodologi RFM</a:t>
            </a:r>
            <a:endParaRPr sz="2550">
              <a:solidFill>
                <a:schemeClr val="dk1"/>
              </a:solidFill>
              <a:highlight>
                <a:srgbClr val="FFFFFF"/>
              </a:highlight>
            </a:endParaRPr>
          </a:p>
          <a:p>
            <a:pPr indent="-354091" lvl="0" marL="457200" rtl="0" algn="just">
              <a:lnSpc>
                <a:spcPct val="139473"/>
              </a:lnSpc>
              <a:spcBef>
                <a:spcPts val="0"/>
              </a:spcBef>
              <a:spcAft>
                <a:spcPts val="0"/>
              </a:spcAft>
              <a:buClr>
                <a:schemeClr val="dk1"/>
              </a:buClr>
              <a:buSzPct val="100000"/>
              <a:buAutoNum type="arabicPeriod"/>
            </a:pPr>
            <a:r>
              <a:rPr lang="en" sz="2550">
                <a:solidFill>
                  <a:schemeClr val="dk1"/>
                </a:solidFill>
                <a:highlight>
                  <a:srgbClr val="FFFFFF"/>
                </a:highlight>
              </a:rPr>
              <a:t>Distribusi Segmentasi Pelanggan</a:t>
            </a:r>
            <a:endParaRPr sz="2550">
              <a:solidFill>
                <a:schemeClr val="dk1"/>
              </a:solidFill>
              <a:highlight>
                <a:srgbClr val="FFFFFF"/>
              </a:highlight>
            </a:endParaRPr>
          </a:p>
          <a:p>
            <a:pPr indent="-354091" lvl="0" marL="457200" rtl="0" algn="just">
              <a:lnSpc>
                <a:spcPct val="139473"/>
              </a:lnSpc>
              <a:spcBef>
                <a:spcPts val="0"/>
              </a:spcBef>
              <a:spcAft>
                <a:spcPts val="0"/>
              </a:spcAft>
              <a:buClr>
                <a:schemeClr val="dk1"/>
              </a:buClr>
              <a:buSzPct val="100000"/>
              <a:buAutoNum type="arabicPeriod"/>
            </a:pPr>
            <a:r>
              <a:rPr lang="en" sz="2550">
                <a:solidFill>
                  <a:schemeClr val="dk1"/>
                </a:solidFill>
                <a:highlight>
                  <a:srgbClr val="FFFFFF"/>
                </a:highlight>
              </a:rPr>
              <a:t>Rata-rata RFM per Segmen</a:t>
            </a:r>
            <a:endParaRPr sz="2550">
              <a:solidFill>
                <a:schemeClr val="dk1"/>
              </a:solidFill>
              <a:highlight>
                <a:srgbClr val="FFFFFF"/>
              </a:highlight>
            </a:endParaRPr>
          </a:p>
          <a:p>
            <a:pPr indent="-354091" lvl="0" marL="457200" rtl="0" algn="just">
              <a:lnSpc>
                <a:spcPct val="139473"/>
              </a:lnSpc>
              <a:spcBef>
                <a:spcPts val="0"/>
              </a:spcBef>
              <a:spcAft>
                <a:spcPts val="0"/>
              </a:spcAft>
              <a:buClr>
                <a:schemeClr val="dk1"/>
              </a:buClr>
              <a:buSzPct val="100000"/>
              <a:buAutoNum type="arabicPeriod"/>
            </a:pPr>
            <a:r>
              <a:rPr lang="en" sz="2550">
                <a:solidFill>
                  <a:schemeClr val="dk1"/>
                </a:solidFill>
                <a:highlight>
                  <a:srgbClr val="FFFFFF"/>
                </a:highlight>
              </a:rPr>
              <a:t>Perbandingan RFM dengan KMeans </a:t>
            </a:r>
            <a:endParaRPr sz="2550">
              <a:solidFill>
                <a:schemeClr val="dk1"/>
              </a:solidFill>
              <a:highlight>
                <a:srgbClr val="FFFFFF"/>
              </a:highlight>
            </a:endParaRPr>
          </a:p>
          <a:p>
            <a:pPr indent="-354091" lvl="0" marL="457200" rtl="0" algn="just">
              <a:lnSpc>
                <a:spcPct val="139473"/>
              </a:lnSpc>
              <a:spcBef>
                <a:spcPts val="0"/>
              </a:spcBef>
              <a:spcAft>
                <a:spcPts val="0"/>
              </a:spcAft>
              <a:buClr>
                <a:schemeClr val="dk1"/>
              </a:buClr>
              <a:buSzPct val="100000"/>
              <a:buAutoNum type="arabicPeriod"/>
            </a:pPr>
            <a:r>
              <a:rPr lang="en" sz="2550">
                <a:solidFill>
                  <a:schemeClr val="dk1"/>
                </a:solidFill>
                <a:highlight>
                  <a:srgbClr val="FFFFFF"/>
                </a:highlight>
              </a:rPr>
              <a:t>Insight Penting</a:t>
            </a:r>
            <a:endParaRPr sz="2550">
              <a:solidFill>
                <a:schemeClr val="dk1"/>
              </a:solidFill>
              <a:highlight>
                <a:srgbClr val="FFFFFF"/>
              </a:highlight>
            </a:endParaRPr>
          </a:p>
          <a:p>
            <a:pPr indent="-354091" lvl="0" marL="457200" rtl="0" algn="just">
              <a:lnSpc>
                <a:spcPct val="139473"/>
              </a:lnSpc>
              <a:spcBef>
                <a:spcPts val="0"/>
              </a:spcBef>
              <a:spcAft>
                <a:spcPts val="0"/>
              </a:spcAft>
              <a:buClr>
                <a:schemeClr val="dk1"/>
              </a:buClr>
              <a:buSzPct val="100000"/>
              <a:buAutoNum type="arabicPeriod"/>
            </a:pPr>
            <a:r>
              <a:rPr lang="en" sz="2550">
                <a:solidFill>
                  <a:schemeClr val="dk1"/>
                </a:solidFill>
                <a:highlight>
                  <a:srgbClr val="FFFFFF"/>
                </a:highlight>
              </a:rPr>
              <a:t>Rekomendasi Strategi</a:t>
            </a:r>
            <a:endParaRPr sz="2550">
              <a:solidFill>
                <a:schemeClr val="dk1"/>
              </a:solidFill>
              <a:highlight>
                <a:srgbClr val="FFFFFF"/>
              </a:highlight>
            </a:endParaRPr>
          </a:p>
          <a:p>
            <a:pPr indent="-354091" lvl="0" marL="457200" rtl="0" algn="just">
              <a:lnSpc>
                <a:spcPct val="139473"/>
              </a:lnSpc>
              <a:spcBef>
                <a:spcPts val="0"/>
              </a:spcBef>
              <a:spcAft>
                <a:spcPts val="0"/>
              </a:spcAft>
              <a:buClr>
                <a:schemeClr val="dk1"/>
              </a:buClr>
              <a:buSzPct val="100000"/>
              <a:buAutoNum type="arabicPeriod"/>
            </a:pPr>
            <a:r>
              <a:rPr lang="en" sz="2550">
                <a:solidFill>
                  <a:schemeClr val="dk1"/>
                </a:solidFill>
                <a:highlight>
                  <a:srgbClr val="FFFFFF"/>
                </a:highlight>
              </a:rPr>
              <a:t>Kesimpulan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Project Background</a:t>
            </a:r>
            <a:endParaRPr b="1"/>
          </a:p>
        </p:txBody>
      </p:sp>
      <p:sp>
        <p:nvSpPr>
          <p:cNvPr id="295" name="Google Shape;295;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 sz="4115">
                <a:solidFill>
                  <a:schemeClr val="dk1"/>
                </a:solidFill>
                <a:latin typeface="Maven Pro"/>
                <a:ea typeface="Maven Pro"/>
                <a:cs typeface="Maven Pro"/>
                <a:sym typeface="Maven Pro"/>
              </a:rPr>
              <a:t>Perusahaan memiliki basis pelanggan yang luas dengan perilaku belanja yang bervariasi, belum ada strategi pemasaran yang disesuaikan berdasarkan karakteristik pelanggan. Untuk meningkatkan efektivitas kampanye dan loyalitas pelanggan, diperlukan pendekatan berbasis data. Oleh karena itu, dilakukan analisis segmentasi menggunakan metode RFM (Recency, Frequency, Monetary). Tujuannya adalah mengelompokkan pelanggan berdasarkan nilai dan aktivitas mereka, serta menyusun strategi pemasaran yang lebih tepat sasaran untuk tiap segmen.</a:t>
            </a:r>
            <a:endParaRPr sz="4115">
              <a:solidFill>
                <a:schemeClr val="dk1"/>
              </a:solidFill>
              <a:latin typeface="Maven Pro"/>
              <a:ea typeface="Maven Pro"/>
              <a:cs typeface="Maven Pro"/>
              <a:sym typeface="Maven Pro"/>
            </a:endParaRPr>
          </a:p>
          <a:p>
            <a:pPr indent="0" lvl="0" marL="0" rtl="0" algn="l">
              <a:spcBef>
                <a:spcPts val="1200"/>
              </a:spcBef>
              <a:spcAft>
                <a:spcPts val="0"/>
              </a:spcAft>
              <a:buNone/>
            </a:pPr>
            <a:r>
              <a:t/>
            </a:r>
            <a:endParaRPr sz="4115">
              <a:solidFill>
                <a:schemeClr val="dk1"/>
              </a:solidFill>
              <a:latin typeface="Maven Pro"/>
              <a:ea typeface="Maven Pro"/>
              <a:cs typeface="Maven Pro"/>
              <a:sym typeface="Maven Pro"/>
            </a:endParaRPr>
          </a:p>
          <a:p>
            <a:pPr indent="0" lvl="0" marL="0" rtl="0" algn="l">
              <a:spcBef>
                <a:spcPts val="1200"/>
              </a:spcBef>
              <a:spcAft>
                <a:spcPts val="1200"/>
              </a:spcAft>
              <a:buNone/>
            </a:pPr>
            <a:r>
              <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500"/>
              <a:t>Bussines Objective</a:t>
            </a:r>
            <a:endParaRPr b="1" sz="2500"/>
          </a:p>
        </p:txBody>
      </p:sp>
      <p:sp>
        <p:nvSpPr>
          <p:cNvPr id="301" name="Google Shape;301;p1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Font typeface="Arial"/>
              <a:buAutoNum type="arabicPeriod"/>
            </a:pPr>
            <a:r>
              <a:rPr lang="en" sz="1800">
                <a:solidFill>
                  <a:schemeClr val="dk1"/>
                </a:solidFill>
                <a:highlight>
                  <a:schemeClr val="lt1"/>
                </a:highlight>
                <a:latin typeface="Arial"/>
                <a:ea typeface="Arial"/>
                <a:cs typeface="Arial"/>
                <a:sym typeface="Arial"/>
              </a:rPr>
              <a:t>Mengidentifikasi kelompok pelanggan paling bernilai (high-value customers) untuk meningkatkan retensi dan loyalitas.</a:t>
            </a:r>
            <a:endParaRPr sz="1800">
              <a:solidFill>
                <a:schemeClr val="dk1"/>
              </a:solidFill>
              <a:highlight>
                <a:schemeClr val="lt1"/>
              </a:highlight>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 sz="1800">
                <a:solidFill>
                  <a:schemeClr val="dk1"/>
                </a:solidFill>
                <a:highlight>
                  <a:schemeClr val="lt1"/>
                </a:highlight>
                <a:latin typeface="Arial"/>
                <a:ea typeface="Arial"/>
                <a:cs typeface="Arial"/>
                <a:sym typeface="Arial"/>
              </a:rPr>
              <a:t>Meningkatkan efektivitas strategi pemasaran dengan pendekatan yang lebih personal dan tersegmentasi.</a:t>
            </a:r>
            <a:endParaRPr sz="1800">
              <a:solidFill>
                <a:schemeClr val="dk1"/>
              </a:solidFill>
              <a:highlight>
                <a:schemeClr val="lt1"/>
              </a:highlight>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 sz="1800">
                <a:solidFill>
                  <a:schemeClr val="dk1"/>
                </a:solidFill>
                <a:highlight>
                  <a:schemeClr val="lt1"/>
                </a:highlight>
                <a:latin typeface="Arial"/>
                <a:ea typeface="Arial"/>
                <a:cs typeface="Arial"/>
                <a:sym typeface="Arial"/>
              </a:rPr>
              <a:t>Mengoptimalkan pendapatan melalui pemahaman pola belanja pelanggan.</a:t>
            </a:r>
            <a:endParaRPr sz="1800">
              <a:solidFill>
                <a:schemeClr val="dk1"/>
              </a:solidFill>
              <a:highlight>
                <a:schemeClr val="lt1"/>
              </a:highlight>
              <a:latin typeface="Arial"/>
              <a:ea typeface="Arial"/>
              <a:cs typeface="Arial"/>
              <a:sym typeface="Arial"/>
            </a:endParaRPr>
          </a:p>
          <a:p>
            <a:pPr indent="-342900" lvl="0" marL="457200" rtl="0" algn="l">
              <a:spcBef>
                <a:spcPts val="0"/>
              </a:spcBef>
              <a:spcAft>
                <a:spcPts val="0"/>
              </a:spcAft>
              <a:buClr>
                <a:schemeClr val="dk1"/>
              </a:buClr>
              <a:buSzPts val="1800"/>
              <a:buFont typeface="Arial"/>
              <a:buAutoNum type="arabicPeriod"/>
            </a:pPr>
            <a:r>
              <a:rPr lang="en" sz="1800">
                <a:solidFill>
                  <a:schemeClr val="dk1"/>
                </a:solidFill>
                <a:highlight>
                  <a:schemeClr val="lt1"/>
                </a:highlight>
                <a:latin typeface="Arial"/>
                <a:ea typeface="Arial"/>
                <a:cs typeface="Arial"/>
                <a:sym typeface="Arial"/>
              </a:rPr>
              <a:t>Menurunkan churn rate dengan strategi reaktivasi pelanggan yang tidak aktif.</a:t>
            </a:r>
            <a:endParaRPr sz="1800">
              <a:solidFill>
                <a:schemeClr val="dk1"/>
              </a:solidFill>
              <a:highlight>
                <a:schemeClr val="lt1"/>
              </a:highlight>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100">
              <a:solidFill>
                <a:schemeClr val="dk1"/>
              </a:solidFill>
              <a:highlight>
                <a:schemeClr val="lt1"/>
              </a:highlight>
              <a:latin typeface="Arial"/>
              <a:ea typeface="Arial"/>
              <a:cs typeface="Arial"/>
              <a:sym typeface="Arial"/>
            </a:endParaRPr>
          </a:p>
          <a:p>
            <a:pPr indent="0" lvl="0" marL="0" rtl="0" algn="l">
              <a:spcBef>
                <a:spcPts val="1200"/>
              </a:spcBef>
              <a:spcAft>
                <a:spcPts val="1200"/>
              </a:spcAft>
              <a:buNone/>
            </a:pPr>
            <a:r>
              <a:t/>
            </a: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lnSpc>
                <a:spcPct val="139473"/>
              </a:lnSpc>
              <a:spcBef>
                <a:spcPts val="0"/>
              </a:spcBef>
              <a:spcAft>
                <a:spcPts val="0"/>
              </a:spcAft>
              <a:buNone/>
            </a:pPr>
            <a:r>
              <a:rPr lang="en" sz="2550">
                <a:highlight>
                  <a:schemeClr val="lt1"/>
                </a:highlight>
              </a:rPr>
              <a:t>Metodologi RFM</a:t>
            </a:r>
            <a:endParaRPr/>
          </a:p>
        </p:txBody>
      </p:sp>
      <p:sp>
        <p:nvSpPr>
          <p:cNvPr id="307" name="Google Shape;307;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Maven Pro"/>
              <a:buAutoNum type="arabicPeriod"/>
            </a:pPr>
            <a:r>
              <a:rPr lang="en" sz="1800">
                <a:solidFill>
                  <a:schemeClr val="dk1"/>
                </a:solidFill>
                <a:latin typeface="Maven Pro"/>
                <a:ea typeface="Maven Pro"/>
                <a:cs typeface="Maven Pro"/>
                <a:sym typeface="Maven Pro"/>
              </a:rPr>
              <a:t>Recency: Berapa lama sejak terakhir pembelian.</a:t>
            </a:r>
            <a:endParaRPr sz="1800">
              <a:solidFill>
                <a:schemeClr val="dk1"/>
              </a:solidFill>
              <a:latin typeface="Maven Pro"/>
              <a:ea typeface="Maven Pro"/>
              <a:cs typeface="Maven Pro"/>
              <a:sym typeface="Maven Pro"/>
            </a:endParaRPr>
          </a:p>
          <a:p>
            <a:pPr indent="-342900" lvl="0" marL="457200" rtl="0" algn="l">
              <a:spcBef>
                <a:spcPts val="0"/>
              </a:spcBef>
              <a:spcAft>
                <a:spcPts val="0"/>
              </a:spcAft>
              <a:buClr>
                <a:schemeClr val="dk1"/>
              </a:buClr>
              <a:buSzPts val="1800"/>
              <a:buFont typeface="Maven Pro"/>
              <a:buAutoNum type="arabicPeriod"/>
            </a:pPr>
            <a:r>
              <a:rPr lang="en" sz="1800">
                <a:solidFill>
                  <a:schemeClr val="dk1"/>
                </a:solidFill>
                <a:latin typeface="Maven Pro"/>
                <a:ea typeface="Maven Pro"/>
                <a:cs typeface="Maven Pro"/>
                <a:sym typeface="Maven Pro"/>
              </a:rPr>
              <a:t>Frequency: Seberapa sering pelanggan bertransaksi.</a:t>
            </a:r>
            <a:endParaRPr sz="1800">
              <a:solidFill>
                <a:schemeClr val="dk1"/>
              </a:solidFill>
              <a:latin typeface="Maven Pro"/>
              <a:ea typeface="Maven Pro"/>
              <a:cs typeface="Maven Pro"/>
              <a:sym typeface="Maven Pro"/>
            </a:endParaRPr>
          </a:p>
          <a:p>
            <a:pPr indent="-342900" lvl="0" marL="457200" rtl="0" algn="l">
              <a:spcBef>
                <a:spcPts val="0"/>
              </a:spcBef>
              <a:spcAft>
                <a:spcPts val="0"/>
              </a:spcAft>
              <a:buClr>
                <a:schemeClr val="dk1"/>
              </a:buClr>
              <a:buSzPts val="1800"/>
              <a:buFont typeface="Maven Pro"/>
              <a:buAutoNum type="arabicPeriod"/>
            </a:pPr>
            <a:r>
              <a:rPr lang="en" sz="1800">
                <a:solidFill>
                  <a:schemeClr val="dk1"/>
                </a:solidFill>
                <a:latin typeface="Maven Pro"/>
                <a:ea typeface="Maven Pro"/>
                <a:cs typeface="Maven Pro"/>
                <a:sym typeface="Maven Pro"/>
              </a:rPr>
              <a:t>Monetary: Total nilai pembelian.</a:t>
            </a:r>
            <a:endParaRPr sz="1800">
              <a:solidFill>
                <a:schemeClr val="dk1"/>
              </a:solidFill>
              <a:latin typeface="Maven Pro"/>
              <a:ea typeface="Maven Pro"/>
              <a:cs typeface="Maven Pro"/>
              <a:sym typeface="Maven Pro"/>
            </a:endParaRPr>
          </a:p>
          <a:p>
            <a:pPr indent="-342900" lvl="0" marL="457200" rtl="0" algn="l">
              <a:spcBef>
                <a:spcPts val="0"/>
              </a:spcBef>
              <a:spcAft>
                <a:spcPts val="0"/>
              </a:spcAft>
              <a:buClr>
                <a:schemeClr val="dk1"/>
              </a:buClr>
              <a:buSzPts val="1800"/>
              <a:buFont typeface="Maven Pro"/>
              <a:buAutoNum type="arabicPeriod"/>
            </a:pPr>
            <a:r>
              <a:rPr lang="en" sz="1800">
                <a:solidFill>
                  <a:schemeClr val="dk1"/>
                </a:solidFill>
                <a:latin typeface="Maven Pro"/>
                <a:ea typeface="Maven Pro"/>
                <a:cs typeface="Maven Pro"/>
                <a:sym typeface="Maven Pro"/>
              </a:rPr>
              <a:t>Pelanggan diklasifikasikan ke dalam beberapa segmen berdasarkan kombinasi skor RFM.</a:t>
            </a:r>
            <a:endParaRPr sz="1800">
              <a:solidFill>
                <a:schemeClr val="dk1"/>
              </a:solidFill>
              <a:latin typeface="Maven Pro"/>
              <a:ea typeface="Maven Pro"/>
              <a:cs typeface="Maven Pro"/>
              <a:sym typeface="Maven Pro"/>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Distribusi Segmentasi Pelanggan</a:t>
            </a:r>
            <a:endParaRPr/>
          </a:p>
        </p:txBody>
      </p:sp>
      <p:sp>
        <p:nvSpPr>
          <p:cNvPr id="313" name="Google Shape;313;p18"/>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2031">
                <a:solidFill>
                  <a:schemeClr val="dk1"/>
                </a:solidFill>
                <a:latin typeface="Maven Pro"/>
                <a:ea typeface="Maven Pro"/>
                <a:cs typeface="Maven Pro"/>
                <a:sym typeface="Maven Pro"/>
              </a:rPr>
              <a:t>Perhitungan RFM (Recency, Frequency, Monetary) untuk analisis pelanggan:</a:t>
            </a:r>
            <a:endParaRPr sz="2031">
              <a:solidFill>
                <a:schemeClr val="dk1"/>
              </a:solidFill>
              <a:latin typeface="Maven Pro"/>
              <a:ea typeface="Maven Pro"/>
              <a:cs typeface="Maven Pro"/>
              <a:sym typeface="Maven Pro"/>
            </a:endParaRPr>
          </a:p>
          <a:p>
            <a:pPr indent="-318893" lvl="0" marL="457200" rtl="0" algn="l">
              <a:spcBef>
                <a:spcPts val="1200"/>
              </a:spcBef>
              <a:spcAft>
                <a:spcPts val="0"/>
              </a:spcAft>
              <a:buClr>
                <a:schemeClr val="dk1"/>
              </a:buClr>
              <a:buSzPct val="100000"/>
              <a:buFont typeface="Maven Pro"/>
              <a:buAutoNum type="arabicPeriod"/>
            </a:pPr>
            <a:r>
              <a:rPr lang="en" sz="2031">
                <a:solidFill>
                  <a:schemeClr val="dk1"/>
                </a:solidFill>
                <a:latin typeface="Maven Pro"/>
                <a:ea typeface="Maven Pro"/>
                <a:cs typeface="Maven Pro"/>
                <a:sym typeface="Maven Pro"/>
              </a:rPr>
              <a:t>Recency: Selisih hari dari transaksi terakhir hingga saat ini.</a:t>
            </a:r>
            <a:endParaRPr sz="2031">
              <a:solidFill>
                <a:schemeClr val="dk1"/>
              </a:solidFill>
              <a:latin typeface="Maven Pro"/>
              <a:ea typeface="Maven Pro"/>
              <a:cs typeface="Maven Pro"/>
              <a:sym typeface="Maven Pro"/>
            </a:endParaRPr>
          </a:p>
          <a:p>
            <a:pPr indent="-318893" lvl="0" marL="457200" rtl="0" algn="l">
              <a:spcBef>
                <a:spcPts val="0"/>
              </a:spcBef>
              <a:spcAft>
                <a:spcPts val="0"/>
              </a:spcAft>
              <a:buClr>
                <a:schemeClr val="dk1"/>
              </a:buClr>
              <a:buSzPct val="100000"/>
              <a:buFont typeface="Maven Pro"/>
              <a:buAutoNum type="arabicPeriod"/>
            </a:pPr>
            <a:r>
              <a:rPr lang="en" sz="2031">
                <a:solidFill>
                  <a:schemeClr val="dk1"/>
                </a:solidFill>
                <a:latin typeface="Maven Pro"/>
                <a:ea typeface="Maven Pro"/>
                <a:cs typeface="Maven Pro"/>
                <a:sym typeface="Maven Pro"/>
              </a:rPr>
              <a:t>Frequency: Jumlah transaksi per pelanggan.</a:t>
            </a:r>
            <a:endParaRPr sz="2031">
              <a:solidFill>
                <a:schemeClr val="dk1"/>
              </a:solidFill>
              <a:latin typeface="Maven Pro"/>
              <a:ea typeface="Maven Pro"/>
              <a:cs typeface="Maven Pro"/>
              <a:sym typeface="Maven Pro"/>
            </a:endParaRPr>
          </a:p>
          <a:p>
            <a:pPr indent="-318893" lvl="0" marL="457200" rtl="0" algn="l">
              <a:spcBef>
                <a:spcPts val="0"/>
              </a:spcBef>
              <a:spcAft>
                <a:spcPts val="0"/>
              </a:spcAft>
              <a:buClr>
                <a:schemeClr val="dk1"/>
              </a:buClr>
              <a:buSzPct val="100000"/>
              <a:buFont typeface="Maven Pro"/>
              <a:buAutoNum type="arabicPeriod"/>
            </a:pPr>
            <a:r>
              <a:rPr lang="en" sz="2031">
                <a:solidFill>
                  <a:schemeClr val="dk1"/>
                </a:solidFill>
                <a:latin typeface="Maven Pro"/>
                <a:ea typeface="Maven Pro"/>
                <a:cs typeface="Maven Pro"/>
                <a:sym typeface="Maven Pro"/>
              </a:rPr>
              <a:t>Monetary: Total nilai pembelian pelanggan.</a:t>
            </a:r>
            <a:endParaRPr sz="2031">
              <a:solidFill>
                <a:schemeClr val="dk1"/>
              </a:solidFill>
              <a:latin typeface="Maven Pro"/>
              <a:ea typeface="Maven Pro"/>
              <a:cs typeface="Maven Pro"/>
              <a:sym typeface="Maven Pro"/>
            </a:endParaRPr>
          </a:p>
          <a:p>
            <a:pPr indent="0" lvl="0" marL="0" rtl="0" algn="l">
              <a:spcBef>
                <a:spcPts val="1200"/>
              </a:spcBef>
              <a:spcAft>
                <a:spcPts val="1200"/>
              </a:spcAft>
              <a:buNone/>
            </a:pPr>
            <a:r>
              <a:t/>
            </a:r>
            <a:endParaRPr/>
          </a:p>
        </p:txBody>
      </p:sp>
      <p:pic>
        <p:nvPicPr>
          <p:cNvPr id="314" name="Google Shape;314;p18"/>
          <p:cNvPicPr preferRelativeResize="0"/>
          <p:nvPr/>
        </p:nvPicPr>
        <p:blipFill>
          <a:blip r:embed="rId3">
            <a:alphaModFix/>
          </a:blip>
          <a:stretch>
            <a:fillRect/>
          </a:stretch>
        </p:blipFill>
        <p:spPr>
          <a:xfrm>
            <a:off x="152400" y="1750275"/>
            <a:ext cx="4598850" cy="284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Kriteria Segmentasi "Champion/Loyal/Other”</a:t>
            </a:r>
            <a:endParaRPr/>
          </a:p>
        </p:txBody>
      </p:sp>
      <p:sp>
        <p:nvSpPr>
          <p:cNvPr id="320" name="Google Shape;320;p19"/>
          <p:cNvSpPr txBox="1"/>
          <p:nvPr>
            <p:ph idx="2" type="body"/>
          </p:nvPr>
        </p:nvSpPr>
        <p:spPr>
          <a:xfrm>
            <a:off x="4903650" y="1782550"/>
            <a:ext cx="3430500" cy="3229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015">
                <a:solidFill>
                  <a:schemeClr val="dk1"/>
                </a:solidFill>
                <a:latin typeface="Maven Pro"/>
                <a:ea typeface="Maven Pro"/>
                <a:cs typeface="Maven Pro"/>
                <a:sym typeface="Maven Pro"/>
              </a:rPr>
              <a:t>Champion: Recency ≤ 30, Frequency ≥ 10, Monetary ≥ 100</a:t>
            </a:r>
            <a:endParaRPr sz="2015">
              <a:solidFill>
                <a:schemeClr val="dk1"/>
              </a:solidFill>
              <a:latin typeface="Maven Pro"/>
              <a:ea typeface="Maven Pro"/>
              <a:cs typeface="Maven Pro"/>
              <a:sym typeface="Maven Pro"/>
            </a:endParaRPr>
          </a:p>
          <a:p>
            <a:pPr indent="0" lvl="0" marL="0" rtl="0" algn="l">
              <a:spcBef>
                <a:spcPts val="1200"/>
              </a:spcBef>
              <a:spcAft>
                <a:spcPts val="0"/>
              </a:spcAft>
              <a:buNone/>
            </a:pPr>
            <a:r>
              <a:rPr lang="en" sz="2015">
                <a:solidFill>
                  <a:schemeClr val="dk1"/>
                </a:solidFill>
                <a:latin typeface="Maven Pro"/>
                <a:ea typeface="Maven Pro"/>
                <a:cs typeface="Maven Pro"/>
                <a:sym typeface="Maven Pro"/>
              </a:rPr>
              <a:t>Loyal: Recency ≤ 60, Frequency ≥ 5, Monetary ≥ 50</a:t>
            </a:r>
            <a:endParaRPr sz="2015">
              <a:solidFill>
                <a:schemeClr val="dk1"/>
              </a:solidFill>
              <a:latin typeface="Maven Pro"/>
              <a:ea typeface="Maven Pro"/>
              <a:cs typeface="Maven Pro"/>
              <a:sym typeface="Maven Pro"/>
            </a:endParaRPr>
          </a:p>
          <a:p>
            <a:pPr indent="0" lvl="0" marL="0" rtl="0" algn="l">
              <a:spcBef>
                <a:spcPts val="1200"/>
              </a:spcBef>
              <a:spcAft>
                <a:spcPts val="0"/>
              </a:spcAft>
              <a:buNone/>
            </a:pPr>
            <a:r>
              <a:rPr lang="en" sz="2015">
                <a:solidFill>
                  <a:schemeClr val="dk1"/>
                </a:solidFill>
                <a:latin typeface="Maven Pro"/>
                <a:ea typeface="Maven Pro"/>
                <a:cs typeface="Maven Pro"/>
                <a:sym typeface="Maven Pro"/>
              </a:rPr>
              <a:t>At Risk: Recency &gt; 60, Frequency ≤ 5, Monetary ≤ 20</a:t>
            </a:r>
            <a:endParaRPr sz="2015">
              <a:solidFill>
                <a:schemeClr val="dk1"/>
              </a:solidFill>
              <a:latin typeface="Maven Pro"/>
              <a:ea typeface="Maven Pro"/>
              <a:cs typeface="Maven Pro"/>
              <a:sym typeface="Maven Pro"/>
            </a:endParaRPr>
          </a:p>
          <a:p>
            <a:pPr indent="0" lvl="0" marL="0" rtl="0" algn="l">
              <a:spcBef>
                <a:spcPts val="1200"/>
              </a:spcBef>
              <a:spcAft>
                <a:spcPts val="0"/>
              </a:spcAft>
              <a:buNone/>
            </a:pPr>
            <a:r>
              <a:rPr lang="en" sz="2015">
                <a:solidFill>
                  <a:schemeClr val="dk1"/>
                </a:solidFill>
                <a:latin typeface="Maven Pro"/>
                <a:ea typeface="Maven Pro"/>
                <a:cs typeface="Maven Pro"/>
                <a:sym typeface="Maven Pro"/>
              </a:rPr>
              <a:t>New: Recency &gt; 90, Frequency &lt; 2, Monetary ≤ 10</a:t>
            </a:r>
            <a:endParaRPr sz="2015">
              <a:solidFill>
                <a:schemeClr val="dk1"/>
              </a:solidFill>
              <a:latin typeface="Maven Pro"/>
              <a:ea typeface="Maven Pro"/>
              <a:cs typeface="Maven Pro"/>
              <a:sym typeface="Maven Pro"/>
            </a:endParaRPr>
          </a:p>
          <a:p>
            <a:pPr indent="0" lvl="0" marL="0" rtl="0" algn="l">
              <a:spcBef>
                <a:spcPts val="1200"/>
              </a:spcBef>
              <a:spcAft>
                <a:spcPts val="0"/>
              </a:spcAft>
              <a:buNone/>
            </a:pPr>
            <a:r>
              <a:rPr lang="en" sz="2015">
                <a:solidFill>
                  <a:schemeClr val="dk1"/>
                </a:solidFill>
                <a:latin typeface="Maven Pro"/>
                <a:ea typeface="Maven Pro"/>
                <a:cs typeface="Maven Pro"/>
                <a:sym typeface="Maven Pro"/>
              </a:rPr>
              <a:t>Other: Tidak masuk kriteria di atas</a:t>
            </a:r>
            <a:endParaRPr sz="2015">
              <a:solidFill>
                <a:schemeClr val="dk1"/>
              </a:solidFill>
              <a:latin typeface="Maven Pro"/>
              <a:ea typeface="Maven Pro"/>
              <a:cs typeface="Maven Pro"/>
              <a:sym typeface="Maven Pro"/>
            </a:endParaRPr>
          </a:p>
          <a:p>
            <a:pPr indent="0" lvl="0" marL="0" rtl="0" algn="l">
              <a:spcBef>
                <a:spcPts val="1200"/>
              </a:spcBef>
              <a:spcAft>
                <a:spcPts val="0"/>
              </a:spcAft>
              <a:buNone/>
            </a:pPr>
            <a:r>
              <a:t/>
            </a:r>
            <a:endParaRPr sz="1200">
              <a:latin typeface="Maven Pro"/>
              <a:ea typeface="Maven Pro"/>
              <a:cs typeface="Maven Pro"/>
              <a:sym typeface="Maven Pro"/>
            </a:endParaRPr>
          </a:p>
          <a:p>
            <a:pPr indent="0" lvl="0" marL="0" rtl="0" algn="l">
              <a:spcBef>
                <a:spcPts val="1200"/>
              </a:spcBef>
              <a:spcAft>
                <a:spcPts val="1200"/>
              </a:spcAft>
              <a:buNone/>
            </a:pPr>
            <a:r>
              <a:t/>
            </a:r>
            <a:endParaRPr sz="1200">
              <a:latin typeface="Maven Pro"/>
              <a:ea typeface="Maven Pro"/>
              <a:cs typeface="Maven Pro"/>
              <a:sym typeface="Maven Pro"/>
            </a:endParaRPr>
          </a:p>
        </p:txBody>
      </p:sp>
      <p:pic>
        <p:nvPicPr>
          <p:cNvPr id="321" name="Google Shape;321;p19"/>
          <p:cNvPicPr preferRelativeResize="0"/>
          <p:nvPr/>
        </p:nvPicPr>
        <p:blipFill>
          <a:blip r:embed="rId3">
            <a:alphaModFix/>
          </a:blip>
          <a:stretch>
            <a:fillRect/>
          </a:stretch>
        </p:blipFill>
        <p:spPr>
          <a:xfrm>
            <a:off x="152400" y="1990050"/>
            <a:ext cx="4598850" cy="254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Distribusi Segmentasi RFM</a:t>
            </a:r>
            <a:endParaRPr/>
          </a:p>
        </p:txBody>
      </p:sp>
      <p:sp>
        <p:nvSpPr>
          <p:cNvPr id="327" name="Google Shape;327;p20"/>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Maven Pro"/>
                <a:ea typeface="Maven Pro"/>
                <a:cs typeface="Maven Pro"/>
                <a:sym typeface="Maven Pro"/>
              </a:rPr>
              <a:t>Grafik menunjukkan distribusi segmentasi pelanggan berdasarkan analisis RFM. Mayoritas pelanggan termasuk dalam segmen Champion, disusul oleh Other, dan paling sedikit di segmen Loyal. Artinya, sebagian besar pelanggan adalah yang paling aktif dan bernilai tinggi.</a:t>
            </a:r>
            <a:endParaRPr sz="1400">
              <a:solidFill>
                <a:schemeClr val="dk1"/>
              </a:solidFill>
              <a:latin typeface="Maven Pro"/>
              <a:ea typeface="Maven Pro"/>
              <a:cs typeface="Maven Pro"/>
              <a:sym typeface="Maven Pro"/>
            </a:endParaRPr>
          </a:p>
        </p:txBody>
      </p:sp>
      <p:pic>
        <p:nvPicPr>
          <p:cNvPr id="328" name="Google Shape;328;p20"/>
          <p:cNvPicPr preferRelativeResize="0"/>
          <p:nvPr/>
        </p:nvPicPr>
        <p:blipFill>
          <a:blip r:embed="rId3">
            <a:alphaModFix/>
          </a:blip>
          <a:stretch>
            <a:fillRect/>
          </a:stretch>
        </p:blipFill>
        <p:spPr>
          <a:xfrm>
            <a:off x="152400" y="1750275"/>
            <a:ext cx="4598851" cy="29911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Recency vs Frequency</a:t>
            </a:r>
            <a:endParaRPr/>
          </a:p>
        </p:txBody>
      </p:sp>
      <p:sp>
        <p:nvSpPr>
          <p:cNvPr id="334" name="Google Shape;334;p21"/>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1995">
                <a:solidFill>
                  <a:schemeClr val="dk1"/>
                </a:solidFill>
                <a:latin typeface="Maven Pro"/>
                <a:ea typeface="Maven Pro"/>
                <a:cs typeface="Maven Pro"/>
                <a:sym typeface="Maven Pro"/>
              </a:rPr>
              <a:t>Scatter plot menunjukkan hubungan antara Recency (hari sejak transaksi terakhir) dan Frequency (jumlah transaksi) berdasarkan segmen RFM:</a:t>
            </a:r>
            <a:endParaRPr sz="1995">
              <a:solidFill>
                <a:schemeClr val="dk1"/>
              </a:solidFill>
              <a:latin typeface="Maven Pro"/>
              <a:ea typeface="Maven Pro"/>
              <a:cs typeface="Maven Pro"/>
              <a:sym typeface="Maven Pro"/>
            </a:endParaRPr>
          </a:p>
          <a:p>
            <a:pPr indent="-288780" lvl="0" marL="457200" rtl="0" algn="l">
              <a:spcBef>
                <a:spcPts val="1200"/>
              </a:spcBef>
              <a:spcAft>
                <a:spcPts val="0"/>
              </a:spcAft>
              <a:buClr>
                <a:schemeClr val="dk1"/>
              </a:buClr>
              <a:buSzPct val="100000"/>
              <a:buFont typeface="Maven Pro"/>
              <a:buAutoNum type="arabicPeriod"/>
            </a:pPr>
            <a:r>
              <a:rPr lang="en" sz="1995">
                <a:solidFill>
                  <a:schemeClr val="dk1"/>
                </a:solidFill>
                <a:latin typeface="Maven Pro"/>
                <a:ea typeface="Maven Pro"/>
                <a:cs typeface="Maven Pro"/>
                <a:sym typeface="Maven Pro"/>
              </a:rPr>
              <a:t>Champion (oranye): Recency rendah dan Frequency tinggi → pelanggan aktif dan sering belanja.</a:t>
            </a:r>
            <a:endParaRPr sz="1995">
              <a:solidFill>
                <a:schemeClr val="dk1"/>
              </a:solidFill>
              <a:latin typeface="Maven Pro"/>
              <a:ea typeface="Maven Pro"/>
              <a:cs typeface="Maven Pro"/>
              <a:sym typeface="Maven Pro"/>
            </a:endParaRPr>
          </a:p>
          <a:p>
            <a:pPr indent="-288780" lvl="0" marL="457200" rtl="0" algn="l">
              <a:spcBef>
                <a:spcPts val="0"/>
              </a:spcBef>
              <a:spcAft>
                <a:spcPts val="0"/>
              </a:spcAft>
              <a:buClr>
                <a:schemeClr val="dk1"/>
              </a:buClr>
              <a:buSzPct val="100000"/>
              <a:buFont typeface="Maven Pro"/>
              <a:buAutoNum type="arabicPeriod"/>
            </a:pPr>
            <a:r>
              <a:rPr lang="en" sz="1995">
                <a:solidFill>
                  <a:schemeClr val="dk1"/>
                </a:solidFill>
                <a:latin typeface="Maven Pro"/>
                <a:ea typeface="Maven Pro"/>
                <a:cs typeface="Maven Pro"/>
                <a:sym typeface="Maven Pro"/>
              </a:rPr>
              <a:t>Loyal (biru): Recency agak tinggi, tapi tetap sering belanja.</a:t>
            </a:r>
            <a:endParaRPr sz="1995">
              <a:solidFill>
                <a:schemeClr val="dk1"/>
              </a:solidFill>
              <a:latin typeface="Maven Pro"/>
              <a:ea typeface="Maven Pro"/>
              <a:cs typeface="Maven Pro"/>
              <a:sym typeface="Maven Pro"/>
            </a:endParaRPr>
          </a:p>
          <a:p>
            <a:pPr indent="-288780" lvl="0" marL="457200" rtl="0" algn="l">
              <a:spcBef>
                <a:spcPts val="0"/>
              </a:spcBef>
              <a:spcAft>
                <a:spcPts val="0"/>
              </a:spcAft>
              <a:buClr>
                <a:schemeClr val="dk1"/>
              </a:buClr>
              <a:buSzPct val="100000"/>
              <a:buFont typeface="Maven Pro"/>
              <a:buAutoNum type="arabicPeriod"/>
            </a:pPr>
            <a:r>
              <a:rPr lang="en" sz="1995">
                <a:solidFill>
                  <a:schemeClr val="dk1"/>
                </a:solidFill>
                <a:latin typeface="Maven Pro"/>
                <a:ea typeface="Maven Pro"/>
                <a:cs typeface="Maven Pro"/>
                <a:sym typeface="Maven Pro"/>
              </a:rPr>
              <a:t>Other (hijau): Recency dan Frequency cenderung tinggi dan rendah → pelanggan pasif atau jarang belanja.</a:t>
            </a:r>
            <a:endParaRPr sz="1995">
              <a:solidFill>
                <a:schemeClr val="dk1"/>
              </a:solidFill>
              <a:latin typeface="Maven Pro"/>
              <a:ea typeface="Maven Pro"/>
              <a:cs typeface="Maven Pro"/>
              <a:sym typeface="Maven Pro"/>
            </a:endParaRPr>
          </a:p>
          <a:p>
            <a:pPr indent="0" lvl="0" marL="0" rtl="0" algn="l">
              <a:spcBef>
                <a:spcPts val="1200"/>
              </a:spcBef>
              <a:spcAft>
                <a:spcPts val="0"/>
              </a:spcAft>
              <a:buNone/>
            </a:pPr>
            <a:r>
              <a:rPr lang="en" sz="1995">
                <a:solidFill>
                  <a:schemeClr val="dk1"/>
                </a:solidFill>
                <a:latin typeface="Maven Pro"/>
                <a:ea typeface="Maven Pro"/>
                <a:cs typeface="Maven Pro"/>
                <a:sym typeface="Maven Pro"/>
              </a:rPr>
              <a:t>Artinya, pelanggan paling bernilai (Champion) berada di kiri atas grafik.</a:t>
            </a:r>
            <a:endParaRPr sz="1995">
              <a:solidFill>
                <a:schemeClr val="dk1"/>
              </a:solidFill>
              <a:latin typeface="Maven Pro"/>
              <a:ea typeface="Maven Pro"/>
              <a:cs typeface="Maven Pro"/>
              <a:sym typeface="Maven Pro"/>
            </a:endParaRPr>
          </a:p>
          <a:p>
            <a:pPr indent="0" lvl="0" marL="0" rtl="0" algn="l">
              <a:spcBef>
                <a:spcPts val="1200"/>
              </a:spcBef>
              <a:spcAft>
                <a:spcPts val="1200"/>
              </a:spcAft>
              <a:buNone/>
            </a:pPr>
            <a:r>
              <a:t/>
            </a:r>
            <a:endParaRPr>
              <a:solidFill>
                <a:schemeClr val="dk1"/>
              </a:solidFill>
              <a:latin typeface="Maven Pro"/>
              <a:ea typeface="Maven Pro"/>
              <a:cs typeface="Maven Pro"/>
              <a:sym typeface="Maven Pro"/>
            </a:endParaRPr>
          </a:p>
        </p:txBody>
      </p:sp>
      <p:pic>
        <p:nvPicPr>
          <p:cNvPr id="335" name="Google Shape;335;p21"/>
          <p:cNvPicPr preferRelativeResize="0"/>
          <p:nvPr/>
        </p:nvPicPr>
        <p:blipFill>
          <a:blip r:embed="rId3">
            <a:alphaModFix/>
          </a:blip>
          <a:stretch>
            <a:fillRect/>
          </a:stretch>
        </p:blipFill>
        <p:spPr>
          <a:xfrm>
            <a:off x="152400" y="1750275"/>
            <a:ext cx="4598849" cy="28716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