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9" r:id="rId9"/>
    <p:sldId id="267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E686-8349-944D-8A08-E8C52A3ADC85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0620-7E7F-AA4C-A918-F9DD6C6D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5673DB-4BD0-214F-AC7A-D44AF7C515C2}"/>
              </a:ext>
            </a:extLst>
          </p:cNvPr>
          <p:cNvSpPr/>
          <p:nvPr/>
        </p:nvSpPr>
        <p:spPr>
          <a:xfrm>
            <a:off x="1064492" y="891137"/>
            <a:ext cx="10229583" cy="28406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88401-09E2-6841-AB72-EB3F0DEF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Vote of a Supreme Court Justice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3C80-3E05-454F-BC80-31BA4301C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083" y="5483391"/>
            <a:ext cx="3605048" cy="1064555"/>
          </a:xfrm>
        </p:spPr>
        <p:txBody>
          <a:bodyPr/>
          <a:lstStyle/>
          <a:p>
            <a:r>
              <a:rPr lang="en-US" dirty="0" err="1"/>
              <a:t>Anndi</a:t>
            </a:r>
            <a:r>
              <a:rPr lang="en-US" dirty="0"/>
              <a:t> Russell</a:t>
            </a:r>
          </a:p>
          <a:p>
            <a:r>
              <a:rPr lang="en-US" dirty="0"/>
              <a:t>Capstone Fall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80E00-9813-4745-A3AA-17095BB6A97D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494DC-A989-3B45-8F62-F16D426444FC}"/>
              </a:ext>
            </a:extLst>
          </p:cNvPr>
          <p:cNvSpPr/>
          <p:nvPr/>
        </p:nvSpPr>
        <p:spPr>
          <a:xfrm>
            <a:off x="199697" y="178676"/>
            <a:ext cx="11824137" cy="6495393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526998-B9D4-D440-A972-4DF60AB344FC}"/>
              </a:ext>
            </a:extLst>
          </p:cNvPr>
          <p:cNvSpPr/>
          <p:nvPr/>
        </p:nvSpPr>
        <p:spPr>
          <a:xfrm>
            <a:off x="232719" y="1048357"/>
            <a:ext cx="11680543" cy="349893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18255"/>
            <a:ext cx="10515600" cy="1325563"/>
          </a:xfrm>
        </p:spPr>
        <p:txBody>
          <a:bodyPr/>
          <a:lstStyle/>
          <a:p>
            <a:r>
              <a:rPr lang="en-US" dirty="0"/>
              <a:t>Results of Four Algorithms </a:t>
            </a:r>
            <a:r>
              <a:rPr lang="en-US" sz="3200" dirty="0"/>
              <a:t>(Justice Breyer)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13DEE88-3A70-F64D-B6AE-EE1F16148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94"/>
          <a:stretch/>
        </p:blipFill>
        <p:spPr>
          <a:xfrm>
            <a:off x="328166" y="1227941"/>
            <a:ext cx="2667039" cy="256249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8BB8795-4D33-AB4C-B9ED-2BB766E5F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34"/>
          <a:stretch/>
        </p:blipFill>
        <p:spPr>
          <a:xfrm>
            <a:off x="3090652" y="1227940"/>
            <a:ext cx="2709839" cy="256249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191DDD4-F165-5A4A-BF60-4694D23A6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59"/>
          <a:stretch/>
        </p:blipFill>
        <p:spPr>
          <a:xfrm>
            <a:off x="5946896" y="1227940"/>
            <a:ext cx="2789830" cy="256249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6E02C5D-533A-8D4E-A631-E5AAB810D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134"/>
          <a:stretch/>
        </p:blipFill>
        <p:spPr>
          <a:xfrm>
            <a:off x="8868923" y="1227940"/>
            <a:ext cx="2912142" cy="2562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753D16-B09B-D140-A25D-404C9D931BF5}"/>
              </a:ext>
            </a:extLst>
          </p:cNvPr>
          <p:cNvSpPr txBox="1"/>
          <p:nvPr/>
        </p:nvSpPr>
        <p:spPr>
          <a:xfrm>
            <a:off x="337294" y="4850442"/>
            <a:ext cx="886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SGD had the highest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SGD had the highest training accuracy by far; tells me that it is learning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 only predicted positives so the accuracy matched the proportion of 1s in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B190B-E399-074D-ACA8-828559CC5094}"/>
              </a:ext>
            </a:extLst>
          </p:cNvPr>
          <p:cNvSpPr txBox="1"/>
          <p:nvPr/>
        </p:nvSpPr>
        <p:spPr>
          <a:xfrm>
            <a:off x="1288866" y="390497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112FD-8A69-DC4C-AFD8-DFD200939795}"/>
              </a:ext>
            </a:extLst>
          </p:cNvPr>
          <p:cNvSpPr txBox="1"/>
          <p:nvPr/>
        </p:nvSpPr>
        <p:spPr>
          <a:xfrm>
            <a:off x="3307136" y="392924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ABD06-8B01-2547-B5EB-88D62FE6E20C}"/>
              </a:ext>
            </a:extLst>
          </p:cNvPr>
          <p:cNvSpPr txBox="1"/>
          <p:nvPr/>
        </p:nvSpPr>
        <p:spPr>
          <a:xfrm>
            <a:off x="7040286" y="39073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AF726-DED3-3749-8952-D55BD7444CC1}"/>
              </a:ext>
            </a:extLst>
          </p:cNvPr>
          <p:cNvSpPr txBox="1"/>
          <p:nvPr/>
        </p:nvSpPr>
        <p:spPr>
          <a:xfrm>
            <a:off x="10016255" y="39047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E1641-5EB0-6943-9F65-90F950B99863}"/>
              </a:ext>
            </a:extLst>
          </p:cNvPr>
          <p:cNvSpPr txBox="1"/>
          <p:nvPr/>
        </p:nvSpPr>
        <p:spPr>
          <a:xfrm>
            <a:off x="345427" y="5907140"/>
            <a:ext cx="401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forward with SGD: Grid Search CV</a:t>
            </a:r>
          </a:p>
        </p:txBody>
      </p:sp>
    </p:spTree>
    <p:extLst>
      <p:ext uri="{BB962C8B-B14F-4D97-AF65-F5344CB8AC3E}">
        <p14:creationId xmlns:p14="http://schemas.microsoft.com/office/powerpoint/2010/main" val="361025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C20A45-A38B-0944-9F50-6267CEE07814}"/>
              </a:ext>
            </a:extLst>
          </p:cNvPr>
          <p:cNvSpPr/>
          <p:nvPr/>
        </p:nvSpPr>
        <p:spPr>
          <a:xfrm>
            <a:off x="258727" y="5432883"/>
            <a:ext cx="11443122" cy="12582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1AD8FA-3E59-EE41-BA59-E9A9B910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2" y="73572"/>
            <a:ext cx="4475559" cy="1258249"/>
          </a:xfrm>
        </p:spPr>
        <p:txBody>
          <a:bodyPr/>
          <a:lstStyle/>
          <a:p>
            <a:r>
              <a:rPr lang="en-US" dirty="0"/>
              <a:t>Grid Search CV: </a:t>
            </a:r>
            <a:br>
              <a:rPr lang="en-US" dirty="0"/>
            </a:br>
            <a:r>
              <a:rPr lang="en-US" sz="2000" dirty="0"/>
              <a:t>Tune SGD and </a:t>
            </a:r>
            <a:r>
              <a:rPr lang="en-US" sz="2000" dirty="0" err="1"/>
              <a:t>Tfidf</a:t>
            </a:r>
            <a:r>
              <a:rPr lang="en-US" sz="2000" dirty="0"/>
              <a:t> Hyperparameters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1E59F5-ED0C-7B40-91AD-745DD608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60" y="370708"/>
            <a:ext cx="7224983" cy="471979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84E8E4F-A5EF-B141-973F-0C7F1FDD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24" y="2790419"/>
            <a:ext cx="3308874" cy="102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79FCB-45A2-2F45-8A7F-D715B2B3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04" y="5724551"/>
            <a:ext cx="11150698" cy="853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A667AD-7123-B243-8764-4C2C836F646F}"/>
              </a:ext>
            </a:extLst>
          </p:cNvPr>
          <p:cNvSpPr txBox="1"/>
          <p:nvPr/>
        </p:nvSpPr>
        <p:spPr>
          <a:xfrm>
            <a:off x="373504" y="543124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33183-15D8-364A-8D83-63C13D0F1AC9}"/>
              </a:ext>
            </a:extLst>
          </p:cNvPr>
          <p:cNvSpPr txBox="1"/>
          <p:nvPr/>
        </p:nvSpPr>
        <p:spPr>
          <a:xfrm>
            <a:off x="832924" y="2421087"/>
            <a:ext cx="18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Tokenizer options</a:t>
            </a:r>
          </a:p>
        </p:txBody>
      </p:sp>
    </p:spTree>
    <p:extLst>
      <p:ext uri="{BB962C8B-B14F-4D97-AF65-F5344CB8AC3E}">
        <p14:creationId xmlns:p14="http://schemas.microsoft.com/office/powerpoint/2010/main" val="16992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8DE473-2D11-FB4B-88A6-7788E84869CB}"/>
              </a:ext>
            </a:extLst>
          </p:cNvPr>
          <p:cNvSpPr/>
          <p:nvPr/>
        </p:nvSpPr>
        <p:spPr>
          <a:xfrm>
            <a:off x="319218" y="1038631"/>
            <a:ext cx="5995087" cy="366929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79E2ACD-8EE0-4B45-A19F-D204B65C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533" y="1632014"/>
            <a:ext cx="2725251" cy="284598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74D97-2CC5-1C44-8ECF-9D4AE5E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"/>
            <a:ext cx="7564395" cy="1223416"/>
          </a:xfrm>
        </p:spPr>
        <p:txBody>
          <a:bodyPr/>
          <a:lstStyle/>
          <a:p>
            <a:r>
              <a:rPr lang="en-US" dirty="0"/>
              <a:t>Final Results With Tuned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9DD36-799D-0B41-97BA-314C15854FAD}"/>
              </a:ext>
            </a:extLst>
          </p:cNvPr>
          <p:cNvSpPr txBox="1"/>
          <p:nvPr/>
        </p:nvSpPr>
        <p:spPr>
          <a:xfrm>
            <a:off x="2818338" y="1049564"/>
            <a:ext cx="113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ED3A-B0A2-0E42-8CBD-F2232B3AA326}"/>
              </a:ext>
            </a:extLst>
          </p:cNvPr>
          <p:cNvSpPr txBox="1"/>
          <p:nvPr/>
        </p:nvSpPr>
        <p:spPr>
          <a:xfrm>
            <a:off x="896154" y="1312235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tuning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E753F-7B2E-154E-8934-3FF11626F06B}"/>
              </a:ext>
            </a:extLst>
          </p:cNvPr>
          <p:cNvSpPr txBox="1"/>
          <p:nvPr/>
        </p:nvSpPr>
        <p:spPr>
          <a:xfrm>
            <a:off x="4124016" y="1299350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tuning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C39FC6E-42EA-FE4F-BF76-1F6612A427C5}"/>
              </a:ext>
            </a:extLst>
          </p:cNvPr>
          <p:cNvSpPr/>
          <p:nvPr/>
        </p:nvSpPr>
        <p:spPr>
          <a:xfrm>
            <a:off x="3077997" y="2391929"/>
            <a:ext cx="407773" cy="29182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35D748-3F2A-9B41-9E9A-E929C26E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70794"/>
              </p:ext>
            </p:extLst>
          </p:nvPr>
        </p:nvGraphicFramePr>
        <p:xfrm>
          <a:off x="8807571" y="322473"/>
          <a:ext cx="3051826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5913">
                  <a:extLst>
                    <a:ext uri="{9D8B030D-6E8A-4147-A177-3AD203B41FA5}">
                      <a16:colId xmlns:a16="http://schemas.microsoft.com/office/drawing/2014/main" val="483241484"/>
                    </a:ext>
                  </a:extLst>
                </a:gridCol>
                <a:gridCol w="1525913">
                  <a:extLst>
                    <a:ext uri="{9D8B030D-6E8A-4147-A177-3AD203B41FA5}">
                      <a16:colId xmlns:a16="http://schemas.microsoft.com/office/drawing/2014/main" val="376236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6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Sotomayor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6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0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Gorsuch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Kavanaugh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6185"/>
                  </a:ext>
                </a:extLst>
              </a:tr>
            </a:tbl>
          </a:graphicData>
        </a:graphic>
      </p:graphicFrame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FA67E1-FCAD-3C4A-AD88-9A1E2622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91" y="4042410"/>
            <a:ext cx="4567809" cy="2493117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1109E5E-D2E1-EB45-8D46-C889C700D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8" r="3952"/>
          <a:stretch/>
        </p:blipFill>
        <p:spPr>
          <a:xfrm>
            <a:off x="383058" y="1669007"/>
            <a:ext cx="2686177" cy="2771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ADDBFB-29E1-2F4C-9887-5FB1C9A2E807}"/>
              </a:ext>
            </a:extLst>
          </p:cNvPr>
          <p:cNvSpPr txBox="1"/>
          <p:nvPr/>
        </p:nvSpPr>
        <p:spPr>
          <a:xfrm>
            <a:off x="6636806" y="3678319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code:</a:t>
            </a:r>
          </a:p>
        </p:txBody>
      </p:sp>
    </p:spTree>
    <p:extLst>
      <p:ext uri="{BB962C8B-B14F-4D97-AF65-F5344CB8AC3E}">
        <p14:creationId xmlns:p14="http://schemas.microsoft.com/office/powerpoint/2010/main" val="327738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0E00D-899F-2340-9FE0-6C67E5A53C5B}"/>
              </a:ext>
            </a:extLst>
          </p:cNvPr>
          <p:cNvSpPr/>
          <p:nvPr/>
        </p:nvSpPr>
        <p:spPr>
          <a:xfrm>
            <a:off x="741404" y="1397613"/>
            <a:ext cx="10093413" cy="11637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4CD-0711-6343-B0C8-9F8AF62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4"/>
            <a:ext cx="10515600" cy="4351338"/>
          </a:xfrm>
        </p:spPr>
        <p:txBody>
          <a:bodyPr/>
          <a:lstStyle/>
          <a:p>
            <a:r>
              <a:rPr lang="en-US" dirty="0"/>
              <a:t>Models did not perform well overall and should not be considered good predictors of the voting outcome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research:</a:t>
            </a:r>
          </a:p>
          <a:p>
            <a:pPr lvl="1"/>
            <a:r>
              <a:rPr lang="en-US" dirty="0"/>
              <a:t>Look at length of speaking time as a factor</a:t>
            </a:r>
          </a:p>
          <a:p>
            <a:pPr lvl="1"/>
            <a:r>
              <a:rPr lang="en-US" dirty="0"/>
              <a:t>Try other vectorizer options</a:t>
            </a:r>
          </a:p>
          <a:p>
            <a:pPr lvl="1"/>
            <a:r>
              <a:rPr lang="en-US" dirty="0"/>
              <a:t>Explore voting and speaking patterns over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D49421-E3C9-0847-990C-890C3645F875}"/>
              </a:ext>
            </a:extLst>
          </p:cNvPr>
          <p:cNvSpPr txBox="1">
            <a:spLocks/>
          </p:cNvSpPr>
          <p:nvPr/>
        </p:nvSpPr>
        <p:spPr>
          <a:xfrm>
            <a:off x="1148862" y="5181600"/>
            <a:ext cx="10754815" cy="141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Citations</a:t>
            </a:r>
          </a:p>
          <a:p>
            <a:r>
              <a:rPr lang="en-US" sz="1400" dirty="0"/>
              <a:t>Supreme Court: https://</a:t>
            </a:r>
            <a:r>
              <a:rPr lang="en-US" sz="1400" dirty="0" err="1"/>
              <a:t>www.supremecourt.gov</a:t>
            </a:r>
            <a:r>
              <a:rPr lang="en-US" sz="1400" dirty="0"/>
              <a:t>/</a:t>
            </a:r>
            <a:r>
              <a:rPr lang="en-US" sz="1400" dirty="0" err="1"/>
              <a:t>oral_arguments</a:t>
            </a:r>
            <a:r>
              <a:rPr lang="en-US" sz="1400" dirty="0"/>
              <a:t>/</a:t>
            </a:r>
            <a:r>
              <a:rPr lang="en-US" sz="1400" dirty="0" err="1"/>
              <a:t>argument_transcript</a:t>
            </a:r>
            <a:r>
              <a:rPr lang="en-US" sz="1400" dirty="0"/>
              <a:t>/2020</a:t>
            </a:r>
          </a:p>
          <a:p>
            <a:r>
              <a:rPr lang="en-US" sz="1400" dirty="0"/>
              <a:t>Washington University Law Database: http://</a:t>
            </a:r>
            <a:r>
              <a:rPr lang="en-US" sz="1400" dirty="0" err="1"/>
              <a:t>scdb.wustl.edu</a:t>
            </a:r>
            <a:r>
              <a:rPr lang="en-US" sz="1400" dirty="0"/>
              <a:t>/</a:t>
            </a:r>
            <a:r>
              <a:rPr lang="en-US" sz="1400" dirty="0" err="1"/>
              <a:t>index.php</a:t>
            </a:r>
            <a:endParaRPr lang="en-US" sz="1400" dirty="0"/>
          </a:p>
          <a:p>
            <a:r>
              <a:rPr lang="en-US" sz="1400" dirty="0" err="1"/>
              <a:t>Axios</a:t>
            </a:r>
            <a:r>
              <a:rPr lang="en-US" sz="1400" dirty="0"/>
              <a:t> figure: https://</a:t>
            </a:r>
            <a:r>
              <a:rPr lang="en-US" sz="1400" dirty="0" err="1"/>
              <a:t>www.axios.com</a:t>
            </a:r>
            <a:r>
              <a:rPr lang="en-US" sz="1400" dirty="0"/>
              <a:t>/supreme-court-justices-ideology-52ed3cad-fcff-4467-a336-8bec2e6e36d4.html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F6C44F-B480-F046-BE56-9F0C2196BC11}"/>
              </a:ext>
            </a:extLst>
          </p:cNvPr>
          <p:cNvSpPr/>
          <p:nvPr/>
        </p:nvSpPr>
        <p:spPr>
          <a:xfrm>
            <a:off x="717620" y="1690688"/>
            <a:ext cx="10094544" cy="11121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4CD-0711-6343-B0C8-9F8AF62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text spoken by a Supreme Court justice during an oral argument, can a model predict the direction of the justice’s vote?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does it matter?</a:t>
            </a:r>
          </a:p>
          <a:p>
            <a:pPr lvl="1"/>
            <a:r>
              <a:rPr lang="en-US" dirty="0"/>
              <a:t>Supreme Court decisions are often released months after the oral argument</a:t>
            </a:r>
          </a:p>
          <a:p>
            <a:pPr lvl="1"/>
            <a:r>
              <a:rPr lang="en-US" dirty="0"/>
              <a:t>An accurate prediction would allow for people and organizations whom the ruling would impact to prepare for a most likely outcome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228BD0-9F6B-8A42-A27B-359704D350DC}"/>
              </a:ext>
            </a:extLst>
          </p:cNvPr>
          <p:cNvSpPr/>
          <p:nvPr/>
        </p:nvSpPr>
        <p:spPr>
          <a:xfrm>
            <a:off x="705262" y="4893278"/>
            <a:ext cx="8549949" cy="11121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Supreme Court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4CD-0711-6343-B0C8-9F8AF62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cases heard by the Supreme Court were first heard and ruled on by a lower court</a:t>
            </a:r>
          </a:p>
          <a:p>
            <a:pPr lvl="1"/>
            <a:r>
              <a:rPr lang="en-US" dirty="0"/>
              <a:t>There are exceptions; my program doesn’t handle those</a:t>
            </a:r>
          </a:p>
          <a:p>
            <a:r>
              <a:rPr lang="en-US" dirty="0"/>
              <a:t>Petitioner vs. Respondent</a:t>
            </a:r>
          </a:p>
          <a:p>
            <a:pPr lvl="1"/>
            <a:r>
              <a:rPr lang="en-US" dirty="0"/>
              <a:t>Timed portions of the oral argument (petitioner, respondent, rebuttal)</a:t>
            </a:r>
          </a:p>
          <a:p>
            <a:r>
              <a:rPr lang="en-US" dirty="0"/>
              <a:t>Voting outcome: Majority vs. Dissent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Vote is either for the petitioner or for the respondent</a:t>
            </a:r>
          </a:p>
          <a:p>
            <a:pPr lvl="1"/>
            <a:r>
              <a:rPr lang="en-US" dirty="0"/>
              <a:t>This is what my program attempts to predict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F0F5C20-B563-904D-99A1-DC594B844AD8}"/>
              </a:ext>
            </a:extLst>
          </p:cNvPr>
          <p:cNvSpPr/>
          <p:nvPr/>
        </p:nvSpPr>
        <p:spPr>
          <a:xfrm>
            <a:off x="182940" y="3158716"/>
            <a:ext cx="5773018" cy="776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C48836-99E2-0D47-89AF-64FDF2083D69}"/>
              </a:ext>
            </a:extLst>
          </p:cNvPr>
          <p:cNvSpPr/>
          <p:nvPr/>
        </p:nvSpPr>
        <p:spPr>
          <a:xfrm>
            <a:off x="182939" y="1242427"/>
            <a:ext cx="5019256" cy="86919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9" y="-30843"/>
            <a:ext cx="5624739" cy="1130594"/>
          </a:xfrm>
        </p:spPr>
        <p:txBody>
          <a:bodyPr/>
          <a:lstStyle/>
          <a:p>
            <a:r>
              <a:rPr lang="en-US" dirty="0"/>
              <a:t>Description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4CD-0711-6343-B0C8-9F8AF62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242427"/>
            <a:ext cx="6035148" cy="5168299"/>
          </a:xfrm>
        </p:spPr>
        <p:txBody>
          <a:bodyPr>
            <a:normAutofit/>
          </a:bodyPr>
          <a:lstStyle/>
          <a:p>
            <a:r>
              <a:rPr lang="en-US" dirty="0"/>
              <a:t>Source 1: PDFs of oral argument transcripts</a:t>
            </a:r>
          </a:p>
          <a:p>
            <a:pPr marL="0" indent="0">
              <a:buNone/>
            </a:pPr>
            <a:r>
              <a:rPr lang="en-US" dirty="0"/>
              <a:t>		Starting in 2004</a:t>
            </a:r>
          </a:p>
          <a:p>
            <a:endParaRPr lang="en-US" dirty="0"/>
          </a:p>
          <a:p>
            <a:r>
              <a:rPr lang="en-US" dirty="0"/>
              <a:t>Source 2: Washington University Law database</a:t>
            </a:r>
          </a:p>
          <a:p>
            <a:pPr lvl="1"/>
            <a:r>
              <a:rPr lang="en-US" dirty="0" err="1"/>
              <a:t>partyWinning</a:t>
            </a:r>
            <a:endParaRPr lang="en-US" dirty="0"/>
          </a:p>
          <a:p>
            <a:pPr lvl="2"/>
            <a:r>
              <a:rPr lang="en-US" dirty="0"/>
              <a:t>0: respondent , 1: petitioner</a:t>
            </a:r>
          </a:p>
          <a:p>
            <a:pPr lvl="1"/>
            <a:r>
              <a:rPr lang="en-US" dirty="0"/>
              <a:t>majority</a:t>
            </a:r>
          </a:p>
          <a:p>
            <a:pPr lvl="2"/>
            <a:r>
              <a:rPr lang="en-US" dirty="0"/>
              <a:t>1: minority , 2: majority</a:t>
            </a:r>
          </a:p>
          <a:p>
            <a:pPr lvl="1"/>
            <a:r>
              <a:rPr lang="en-US" dirty="0"/>
              <a:t>Outcome: </a:t>
            </a:r>
            <a:r>
              <a:rPr lang="en-US" dirty="0" err="1"/>
              <a:t>final_vote</a:t>
            </a:r>
            <a:endParaRPr lang="en-US" dirty="0"/>
          </a:p>
          <a:p>
            <a:pPr lvl="2"/>
            <a:r>
              <a:rPr lang="en-US" dirty="0"/>
              <a:t>1: petitioner , 0: respondent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567148-0BB4-FD49-8762-396292EBF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8"/>
          <a:stretch/>
        </p:blipFill>
        <p:spPr>
          <a:xfrm>
            <a:off x="6280225" y="213116"/>
            <a:ext cx="5666699" cy="2818308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4087C8D-DD30-FD4B-A290-034D753A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24" y="4557966"/>
            <a:ext cx="5666700" cy="995822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99026FC1-197F-084E-A109-FBE2127A73CA}"/>
              </a:ext>
            </a:extLst>
          </p:cNvPr>
          <p:cNvSpPr/>
          <p:nvPr/>
        </p:nvSpPr>
        <p:spPr>
          <a:xfrm>
            <a:off x="5263980" y="1703848"/>
            <a:ext cx="893805" cy="4077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C888AD6-0AAD-9149-AAA8-3ED46BE79FFD}"/>
              </a:ext>
            </a:extLst>
          </p:cNvPr>
          <p:cNvSpPr/>
          <p:nvPr/>
        </p:nvSpPr>
        <p:spPr>
          <a:xfrm>
            <a:off x="5249909" y="4746380"/>
            <a:ext cx="893805" cy="40777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C2947CB7-CEDA-524F-87D5-11F8C17B1101}"/>
              </a:ext>
            </a:extLst>
          </p:cNvPr>
          <p:cNvSpPr/>
          <p:nvPr/>
        </p:nvSpPr>
        <p:spPr>
          <a:xfrm>
            <a:off x="2157355" y="5982075"/>
            <a:ext cx="8172898" cy="6982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B076C0-845D-684D-B782-3253CB2B45DD}"/>
              </a:ext>
            </a:extLst>
          </p:cNvPr>
          <p:cNvSpPr/>
          <p:nvPr/>
        </p:nvSpPr>
        <p:spPr>
          <a:xfrm>
            <a:off x="208598" y="3345730"/>
            <a:ext cx="7250557" cy="2516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F63F39-1848-2E40-BBBA-910BD27F5F33}"/>
              </a:ext>
            </a:extLst>
          </p:cNvPr>
          <p:cNvSpPr/>
          <p:nvPr/>
        </p:nvSpPr>
        <p:spPr>
          <a:xfrm>
            <a:off x="8237074" y="4590303"/>
            <a:ext cx="3784344" cy="13215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27DE20-1AEA-AE4D-B4F8-4BD8365C159B}"/>
              </a:ext>
            </a:extLst>
          </p:cNvPr>
          <p:cNvSpPr/>
          <p:nvPr/>
        </p:nvSpPr>
        <p:spPr>
          <a:xfrm>
            <a:off x="8704763" y="1060584"/>
            <a:ext cx="3403154" cy="29094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36992C-A706-4043-BE80-D2389663FD2A}"/>
              </a:ext>
            </a:extLst>
          </p:cNvPr>
          <p:cNvSpPr/>
          <p:nvPr/>
        </p:nvSpPr>
        <p:spPr>
          <a:xfrm>
            <a:off x="5905642" y="1312198"/>
            <a:ext cx="2237975" cy="1658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522F-7941-4F4B-AC6E-A22209A8AF35}"/>
              </a:ext>
            </a:extLst>
          </p:cNvPr>
          <p:cNvSpPr/>
          <p:nvPr/>
        </p:nvSpPr>
        <p:spPr>
          <a:xfrm>
            <a:off x="2782578" y="1325890"/>
            <a:ext cx="2667161" cy="1605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59A9C-DE3A-6441-800A-CD2D75A416BB}"/>
              </a:ext>
            </a:extLst>
          </p:cNvPr>
          <p:cNvSpPr/>
          <p:nvPr/>
        </p:nvSpPr>
        <p:spPr>
          <a:xfrm>
            <a:off x="235706" y="1260387"/>
            <a:ext cx="2047227" cy="19642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3" y="-167725"/>
            <a:ext cx="10515600" cy="1325563"/>
          </a:xfrm>
        </p:spPr>
        <p:txBody>
          <a:bodyPr/>
          <a:lstStyle/>
          <a:p>
            <a:r>
              <a:rPr lang="en-US" dirty="0"/>
              <a:t>Program Description: PDF text extraction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D54951-D2C0-1C43-B1DC-570D5373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83" y="4720799"/>
            <a:ext cx="3642207" cy="740207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CCE9B9-3D3D-4240-A4FF-5FD506498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3" t="13222" r="16277" b="65375"/>
          <a:stretch/>
        </p:blipFill>
        <p:spPr>
          <a:xfrm>
            <a:off x="5968525" y="1441560"/>
            <a:ext cx="2123413" cy="545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91D02-95DF-F44F-8DCC-0FCB845A5938}"/>
              </a:ext>
            </a:extLst>
          </p:cNvPr>
          <p:cNvSpPr txBox="1"/>
          <p:nvPr/>
        </p:nvSpPr>
        <p:spPr>
          <a:xfrm>
            <a:off x="8993659" y="3052790"/>
            <a:ext cx="2360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Mark beginning of sections (3) and get lawyer name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6A406-E4EE-C642-8341-4600AA882BCA}"/>
              </a:ext>
            </a:extLst>
          </p:cNvPr>
          <p:cNvSpPr txBox="1"/>
          <p:nvPr/>
        </p:nvSpPr>
        <p:spPr>
          <a:xfrm>
            <a:off x="8726955" y="5536205"/>
            <a:ext cx="161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Mark end of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18D68-74FF-0F45-BD53-4538BC64295E}"/>
              </a:ext>
            </a:extLst>
          </p:cNvPr>
          <p:cNvSpPr txBox="1"/>
          <p:nvPr/>
        </p:nvSpPr>
        <p:spPr>
          <a:xfrm>
            <a:off x="5980595" y="2048790"/>
            <a:ext cx="1927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Remove headers,</a:t>
            </a:r>
          </a:p>
          <a:p>
            <a:r>
              <a:rPr lang="en-US" sz="1600" dirty="0"/>
              <a:t>numbers, extra white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4C397-943E-4245-970E-0FE155C57A24}"/>
              </a:ext>
            </a:extLst>
          </p:cNvPr>
          <p:cNvSpPr txBox="1"/>
          <p:nvPr/>
        </p:nvSpPr>
        <p:spPr>
          <a:xfrm>
            <a:off x="302579" y="3591505"/>
            <a:ext cx="177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Within each section (3): Separate justice </a:t>
            </a:r>
          </a:p>
          <a:p>
            <a:r>
              <a:rPr lang="en-US" sz="1600" dirty="0"/>
              <a:t>text from others (with list of all other speakers)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C17CE-91BD-4347-9ADC-069A3987751C}"/>
              </a:ext>
            </a:extLst>
          </p:cNvPr>
          <p:cNvSpPr txBox="1"/>
          <p:nvPr/>
        </p:nvSpPr>
        <p:spPr>
          <a:xfrm>
            <a:off x="346886" y="2572755"/>
            <a:ext cx="205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case number and compare with justice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117D1-267F-DD4D-8A76-A427D9F1446C}"/>
              </a:ext>
            </a:extLst>
          </p:cNvPr>
          <p:cNvSpPr txBox="1"/>
          <p:nvPr/>
        </p:nvSpPr>
        <p:spPr>
          <a:xfrm>
            <a:off x="3109987" y="2522750"/>
            <a:ext cx="137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Extract all text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A5BB9B85-9CF0-854C-9C92-870B4C20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443" y="1448049"/>
            <a:ext cx="2414201" cy="1018837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5356B43A-B2E6-894F-810F-CF94CD62C5A4}"/>
              </a:ext>
            </a:extLst>
          </p:cNvPr>
          <p:cNvSpPr/>
          <p:nvPr/>
        </p:nvSpPr>
        <p:spPr>
          <a:xfrm>
            <a:off x="2350278" y="1820388"/>
            <a:ext cx="407773" cy="29182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F374E3-8288-DF4C-A507-F448C6B0D1AD}"/>
              </a:ext>
            </a:extLst>
          </p:cNvPr>
          <p:cNvSpPr/>
          <p:nvPr/>
        </p:nvSpPr>
        <p:spPr>
          <a:xfrm>
            <a:off x="5485083" y="1822977"/>
            <a:ext cx="407773" cy="29182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AE9B91C-130D-DE40-A6BD-0EBFACD28E0B}"/>
              </a:ext>
            </a:extLst>
          </p:cNvPr>
          <p:cNvSpPr/>
          <p:nvPr/>
        </p:nvSpPr>
        <p:spPr>
          <a:xfrm>
            <a:off x="8212516" y="1453274"/>
            <a:ext cx="407773" cy="29182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C303CDC-DA04-EA4D-B048-AFA1C29563FD}"/>
              </a:ext>
            </a:extLst>
          </p:cNvPr>
          <p:cNvSpPr/>
          <p:nvPr/>
        </p:nvSpPr>
        <p:spPr>
          <a:xfrm>
            <a:off x="9275472" y="4029563"/>
            <a:ext cx="288657" cy="4874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119EC6EF-CA47-1447-882C-0283E2724E13}"/>
              </a:ext>
            </a:extLst>
          </p:cNvPr>
          <p:cNvSpPr/>
          <p:nvPr/>
        </p:nvSpPr>
        <p:spPr>
          <a:xfrm>
            <a:off x="7565885" y="4517004"/>
            <a:ext cx="564460" cy="32606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table&#10;&#10;Description automatically generated">
            <a:extLst>
              <a:ext uri="{FF2B5EF4-FFF2-40B4-BE49-F238E27FC236}">
                <a16:creationId xmlns:a16="http://schemas.microsoft.com/office/drawing/2014/main" id="{AAC42CEB-F58A-DA43-A0EA-77DEEB733B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94"/>
          <a:stretch/>
        </p:blipFill>
        <p:spPr>
          <a:xfrm>
            <a:off x="8756442" y="1137337"/>
            <a:ext cx="3091733" cy="866463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64009728-A29F-8445-9EE7-2E4B61FC88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39"/>
          <a:stretch/>
        </p:blipFill>
        <p:spPr>
          <a:xfrm>
            <a:off x="8759794" y="2107751"/>
            <a:ext cx="3222767" cy="866463"/>
          </a:xfrm>
          <a:prstGeom prst="rect">
            <a:avLst/>
          </a:prstGeom>
        </p:spPr>
      </p:pic>
      <p:pic>
        <p:nvPicPr>
          <p:cNvPr id="44" name="Content Placeholder 4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1A5DC9-2303-E945-A8EF-57DC73E09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6708"/>
          <a:stretch/>
        </p:blipFill>
        <p:spPr>
          <a:xfrm>
            <a:off x="1849025" y="3533567"/>
            <a:ext cx="5087678" cy="1407549"/>
          </a:xfr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B1B61B-77F3-C447-809F-16670E1B8C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277"/>
          <a:stretch/>
        </p:blipFill>
        <p:spPr>
          <a:xfrm>
            <a:off x="2243929" y="6082342"/>
            <a:ext cx="7982588" cy="531867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15DF2C99-1D8A-1A49-BDF1-91079BF29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025" y="4961337"/>
            <a:ext cx="5087678" cy="73376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49A92-795C-CF4D-A8CB-A0B6832BB886}"/>
              </a:ext>
            </a:extLst>
          </p:cNvPr>
          <p:cNvCxnSpPr/>
          <p:nvPr/>
        </p:nvCxnSpPr>
        <p:spPr>
          <a:xfrm>
            <a:off x="1766745" y="4964229"/>
            <a:ext cx="530441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wn Arrow 60">
            <a:extLst>
              <a:ext uri="{FF2B5EF4-FFF2-40B4-BE49-F238E27FC236}">
                <a16:creationId xmlns:a16="http://schemas.microsoft.com/office/drawing/2014/main" id="{A7C47939-8227-F749-8140-CDD8077B6EE8}"/>
              </a:ext>
            </a:extLst>
          </p:cNvPr>
          <p:cNvSpPr/>
          <p:nvPr/>
        </p:nvSpPr>
        <p:spPr>
          <a:xfrm rot="18406991">
            <a:off x="1740904" y="5997712"/>
            <a:ext cx="254061" cy="380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1D4C6058-6224-9A42-BB1D-3E384C17C8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468" y="1350601"/>
            <a:ext cx="1718988" cy="11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78202D-C496-0342-BE94-700DCF90A396}"/>
              </a:ext>
            </a:extLst>
          </p:cNvPr>
          <p:cNvSpPr/>
          <p:nvPr/>
        </p:nvSpPr>
        <p:spPr>
          <a:xfrm>
            <a:off x="952672" y="2892765"/>
            <a:ext cx="10201362" cy="2516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-14611"/>
            <a:ext cx="9603260" cy="1325563"/>
          </a:xfrm>
        </p:spPr>
        <p:txBody>
          <a:bodyPr>
            <a:normAutofit/>
          </a:bodyPr>
          <a:lstStyle/>
          <a:p>
            <a:r>
              <a:rPr lang="en-US" dirty="0"/>
              <a:t>Data Merging to Prepare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64CD-0711-6343-B0C8-9F8AF62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9135"/>
            <a:ext cx="11345562" cy="1127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data from text </a:t>
            </a:r>
            <a:r>
              <a:rPr lang="en-US" dirty="0" err="1"/>
              <a:t>DataFrames</a:t>
            </a:r>
            <a:r>
              <a:rPr lang="en-US" dirty="0"/>
              <a:t> and Washington University Law data (one per justice)</a:t>
            </a:r>
          </a:p>
          <a:p>
            <a:pPr lvl="1"/>
            <a:r>
              <a:rPr lang="en-US" dirty="0"/>
              <a:t>Drop rows without </a:t>
            </a:r>
            <a:r>
              <a:rPr lang="en-US" dirty="0" err="1"/>
              <a:t>final_vote</a:t>
            </a:r>
            <a:r>
              <a:rPr lang="en-US" dirty="0"/>
              <a:t> (very small number of these overall)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AF988166-4D3F-1149-A4D4-F216C7A7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9" y="3010123"/>
            <a:ext cx="9734442" cy="2311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89593-8902-7A41-8175-6CE7378566D0}"/>
              </a:ext>
            </a:extLst>
          </p:cNvPr>
          <p:cNvSpPr txBox="1"/>
          <p:nvPr/>
        </p:nvSpPr>
        <p:spPr>
          <a:xfrm>
            <a:off x="380999" y="6166338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DataFrames</a:t>
            </a:r>
            <a:r>
              <a:rPr lang="en-US" dirty="0"/>
              <a:t>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38968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C8C7A4D-1010-CE49-9246-4A0446E46D4B}"/>
              </a:ext>
            </a:extLst>
          </p:cNvPr>
          <p:cNvSpPr/>
          <p:nvPr/>
        </p:nvSpPr>
        <p:spPr>
          <a:xfrm>
            <a:off x="8194603" y="515063"/>
            <a:ext cx="3789743" cy="60046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F3606-0626-614C-8ADF-822E62560055}"/>
              </a:ext>
            </a:extLst>
          </p:cNvPr>
          <p:cNvSpPr/>
          <p:nvPr/>
        </p:nvSpPr>
        <p:spPr>
          <a:xfrm>
            <a:off x="174026" y="2714325"/>
            <a:ext cx="7833152" cy="27547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4" y="-164136"/>
            <a:ext cx="4911810" cy="1251532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1972915-A475-4348-BFE2-269E787DBB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0" y="2854382"/>
            <a:ext cx="2547906" cy="242312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E81C3A1-1756-D54A-A76C-6870B5044C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97" y="2854382"/>
            <a:ext cx="2453874" cy="242312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6EFB673-1FB0-3445-8671-E4129A307EE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58" y="2854382"/>
            <a:ext cx="2453874" cy="2423128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7CD8F2C-B27E-5C4B-89AF-F7EA6AE7256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8" b="19449"/>
          <a:stretch/>
        </p:blipFill>
        <p:spPr bwMode="auto">
          <a:xfrm>
            <a:off x="741066" y="774560"/>
            <a:ext cx="5998389" cy="1779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4C9C7670-16E3-2849-B98C-7F39010069B6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b="3238"/>
          <a:stretch/>
        </p:blipFill>
        <p:spPr bwMode="auto">
          <a:xfrm>
            <a:off x="8330507" y="3452183"/>
            <a:ext cx="3595817" cy="2983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DB013E08-5106-E84E-A94E-A86E270400B8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/>
          <a:stretch/>
        </p:blipFill>
        <p:spPr bwMode="auto">
          <a:xfrm>
            <a:off x="8330508" y="653414"/>
            <a:ext cx="3595818" cy="2760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FE10A8-FC3A-5E49-892A-55C07DD8CF74}"/>
              </a:ext>
            </a:extLst>
          </p:cNvPr>
          <p:cNvSpPr txBox="1"/>
          <p:nvPr/>
        </p:nvSpPr>
        <p:spPr>
          <a:xfrm>
            <a:off x="592632" y="5469086"/>
            <a:ext cx="7068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Liberal or Conservative assignments were made by the Washington University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me the frequency with which justices vote “across the aisle”; differs with different issue areas</a:t>
            </a:r>
          </a:p>
        </p:txBody>
      </p:sp>
    </p:spTree>
    <p:extLst>
      <p:ext uri="{BB962C8B-B14F-4D97-AF65-F5344CB8AC3E}">
        <p14:creationId xmlns:p14="http://schemas.microsoft.com/office/powerpoint/2010/main" val="232014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DE509A-2FC5-F041-9A0E-69FB32FE28E9}"/>
              </a:ext>
            </a:extLst>
          </p:cNvPr>
          <p:cNvSpPr/>
          <p:nvPr/>
        </p:nvSpPr>
        <p:spPr>
          <a:xfrm>
            <a:off x="3966519" y="841454"/>
            <a:ext cx="5090984" cy="542342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5" y="204488"/>
            <a:ext cx="4413422" cy="72824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F1A7623-6792-DB45-BFBF-4EBF665DF1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19" y="1009372"/>
            <a:ext cx="4645016" cy="3777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E7DC9-1B9B-2B48-809C-0F056E9F14BA}"/>
              </a:ext>
            </a:extLst>
          </p:cNvPr>
          <p:cNvSpPr txBox="1"/>
          <p:nvPr/>
        </p:nvSpPr>
        <p:spPr>
          <a:xfrm>
            <a:off x="4534930" y="4946082"/>
            <a:ext cx="43846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Words per case by each justice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Kavanaugh speaks the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Thomas barely speaks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Important context for his model</a:t>
            </a:r>
          </a:p>
        </p:txBody>
      </p:sp>
    </p:spTree>
    <p:extLst>
      <p:ext uri="{BB962C8B-B14F-4D97-AF65-F5344CB8AC3E}">
        <p14:creationId xmlns:p14="http://schemas.microsoft.com/office/powerpoint/2010/main" val="420821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7336-7C83-2B42-8AED-A500C90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0"/>
            <a:ext cx="11024287" cy="1092972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the Models with Four Different Algorithms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F17F0C-9E2F-D84D-9CEB-F9FCD4D65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6" r="6449"/>
          <a:stretch/>
        </p:blipFill>
        <p:spPr>
          <a:xfrm>
            <a:off x="521935" y="1166544"/>
            <a:ext cx="6751841" cy="519718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72D57-5B0F-0B4D-A796-1E305C3C37D7}"/>
              </a:ext>
            </a:extLst>
          </p:cNvPr>
          <p:cNvSpPr/>
          <p:nvPr/>
        </p:nvSpPr>
        <p:spPr>
          <a:xfrm>
            <a:off x="84083" y="73572"/>
            <a:ext cx="12034345" cy="6705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, application&#10;&#10;Description automatically generated">
            <a:extLst>
              <a:ext uri="{FF2B5EF4-FFF2-40B4-BE49-F238E27FC236}">
                <a16:creationId xmlns:a16="http://schemas.microsoft.com/office/drawing/2014/main" id="{D4281D01-0994-EA4B-AEAD-E70ECDB3E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0" r="39106"/>
          <a:stretch/>
        </p:blipFill>
        <p:spPr>
          <a:xfrm>
            <a:off x="7467361" y="3426372"/>
            <a:ext cx="4391645" cy="27683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0941B9-434D-DF47-8566-5E1B1A81CF59}"/>
              </a:ext>
            </a:extLst>
          </p:cNvPr>
          <p:cNvSpPr/>
          <p:nvPr/>
        </p:nvSpPr>
        <p:spPr>
          <a:xfrm>
            <a:off x="7480704" y="852451"/>
            <a:ext cx="4325287" cy="206795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08671-F1B1-7F49-9900-BED86812EDB6}"/>
              </a:ext>
            </a:extLst>
          </p:cNvPr>
          <p:cNvSpPr txBox="1"/>
          <p:nvPr/>
        </p:nvSpPr>
        <p:spPr>
          <a:xfrm>
            <a:off x="7723633" y="889084"/>
            <a:ext cx="428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a function that would print off accuracies and confusion matrices for:</a:t>
            </a:r>
          </a:p>
          <a:p>
            <a:r>
              <a:rPr lang="en-US" dirty="0"/>
              <a:t>-Stochastic Gradient Descent (log loss function)</a:t>
            </a:r>
          </a:p>
          <a:p>
            <a:r>
              <a:rPr lang="en-US" dirty="0"/>
              <a:t>-Logistic Regression</a:t>
            </a:r>
          </a:p>
          <a:p>
            <a:r>
              <a:rPr lang="en-US" dirty="0"/>
              <a:t>-KNN</a:t>
            </a:r>
          </a:p>
          <a:p>
            <a:r>
              <a:rPr lang="en-US" dirty="0"/>
              <a:t>-Support Vector Machines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3D8236C-B33C-B247-99CC-E45B55483309}"/>
              </a:ext>
            </a:extLst>
          </p:cNvPr>
          <p:cNvSpPr/>
          <p:nvPr/>
        </p:nvSpPr>
        <p:spPr>
          <a:xfrm rot="19673407">
            <a:off x="2228401" y="1555548"/>
            <a:ext cx="564460" cy="32606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589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the Vote of a Supreme Court Justice Using NLP</vt:lpstr>
      <vt:lpstr>Research Question and Significance</vt:lpstr>
      <vt:lpstr>Supreme Court Background</vt:lpstr>
      <vt:lpstr>Description of Dataset</vt:lpstr>
      <vt:lpstr>Program Description: PDF text extraction</vt:lpstr>
      <vt:lpstr>Data Merging to Prepare for Modeling</vt:lpstr>
      <vt:lpstr>Data Visualization</vt:lpstr>
      <vt:lpstr>Data Visualization</vt:lpstr>
      <vt:lpstr>Building the Models with Four Different Algorithms</vt:lpstr>
      <vt:lpstr>Results of Four Algorithms (Justice Breyer)</vt:lpstr>
      <vt:lpstr>Grid Search CV:  Tune SGD and Tfidf Hyperparameters</vt:lpstr>
      <vt:lpstr>Final Results With Tuned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2020-11-18T16:45:11Z</dcterms:created>
  <dcterms:modified xsi:type="dcterms:W3CDTF">2020-11-19T03:13:59Z</dcterms:modified>
</cp:coreProperties>
</file>