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661" r:id="rId2"/>
    <p:sldId id="567" r:id="rId3"/>
    <p:sldId id="580" r:id="rId4"/>
    <p:sldId id="604" r:id="rId5"/>
    <p:sldId id="665" r:id="rId6"/>
    <p:sldId id="657" r:id="rId7"/>
    <p:sldId id="663" r:id="rId8"/>
    <p:sldId id="660" r:id="rId9"/>
    <p:sldId id="596" r:id="rId10"/>
    <p:sldId id="662" r:id="rId11"/>
    <p:sldId id="607" r:id="rId12"/>
    <p:sldId id="639" r:id="rId13"/>
    <p:sldId id="610" r:id="rId14"/>
    <p:sldId id="609" r:id="rId15"/>
    <p:sldId id="608" r:id="rId16"/>
    <p:sldId id="60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A02A"/>
    <a:srgbClr val="FF0000"/>
    <a:srgbClr val="A53010"/>
    <a:srgbClr val="00AD48"/>
    <a:srgbClr val="66FF33"/>
    <a:srgbClr val="002060"/>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Y Philippe" userId="9df777e5-71f9-47e3-9421-f7a221646164" providerId="ADAL" clId="{69F7CBCB-D351-4145-8627-EB4687BB7433}"/>
    <pc:docChg chg="custSel delSld modSld sldOrd">
      <pc:chgData name="THOMY Philippe" userId="9df777e5-71f9-47e3-9421-f7a221646164" providerId="ADAL" clId="{69F7CBCB-D351-4145-8627-EB4687BB7433}" dt="2022-01-25T17:26:03.975" v="61" actId="20577"/>
      <pc:docMkLst>
        <pc:docMk/>
      </pc:docMkLst>
      <pc:sldChg chg="del">
        <pc:chgData name="THOMY Philippe" userId="9df777e5-71f9-47e3-9421-f7a221646164" providerId="ADAL" clId="{69F7CBCB-D351-4145-8627-EB4687BB7433}" dt="2022-01-25T17:20:23.780" v="0" actId="47"/>
        <pc:sldMkLst>
          <pc:docMk/>
          <pc:sldMk cId="4134524975" sldId="256"/>
        </pc:sldMkLst>
      </pc:sldChg>
      <pc:sldChg chg="del">
        <pc:chgData name="THOMY Philippe" userId="9df777e5-71f9-47e3-9421-f7a221646164" providerId="ADAL" clId="{69F7CBCB-D351-4145-8627-EB4687BB7433}" dt="2022-01-25T17:21:33.713" v="4" actId="47"/>
        <pc:sldMkLst>
          <pc:docMk/>
          <pc:sldMk cId="459321918" sldId="570"/>
        </pc:sldMkLst>
      </pc:sldChg>
      <pc:sldChg chg="del">
        <pc:chgData name="THOMY Philippe" userId="9df777e5-71f9-47e3-9421-f7a221646164" providerId="ADAL" clId="{69F7CBCB-D351-4145-8627-EB4687BB7433}" dt="2022-01-25T17:21:47.939" v="5" actId="47"/>
        <pc:sldMkLst>
          <pc:docMk/>
          <pc:sldMk cId="2124978894" sldId="581"/>
        </pc:sldMkLst>
      </pc:sldChg>
      <pc:sldChg chg="ord">
        <pc:chgData name="THOMY Philippe" userId="9df777e5-71f9-47e3-9421-f7a221646164" providerId="ADAL" clId="{69F7CBCB-D351-4145-8627-EB4687BB7433}" dt="2022-01-25T17:22:31.026" v="9"/>
        <pc:sldMkLst>
          <pc:docMk/>
          <pc:sldMk cId="3267200670" sldId="604"/>
        </pc:sldMkLst>
      </pc:sldChg>
      <pc:sldChg chg="del">
        <pc:chgData name="THOMY Philippe" userId="9df777e5-71f9-47e3-9421-f7a221646164" providerId="ADAL" clId="{69F7CBCB-D351-4145-8627-EB4687BB7433}" dt="2022-01-25T17:21:47.939" v="5" actId="47"/>
        <pc:sldMkLst>
          <pc:docMk/>
          <pc:sldMk cId="4242581994" sldId="627"/>
        </pc:sldMkLst>
      </pc:sldChg>
      <pc:sldChg chg="del">
        <pc:chgData name="THOMY Philippe" userId="9df777e5-71f9-47e3-9421-f7a221646164" providerId="ADAL" clId="{69F7CBCB-D351-4145-8627-EB4687BB7433}" dt="2022-01-25T17:21:47.939" v="5" actId="47"/>
        <pc:sldMkLst>
          <pc:docMk/>
          <pc:sldMk cId="142482662" sldId="640"/>
        </pc:sldMkLst>
      </pc:sldChg>
      <pc:sldChg chg="del">
        <pc:chgData name="THOMY Philippe" userId="9df777e5-71f9-47e3-9421-f7a221646164" providerId="ADAL" clId="{69F7CBCB-D351-4145-8627-EB4687BB7433}" dt="2022-01-25T17:21:47.939" v="5" actId="47"/>
        <pc:sldMkLst>
          <pc:docMk/>
          <pc:sldMk cId="1347331990" sldId="641"/>
        </pc:sldMkLst>
      </pc:sldChg>
      <pc:sldChg chg="del">
        <pc:chgData name="THOMY Philippe" userId="9df777e5-71f9-47e3-9421-f7a221646164" providerId="ADAL" clId="{69F7CBCB-D351-4145-8627-EB4687BB7433}" dt="2022-01-25T17:21:47.939" v="5" actId="47"/>
        <pc:sldMkLst>
          <pc:docMk/>
          <pc:sldMk cId="3729832500" sldId="642"/>
        </pc:sldMkLst>
      </pc:sldChg>
      <pc:sldChg chg="del">
        <pc:chgData name="THOMY Philippe" userId="9df777e5-71f9-47e3-9421-f7a221646164" providerId="ADAL" clId="{69F7CBCB-D351-4145-8627-EB4687BB7433}" dt="2022-01-25T17:21:47.939" v="5" actId="47"/>
        <pc:sldMkLst>
          <pc:docMk/>
          <pc:sldMk cId="2969760796" sldId="644"/>
        </pc:sldMkLst>
      </pc:sldChg>
      <pc:sldChg chg="del">
        <pc:chgData name="THOMY Philippe" userId="9df777e5-71f9-47e3-9421-f7a221646164" providerId="ADAL" clId="{69F7CBCB-D351-4145-8627-EB4687BB7433}" dt="2022-01-25T17:21:47.939" v="5" actId="47"/>
        <pc:sldMkLst>
          <pc:docMk/>
          <pc:sldMk cId="2588821957" sldId="645"/>
        </pc:sldMkLst>
      </pc:sldChg>
      <pc:sldChg chg="del">
        <pc:chgData name="THOMY Philippe" userId="9df777e5-71f9-47e3-9421-f7a221646164" providerId="ADAL" clId="{69F7CBCB-D351-4145-8627-EB4687BB7433}" dt="2022-01-25T17:21:47.939" v="5" actId="47"/>
        <pc:sldMkLst>
          <pc:docMk/>
          <pc:sldMk cId="4051829449" sldId="646"/>
        </pc:sldMkLst>
      </pc:sldChg>
      <pc:sldChg chg="del">
        <pc:chgData name="THOMY Philippe" userId="9df777e5-71f9-47e3-9421-f7a221646164" providerId="ADAL" clId="{69F7CBCB-D351-4145-8627-EB4687BB7433}" dt="2022-01-25T17:21:47.939" v="5" actId="47"/>
        <pc:sldMkLst>
          <pc:docMk/>
          <pc:sldMk cId="3642858116" sldId="647"/>
        </pc:sldMkLst>
      </pc:sldChg>
      <pc:sldChg chg="del">
        <pc:chgData name="THOMY Philippe" userId="9df777e5-71f9-47e3-9421-f7a221646164" providerId="ADAL" clId="{69F7CBCB-D351-4145-8627-EB4687BB7433}" dt="2022-01-25T17:21:47.939" v="5" actId="47"/>
        <pc:sldMkLst>
          <pc:docMk/>
          <pc:sldMk cId="4034761484" sldId="648"/>
        </pc:sldMkLst>
      </pc:sldChg>
      <pc:sldChg chg="del">
        <pc:chgData name="THOMY Philippe" userId="9df777e5-71f9-47e3-9421-f7a221646164" providerId="ADAL" clId="{69F7CBCB-D351-4145-8627-EB4687BB7433}" dt="2022-01-25T17:21:47.939" v="5" actId="47"/>
        <pc:sldMkLst>
          <pc:docMk/>
          <pc:sldMk cId="934178996" sldId="649"/>
        </pc:sldMkLst>
      </pc:sldChg>
      <pc:sldChg chg="del">
        <pc:chgData name="THOMY Philippe" userId="9df777e5-71f9-47e3-9421-f7a221646164" providerId="ADAL" clId="{69F7CBCB-D351-4145-8627-EB4687BB7433}" dt="2022-01-25T17:21:47.939" v="5" actId="47"/>
        <pc:sldMkLst>
          <pc:docMk/>
          <pc:sldMk cId="3976695999" sldId="650"/>
        </pc:sldMkLst>
      </pc:sldChg>
      <pc:sldChg chg="del">
        <pc:chgData name="THOMY Philippe" userId="9df777e5-71f9-47e3-9421-f7a221646164" providerId="ADAL" clId="{69F7CBCB-D351-4145-8627-EB4687BB7433}" dt="2022-01-25T17:21:47.939" v="5" actId="47"/>
        <pc:sldMkLst>
          <pc:docMk/>
          <pc:sldMk cId="3195881585" sldId="651"/>
        </pc:sldMkLst>
      </pc:sldChg>
      <pc:sldChg chg="del">
        <pc:chgData name="THOMY Philippe" userId="9df777e5-71f9-47e3-9421-f7a221646164" providerId="ADAL" clId="{69F7CBCB-D351-4145-8627-EB4687BB7433}" dt="2022-01-25T17:20:23.780" v="0" actId="47"/>
        <pc:sldMkLst>
          <pc:docMk/>
          <pc:sldMk cId="2486580531" sldId="652"/>
        </pc:sldMkLst>
      </pc:sldChg>
      <pc:sldChg chg="modSp mod">
        <pc:chgData name="THOMY Philippe" userId="9df777e5-71f9-47e3-9421-f7a221646164" providerId="ADAL" clId="{69F7CBCB-D351-4145-8627-EB4687BB7433}" dt="2022-01-25T17:26:03.975" v="61" actId="20577"/>
        <pc:sldMkLst>
          <pc:docMk/>
          <pc:sldMk cId="1328176405" sldId="657"/>
        </pc:sldMkLst>
        <pc:spChg chg="mod">
          <ac:chgData name="THOMY Philippe" userId="9df777e5-71f9-47e3-9421-f7a221646164" providerId="ADAL" clId="{69F7CBCB-D351-4145-8627-EB4687BB7433}" dt="2022-01-25T17:26:03.975" v="61" actId="20577"/>
          <ac:spMkLst>
            <pc:docMk/>
            <pc:sldMk cId="1328176405" sldId="657"/>
            <ac:spMk id="13" creationId="{423A7093-E76B-4D29-A59E-5FB662695568}"/>
          </ac:spMkLst>
        </pc:spChg>
      </pc:sldChg>
      <pc:sldChg chg="modSp mod">
        <pc:chgData name="THOMY Philippe" userId="9df777e5-71f9-47e3-9421-f7a221646164" providerId="ADAL" clId="{69F7CBCB-D351-4145-8627-EB4687BB7433}" dt="2022-01-25T17:24:55.260" v="36" actId="5793"/>
        <pc:sldMkLst>
          <pc:docMk/>
          <pc:sldMk cId="1435665520" sldId="661"/>
        </pc:sldMkLst>
        <pc:spChg chg="mod">
          <ac:chgData name="THOMY Philippe" userId="9df777e5-71f9-47e3-9421-f7a221646164" providerId="ADAL" clId="{69F7CBCB-D351-4145-8627-EB4687BB7433}" dt="2022-01-25T17:24:55.260" v="36" actId="5793"/>
          <ac:spMkLst>
            <pc:docMk/>
            <pc:sldMk cId="1435665520" sldId="661"/>
            <ac:spMk id="13" creationId="{423A7093-E76B-4D29-A59E-5FB662695568}"/>
          </ac:spMkLst>
        </pc:spChg>
      </pc:sldChg>
      <pc:sldChg chg="ord">
        <pc:chgData name="THOMY Philippe" userId="9df777e5-71f9-47e3-9421-f7a221646164" providerId="ADAL" clId="{69F7CBCB-D351-4145-8627-EB4687BB7433}" dt="2022-01-25T17:22:16.634" v="7"/>
        <pc:sldMkLst>
          <pc:docMk/>
          <pc:sldMk cId="2601050451" sldId="662"/>
        </pc:sldMkLst>
      </pc:sldChg>
      <pc:sldChg chg="del">
        <pc:chgData name="THOMY Philippe" userId="9df777e5-71f9-47e3-9421-f7a221646164" providerId="ADAL" clId="{69F7CBCB-D351-4145-8627-EB4687BB7433}" dt="2022-01-25T17:20:29.235" v="1" actId="47"/>
        <pc:sldMkLst>
          <pc:docMk/>
          <pc:sldMk cId="2500037626" sldId="664"/>
        </pc:sldMkLst>
      </pc:sldChg>
      <pc:sldChg chg="ord">
        <pc:chgData name="THOMY Philippe" userId="9df777e5-71f9-47e3-9421-f7a221646164" providerId="ADAL" clId="{69F7CBCB-D351-4145-8627-EB4687BB7433}" dt="2022-01-25T17:22:34.121" v="11"/>
        <pc:sldMkLst>
          <pc:docMk/>
          <pc:sldMk cId="1414928890" sldId="665"/>
        </pc:sldMkLst>
      </pc:sldChg>
      <pc:sldChg chg="del">
        <pc:chgData name="THOMY Philippe" userId="9df777e5-71f9-47e3-9421-f7a221646164" providerId="ADAL" clId="{69F7CBCB-D351-4145-8627-EB4687BB7433}" dt="2022-01-25T17:20:36.191" v="2" actId="47"/>
        <pc:sldMkLst>
          <pc:docMk/>
          <pc:sldMk cId="149791398" sldId="666"/>
        </pc:sldMkLst>
      </pc:sldChg>
      <pc:sldChg chg="del">
        <pc:chgData name="THOMY Philippe" userId="9df777e5-71f9-47e3-9421-f7a221646164" providerId="ADAL" clId="{69F7CBCB-D351-4145-8627-EB4687BB7433}" dt="2022-01-25T17:21:12.003" v="3" actId="47"/>
        <pc:sldMkLst>
          <pc:docMk/>
          <pc:sldMk cId="3345927295" sldId="6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752431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011421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03446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365752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8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17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154360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1521661"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
        <p:nvSpPr>
          <p:cNvPr id="8"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00E9DF7D-6534-4435-9D9C-1596D8E181D9}"/>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9" r:id="rId17"/>
    <p:sldLayoutId id="2147483673" r:id="rId18"/>
    <p:sldLayoutId id="2147483674" r:id="rId19"/>
    <p:sldLayoutId id="2147483683" r:id="rId20"/>
    <p:sldLayoutId id="2147483713" r:id="rId21"/>
  </p:sldLayoutIdLst>
  <p:txStyles>
    <p:title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s://www.vie-publique.fr/sites/default/files/rapport/pdf/277879.pdf" TargetMode="External"/><Relationship Id="rId2" Type="http://schemas.openxmlformats.org/officeDocument/2006/relationships/hyperlink" Target="https://cnnumerique.fr/files/uploads/2020/CNNum%20-%20Avis%20Donnees%20environnementales%20d%27interet%20general.pdf" TargetMode="External"/><Relationship Id="rId1" Type="http://schemas.openxmlformats.org/officeDocument/2006/relationships/slideLayout" Target="../slideLayouts/slideLayout18.xml"/><Relationship Id="rId5" Type="http://schemas.openxmlformats.org/officeDocument/2006/relationships/hyperlink" Target="https://www.oecd.org/publications/mapping-data-portability-initiatives-opportunities-and-challenges-a6edfab2-en.htm" TargetMode="External"/><Relationship Id="rId4" Type="http://schemas.openxmlformats.org/officeDocument/2006/relationships/hyperlink" Target="https://op.europa.eu/en/publication-detail/-/publication/f69284c4-eacb-11eb-93a8-01aa75ed71a1/language-e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20.svg"/><Relationship Id="rId21" Type="http://schemas.openxmlformats.org/officeDocument/2006/relationships/image" Target="../media/image34.png"/><Relationship Id="rId7" Type="http://schemas.openxmlformats.org/officeDocument/2006/relationships/image" Target="../media/image23.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image" Target="../media/image19.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24.jpeg"/><Relationship Id="rId24" Type="http://schemas.openxmlformats.org/officeDocument/2006/relationships/image" Target="../media/image37.png"/><Relationship Id="rId5" Type="http://schemas.openxmlformats.org/officeDocument/2006/relationships/image" Target="../media/image22.png"/><Relationship Id="rId15" Type="http://schemas.openxmlformats.org/officeDocument/2006/relationships/image" Target="../media/image28.png"/><Relationship Id="rId23" Type="http://schemas.openxmlformats.org/officeDocument/2006/relationships/image" Target="../media/image36.jpeg"/><Relationship Id="rId10" Type="http://schemas.openxmlformats.org/officeDocument/2006/relationships/image" Target="../media/image9.svg"/><Relationship Id="rId19"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8.png"/><Relationship Id="rId14" Type="http://schemas.openxmlformats.org/officeDocument/2006/relationships/image" Target="../media/image27.png"/><Relationship Id="rId22" Type="http://schemas.openxmlformats.org/officeDocument/2006/relationships/image" Target="../media/image35.jpeg"/></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Annexe – Complément 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24/01/2022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a:t>
            </a:fld>
            <a:endParaRPr lang="fr-FR" dirty="0"/>
          </a:p>
        </p:txBody>
      </p:sp>
    </p:spTree>
    <p:extLst>
      <p:ext uri="{BB962C8B-B14F-4D97-AF65-F5344CB8AC3E}">
        <p14:creationId xmlns:p14="http://schemas.microsoft.com/office/powerpoint/2010/main" val="143566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ECB47-2D7D-4427-BBD3-9E4A6B909524}"/>
              </a:ext>
            </a:extLst>
          </p:cNvPr>
          <p:cNvSpPr>
            <a:spLocks noGrp="1"/>
          </p:cNvSpPr>
          <p:nvPr>
            <p:ph type="title"/>
          </p:nvPr>
        </p:nvSpPr>
        <p:spPr>
          <a:xfrm>
            <a:off x="434186" y="205860"/>
            <a:ext cx="12724465" cy="1280890"/>
          </a:xfrm>
        </p:spPr>
        <p:txBody>
          <a:bodyPr/>
          <a:lstStyle/>
          <a:p>
            <a:r>
              <a:rPr lang="fr-FR" dirty="0"/>
              <a:t>Annexe : Données environnementales</a:t>
            </a:r>
          </a:p>
        </p:txBody>
      </p:sp>
      <p:sp>
        <p:nvSpPr>
          <p:cNvPr id="3" name="Espace réservé du contenu 2">
            <a:extLst>
              <a:ext uri="{FF2B5EF4-FFF2-40B4-BE49-F238E27FC236}">
                <a16:creationId xmlns:a16="http://schemas.microsoft.com/office/drawing/2014/main" id="{91FB79E7-0E84-4291-BBE6-29180B6A0BD2}"/>
              </a:ext>
            </a:extLst>
          </p:cNvPr>
          <p:cNvSpPr txBox="1">
            <a:spLocks/>
          </p:cNvSpPr>
          <p:nvPr/>
        </p:nvSpPr>
        <p:spPr>
          <a:xfrm>
            <a:off x="1187055" y="999243"/>
            <a:ext cx="10040268" cy="398753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400" dirty="0"/>
              <a:t>Qualification</a:t>
            </a:r>
          </a:p>
          <a:p>
            <a:pPr lvl="1"/>
            <a:r>
              <a:rPr lang="fr-FR" sz="2000" dirty="0"/>
              <a:t>« par nature ou par destination » (ex données liées à la mobilité)</a:t>
            </a:r>
          </a:p>
          <a:p>
            <a:pPr lvl="1"/>
            <a:r>
              <a:rPr lang="fr-FR" sz="2000" dirty="0"/>
              <a:t>Qualifiées « d’intérêt général »</a:t>
            </a:r>
          </a:p>
          <a:p>
            <a:pPr lvl="1"/>
            <a:r>
              <a:rPr lang="fr-FR" sz="2000" dirty="0"/>
              <a:t>Privées ou publiques</a:t>
            </a:r>
          </a:p>
          <a:p>
            <a:pPr lvl="1"/>
            <a:r>
              <a:rPr lang="fr-FR" sz="2000" dirty="0"/>
              <a:t>Données ouvertes</a:t>
            </a:r>
          </a:p>
          <a:p>
            <a:pPr marL="457200" lvl="1" indent="0">
              <a:buNone/>
            </a:pPr>
            <a:endParaRPr lang="fr-FR" sz="2000" dirty="0"/>
          </a:p>
          <a:p>
            <a:r>
              <a:rPr lang="fr-FR" sz="2400" dirty="0"/>
              <a:t>Interopérabilité</a:t>
            </a:r>
          </a:p>
          <a:p>
            <a:pPr lvl="1"/>
            <a:r>
              <a:rPr lang="fr-FR" sz="2000" dirty="0"/>
              <a:t>Formats ouverts</a:t>
            </a:r>
          </a:p>
          <a:p>
            <a:pPr lvl="1"/>
            <a:r>
              <a:rPr lang="fr-FR" sz="2000" dirty="0"/>
              <a:t>Standards de Données</a:t>
            </a:r>
          </a:p>
          <a:p>
            <a:pPr lvl="1"/>
            <a:r>
              <a:rPr lang="fr-FR" sz="2000" dirty="0"/>
              <a:t>Interface de programmation (API)</a:t>
            </a:r>
          </a:p>
          <a:p>
            <a:pPr lvl="1"/>
            <a:endParaRPr lang="fr-FR" sz="2000" dirty="0"/>
          </a:p>
          <a:p>
            <a:pPr lvl="1"/>
            <a:endParaRPr lang="fr-FR" sz="2000" dirty="0"/>
          </a:p>
          <a:p>
            <a:pPr lvl="1"/>
            <a:endParaRPr lang="fr-FR" sz="2000" dirty="0"/>
          </a:p>
        </p:txBody>
      </p:sp>
      <p:sp>
        <p:nvSpPr>
          <p:cNvPr id="5" name="Espace réservé du contenu 2">
            <a:extLst>
              <a:ext uri="{FF2B5EF4-FFF2-40B4-BE49-F238E27FC236}">
                <a16:creationId xmlns:a16="http://schemas.microsoft.com/office/drawing/2014/main" id="{9CADEECD-E677-47C6-8683-A28AD61BAE16}"/>
              </a:ext>
            </a:extLst>
          </p:cNvPr>
          <p:cNvSpPr txBox="1">
            <a:spLocks/>
          </p:cNvSpPr>
          <p:nvPr/>
        </p:nvSpPr>
        <p:spPr>
          <a:xfrm>
            <a:off x="711172" y="5240608"/>
            <a:ext cx="10769656" cy="1411532"/>
          </a:xfrm>
          <a:prstGeom prst="rect">
            <a:avLst/>
          </a:prstGeom>
        </p:spPr>
        <p:txBody>
          <a:bodyPr vert="horz" lIns="82951" tIns="41475" rIns="82951" bIns="41475" rtlCol="0">
            <a:normAutofit fontScale="70000" lnSpcReduction="2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a:buFont typeface="Wingdings" panose="05000000000000000000" pitchFamily="2" charset="2"/>
              <a:buChar char="§"/>
            </a:pPr>
            <a:r>
              <a:rPr lang="fr-FR" sz="2400" b="1" dirty="0">
                <a:solidFill>
                  <a:srgbClr val="0070C0"/>
                </a:solidFill>
                <a:hlinkClick r:id="rId2">
                  <a:extLst>
                    <a:ext uri="{A12FA001-AC4F-418D-AE19-62706E023703}">
                      <ahyp:hlinkClr xmlns:ahyp="http://schemas.microsoft.com/office/drawing/2018/hyperlinkcolor" val="tx"/>
                    </a:ext>
                  </a:extLst>
                </a:hlinkClick>
              </a:rPr>
              <a:t>Faire des données environnementales des données d’intérêt général (rapport </a:t>
            </a:r>
            <a:r>
              <a:rPr lang="fr-FR" sz="2400" b="1" dirty="0" err="1">
                <a:solidFill>
                  <a:srgbClr val="0070C0"/>
                </a:solidFill>
                <a:hlinkClick r:id="rId2">
                  <a:extLst>
                    <a:ext uri="{A12FA001-AC4F-418D-AE19-62706E023703}">
                      <ahyp:hlinkClr xmlns:ahyp="http://schemas.microsoft.com/office/drawing/2018/hyperlinkcolor" val="tx"/>
                    </a:ext>
                  </a:extLst>
                </a:hlinkClick>
              </a:rPr>
              <a:t>CNNum</a:t>
            </a:r>
            <a:r>
              <a:rPr lang="fr-FR" sz="2400" b="1" dirty="0">
                <a:solidFill>
                  <a:srgbClr val="0070C0"/>
                </a:solidFill>
                <a:hlinkClick r:id="rId2">
                  <a:extLst>
                    <a:ext uri="{A12FA001-AC4F-418D-AE19-62706E023703}">
                      <ahyp:hlinkClr xmlns:ahyp="http://schemas.microsoft.com/office/drawing/2018/hyperlinkcolor" val="tx"/>
                    </a:ext>
                  </a:extLst>
                </a:hlinkClick>
              </a:rPr>
              <a:t> juillet 2020)</a:t>
            </a:r>
            <a:endParaRPr lang="fr-FR" sz="2400" b="1" u="sng" dirty="0">
              <a:solidFill>
                <a:srgbClr val="0070C0"/>
              </a:solidFill>
              <a:hlinkClick r:id="rId3">
                <a:extLst>
                  <a:ext uri="{A12FA001-AC4F-418D-AE19-62706E023703}">
                    <ahyp:hlinkClr xmlns:ahyp="http://schemas.microsoft.com/office/drawing/2018/hyperlinkcolor" val="tx"/>
                  </a:ext>
                </a:extLst>
              </a:hlinkClick>
            </a:endParaRPr>
          </a:p>
          <a:p>
            <a:pPr lvl="0">
              <a:buFont typeface="Wingdings" panose="05000000000000000000" pitchFamily="2" charset="2"/>
              <a:buChar char="§"/>
            </a:pPr>
            <a:r>
              <a:rPr lang="fr-FR" sz="2400" b="1" u="sng" dirty="0">
                <a:solidFill>
                  <a:srgbClr val="0070C0"/>
                </a:solidFill>
                <a:hlinkClick r:id="rId3">
                  <a:extLst>
                    <a:ext uri="{A12FA001-AC4F-418D-AE19-62706E023703}">
                      <ahyp:hlinkClr xmlns:ahyp="http://schemas.microsoft.com/office/drawing/2018/hyperlinkcolor" val="tx"/>
                    </a:ext>
                  </a:extLst>
                </a:hlinkClick>
              </a:rPr>
              <a:t>Pour une politique publique de la donnée (rapport Bothorel décembre 2020)</a:t>
            </a:r>
            <a:endParaRPr lang="fr-FR" sz="2400" b="1" dirty="0">
              <a:solidFill>
                <a:srgbClr val="0070C0"/>
              </a:solidFill>
            </a:endParaRPr>
          </a:p>
          <a:p>
            <a:pPr lvl="0">
              <a:buFont typeface="Wingdings" panose="05000000000000000000" pitchFamily="2" charset="2"/>
              <a:buChar char="§"/>
            </a:pPr>
            <a:r>
              <a:rPr lang="fr-FR" sz="2400" b="1" dirty="0" err="1">
                <a:solidFill>
                  <a:srgbClr val="0070C0"/>
                </a:solidFill>
                <a:hlinkClick r:id="rId4">
                  <a:extLst>
                    <a:ext uri="{A12FA001-AC4F-418D-AE19-62706E023703}">
                      <ahyp:hlinkClr xmlns:ahyp="http://schemas.microsoft.com/office/drawing/2018/hyperlinkcolor" val="tx"/>
                    </a:ext>
                  </a:extLst>
                </a:hlinkClick>
              </a:rPr>
              <a:t>Proposal</a:t>
            </a:r>
            <a:r>
              <a:rPr lang="fr-FR" sz="2400" b="1" dirty="0">
                <a:solidFill>
                  <a:srgbClr val="0070C0"/>
                </a:solidFill>
                <a:hlinkClick r:id="rId4">
                  <a:extLst>
                    <a:ext uri="{A12FA001-AC4F-418D-AE19-62706E023703}">
                      <ahyp:hlinkClr xmlns:ahyp="http://schemas.microsoft.com/office/drawing/2018/hyperlinkcolor" val="tx"/>
                    </a:ext>
                  </a:extLst>
                </a:hlinkClick>
              </a:rPr>
              <a:t> for a </a:t>
            </a:r>
            <a:r>
              <a:rPr lang="fr-FR" sz="2400" b="1" dirty="0" err="1">
                <a:solidFill>
                  <a:srgbClr val="0070C0"/>
                </a:solidFill>
                <a:hlinkClick r:id="rId4">
                  <a:extLst>
                    <a:ext uri="{A12FA001-AC4F-418D-AE19-62706E023703}">
                      <ahyp:hlinkClr xmlns:ahyp="http://schemas.microsoft.com/office/drawing/2018/hyperlinkcolor" val="tx"/>
                    </a:ext>
                  </a:extLst>
                </a:hlinkClick>
              </a:rPr>
              <a:t>European</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Interoperability</a:t>
            </a:r>
            <a:r>
              <a:rPr lang="fr-FR" sz="2400" b="1" dirty="0">
                <a:solidFill>
                  <a:srgbClr val="0070C0"/>
                </a:solidFill>
                <a:hlinkClick r:id="rId4">
                  <a:extLst>
                    <a:ext uri="{A12FA001-AC4F-418D-AE19-62706E023703}">
                      <ahyp:hlinkClr xmlns:ahyp="http://schemas.microsoft.com/office/drawing/2018/hyperlinkcolor" val="tx"/>
                    </a:ext>
                  </a:extLst>
                </a:hlinkClick>
              </a:rPr>
              <a:t> Framework for Smart Cities and </a:t>
            </a:r>
            <a:r>
              <a:rPr lang="fr-FR" sz="2400" b="1" dirty="0" err="1">
                <a:solidFill>
                  <a:srgbClr val="0070C0"/>
                </a:solidFill>
                <a:hlinkClick r:id="rId4">
                  <a:extLst>
                    <a:ext uri="{A12FA001-AC4F-418D-AE19-62706E023703}">
                      <ahyp:hlinkClr xmlns:ahyp="http://schemas.microsoft.com/office/drawing/2018/hyperlinkcolor" val="tx"/>
                    </a:ext>
                  </a:extLst>
                </a:hlinkClick>
              </a:rPr>
              <a:t>Communities</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may</a:t>
            </a:r>
            <a:r>
              <a:rPr lang="fr-FR" sz="2400" b="1" dirty="0">
                <a:solidFill>
                  <a:srgbClr val="0070C0"/>
                </a:solidFill>
                <a:hlinkClick r:id="rId4">
                  <a:extLst>
                    <a:ext uri="{A12FA001-AC4F-418D-AE19-62706E023703}">
                      <ahyp:hlinkClr xmlns:ahyp="http://schemas.microsoft.com/office/drawing/2018/hyperlinkcolor" val="tx"/>
                    </a:ext>
                  </a:extLst>
                </a:hlinkClick>
              </a:rPr>
              <a:t> 2021)</a:t>
            </a:r>
            <a:endParaRPr lang="fr-FR" sz="2400" b="1" dirty="0">
              <a:solidFill>
                <a:srgbClr val="0070C0"/>
              </a:solidFill>
            </a:endParaRPr>
          </a:p>
          <a:p>
            <a:pPr lvl="0">
              <a:buFont typeface="Wingdings" panose="05000000000000000000" pitchFamily="2" charset="2"/>
              <a:buChar char="§"/>
            </a:pPr>
            <a:r>
              <a:rPr lang="fr-FR" sz="2400" b="1" dirty="0">
                <a:solidFill>
                  <a:srgbClr val="0070C0"/>
                </a:solidFill>
                <a:hlinkClick r:id="rId5">
                  <a:extLst>
                    <a:ext uri="{A12FA001-AC4F-418D-AE19-62706E023703}">
                      <ahyp:hlinkClr xmlns:ahyp="http://schemas.microsoft.com/office/drawing/2018/hyperlinkcolor" val="tx"/>
                    </a:ext>
                  </a:extLst>
                </a:hlinkClick>
              </a:rPr>
              <a:t>OECD </a:t>
            </a:r>
            <a:r>
              <a:rPr lang="en-US" sz="2400" b="1" dirty="0">
                <a:solidFill>
                  <a:srgbClr val="0070C0"/>
                </a:solidFill>
                <a:hlinkClick r:id="rId5">
                  <a:extLst>
                    <a:ext uri="{A12FA001-AC4F-418D-AE19-62706E023703}">
                      <ahyp:hlinkClr xmlns:ahyp="http://schemas.microsoft.com/office/drawing/2018/hyperlinkcolor" val="tx"/>
                    </a:ext>
                  </a:extLst>
                </a:hlinkClick>
              </a:rPr>
              <a:t>Mapping data portability initiatives, opportunities and challenges (December 2021)</a:t>
            </a:r>
            <a:r>
              <a:rPr lang="fr-FR" sz="2400" b="1" dirty="0">
                <a:solidFill>
                  <a:srgbClr val="0070C0"/>
                </a:solidFill>
                <a:hlinkClick r:id="rId5">
                  <a:extLst>
                    <a:ext uri="{A12FA001-AC4F-418D-AE19-62706E023703}">
                      <ahyp:hlinkClr xmlns:ahyp="http://schemas.microsoft.com/office/drawing/2018/hyperlinkcolor" val="tx"/>
                    </a:ext>
                  </a:extLst>
                </a:hlinkClick>
              </a:rPr>
              <a:t> </a:t>
            </a:r>
            <a:endParaRPr lang="fr-FR" sz="24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p:txBody>
      </p:sp>
    </p:spTree>
    <p:extLst>
      <p:ext uri="{BB962C8B-B14F-4D97-AF65-F5344CB8AC3E}">
        <p14:creationId xmlns:p14="http://schemas.microsoft.com/office/powerpoint/2010/main" val="2601050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FA97F7-5B3E-4954-BE8C-A3553E86D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524" y="882139"/>
            <a:ext cx="8591550" cy="5580168"/>
          </a:xfrm>
          <a:prstGeom prst="rect">
            <a:avLst/>
          </a:prstGeom>
        </p:spPr>
      </p:pic>
      <p:sp>
        <p:nvSpPr>
          <p:cNvPr id="4" name="Titre 1">
            <a:extLst>
              <a:ext uri="{FF2B5EF4-FFF2-40B4-BE49-F238E27FC236}">
                <a16:creationId xmlns:a16="http://schemas.microsoft.com/office/drawing/2014/main" id="{B44BC720-A34A-4A45-B796-336BFEBD0621}"/>
              </a:ext>
            </a:extLst>
          </p:cNvPr>
          <p:cNvSpPr>
            <a:spLocks noGrp="1"/>
          </p:cNvSpPr>
          <p:nvPr>
            <p:ph type="title"/>
          </p:nvPr>
        </p:nvSpPr>
        <p:spPr>
          <a:xfrm>
            <a:off x="626924" y="119468"/>
            <a:ext cx="11475501" cy="1280890"/>
          </a:xfrm>
        </p:spPr>
        <p:txBody>
          <a:bodyPr>
            <a:normAutofit/>
          </a:bodyPr>
          <a:lstStyle/>
          <a:p>
            <a:r>
              <a:rPr lang="fr-FR" b="1" dirty="0"/>
              <a:t>Données environnementales</a:t>
            </a:r>
            <a:endParaRPr lang="fr-FR" b="1" i="1" dirty="0"/>
          </a:p>
        </p:txBody>
      </p:sp>
      <p:sp>
        <p:nvSpPr>
          <p:cNvPr id="5" name="Titre 1">
            <a:extLst>
              <a:ext uri="{FF2B5EF4-FFF2-40B4-BE49-F238E27FC236}">
                <a16:creationId xmlns:a16="http://schemas.microsoft.com/office/drawing/2014/main" id="{B1BF777C-FB13-4F88-BF66-559063320AC1}"/>
              </a:ext>
            </a:extLst>
          </p:cNvPr>
          <p:cNvSpPr txBox="1">
            <a:spLocks/>
          </p:cNvSpPr>
          <p:nvPr/>
        </p:nvSpPr>
        <p:spPr>
          <a:xfrm>
            <a:off x="445949" y="882139"/>
            <a:ext cx="2737375" cy="287796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dirty="0"/>
              <a:t>Avis du conseil national du numérique – juillet 2020</a:t>
            </a:r>
          </a:p>
          <a:p>
            <a:br>
              <a:rPr lang="fr-FR" sz="1800" dirty="0"/>
            </a:br>
            <a:r>
              <a:rPr lang="fr-FR" sz="1400" i="1" dirty="0"/>
              <a:t>« Faire des données environnementales des données d’intérêt général »</a:t>
            </a:r>
            <a:endParaRPr lang="fr-FR" sz="1800" i="1" dirty="0"/>
          </a:p>
        </p:txBody>
      </p:sp>
    </p:spTree>
    <p:extLst>
      <p:ext uri="{BB962C8B-B14F-4D97-AF65-F5344CB8AC3E}">
        <p14:creationId xmlns:p14="http://schemas.microsoft.com/office/powerpoint/2010/main" val="341868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81FF3-987E-4692-9EFD-7877BF95D5F8}"/>
              </a:ext>
            </a:extLst>
          </p:cNvPr>
          <p:cNvSpPr>
            <a:spLocks noGrp="1"/>
          </p:cNvSpPr>
          <p:nvPr>
            <p:ph type="title"/>
          </p:nvPr>
        </p:nvSpPr>
        <p:spPr>
          <a:xfrm>
            <a:off x="297399" y="92181"/>
            <a:ext cx="11438972" cy="1280890"/>
          </a:xfrm>
        </p:spPr>
        <p:txBody>
          <a:bodyPr>
            <a:normAutofit/>
          </a:bodyPr>
          <a:lstStyle/>
          <a:p>
            <a:r>
              <a:rPr lang="en-US" sz="3200" dirty="0"/>
              <a:t>MAPPING DATA PORTABILITY INITIATIVES, OPPORTUNITIES AND CHALLENGES</a:t>
            </a:r>
            <a:endParaRPr lang="fr-FR" sz="3200" dirty="0"/>
          </a:p>
        </p:txBody>
      </p:sp>
      <p:pic>
        <p:nvPicPr>
          <p:cNvPr id="4" name="Image 3">
            <a:extLst>
              <a:ext uri="{FF2B5EF4-FFF2-40B4-BE49-F238E27FC236}">
                <a16:creationId xmlns:a16="http://schemas.microsoft.com/office/drawing/2014/main" id="{FEEA16C5-2AF2-4F42-B22F-82BA18EBF33A}"/>
              </a:ext>
            </a:extLst>
          </p:cNvPr>
          <p:cNvPicPr>
            <a:picLocks noChangeAspect="1"/>
          </p:cNvPicPr>
          <p:nvPr/>
        </p:nvPicPr>
        <p:blipFill>
          <a:blip r:embed="rId2"/>
          <a:stretch>
            <a:fillRect/>
          </a:stretch>
        </p:blipFill>
        <p:spPr>
          <a:xfrm>
            <a:off x="3619894" y="1081380"/>
            <a:ext cx="7620000" cy="5804899"/>
          </a:xfrm>
          <a:prstGeom prst="rect">
            <a:avLst/>
          </a:prstGeom>
        </p:spPr>
      </p:pic>
      <p:sp>
        <p:nvSpPr>
          <p:cNvPr id="5" name="Titre 1">
            <a:extLst>
              <a:ext uri="{FF2B5EF4-FFF2-40B4-BE49-F238E27FC236}">
                <a16:creationId xmlns:a16="http://schemas.microsoft.com/office/drawing/2014/main" id="{7FD23248-5524-4AA3-9579-401290C99A03}"/>
              </a:ext>
            </a:extLst>
          </p:cNvPr>
          <p:cNvSpPr txBox="1">
            <a:spLocks/>
          </p:cNvSpPr>
          <p:nvPr/>
        </p:nvSpPr>
        <p:spPr>
          <a:xfrm>
            <a:off x="825630" y="1251709"/>
            <a:ext cx="2737375" cy="192512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1800" b="0" i="0" u="none" strike="noStrike" baseline="0" dirty="0">
                <a:solidFill>
                  <a:srgbClr val="70706F"/>
                </a:solidFill>
                <a:latin typeface="HelveticaNeueLTPro-Bd"/>
              </a:rPr>
              <a:t>OECD DIGITAL ECONOMY</a:t>
            </a:r>
          </a:p>
          <a:p>
            <a:pPr algn="l"/>
            <a:r>
              <a:rPr lang="fr-FR" sz="1800" b="0" i="0" u="none" strike="noStrike" baseline="0" dirty="0">
                <a:solidFill>
                  <a:srgbClr val="70706F"/>
                </a:solidFill>
                <a:latin typeface="HelveticaNeueLTPro-Bd"/>
              </a:rPr>
              <a:t>PAPERS</a:t>
            </a:r>
          </a:p>
          <a:p>
            <a:pPr algn="l"/>
            <a:endParaRPr lang="fr-FR" sz="1800" b="0" i="0" u="none" strike="noStrike" baseline="0" dirty="0">
              <a:solidFill>
                <a:srgbClr val="70706F"/>
              </a:solidFill>
              <a:latin typeface="HelveticaNeueLTPro-Bd"/>
            </a:endParaRPr>
          </a:p>
          <a:p>
            <a:pPr algn="l"/>
            <a:r>
              <a:rPr lang="fr-FR" sz="1800" b="0" i="0" u="none" strike="noStrike" baseline="0" dirty="0" err="1">
                <a:solidFill>
                  <a:srgbClr val="70706F"/>
                </a:solidFill>
                <a:latin typeface="HelveticaNeueLTPro-Roman"/>
              </a:rPr>
              <a:t>December</a:t>
            </a:r>
            <a:r>
              <a:rPr lang="fr-FR" sz="1800" b="0" i="0" u="none" strike="noStrike" baseline="0" dirty="0">
                <a:solidFill>
                  <a:srgbClr val="70706F"/>
                </a:solidFill>
                <a:latin typeface="HelveticaNeueLTPro-Roman"/>
              </a:rPr>
              <a:t> 2021</a:t>
            </a:r>
            <a:endParaRPr lang="fr-FR" sz="1800" i="1" dirty="0"/>
          </a:p>
        </p:txBody>
      </p:sp>
    </p:spTree>
    <p:extLst>
      <p:ext uri="{BB962C8B-B14F-4D97-AF65-F5344CB8AC3E}">
        <p14:creationId xmlns:p14="http://schemas.microsoft.com/office/powerpoint/2010/main" val="100437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7FE41C6-89E1-4CE6-AED8-447D047B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60" y="1476375"/>
            <a:ext cx="10638189" cy="4830550"/>
          </a:xfrm>
          <a:prstGeom prst="rect">
            <a:avLst/>
          </a:prstGeom>
        </p:spPr>
      </p:pic>
      <p:sp>
        <p:nvSpPr>
          <p:cNvPr id="4" name="Titre 1">
            <a:extLst>
              <a:ext uri="{FF2B5EF4-FFF2-40B4-BE49-F238E27FC236}">
                <a16:creationId xmlns:a16="http://schemas.microsoft.com/office/drawing/2014/main" id="{FE68B8A2-4723-4FED-A779-6DF48F1D72E2}"/>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86226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F7AC5EA-722C-4DA6-9A2E-30D6E3A7B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8544"/>
            <a:ext cx="9901237" cy="5389906"/>
          </a:xfrm>
          <a:prstGeom prst="rect">
            <a:avLst/>
          </a:prstGeom>
        </p:spPr>
      </p:pic>
      <p:sp>
        <p:nvSpPr>
          <p:cNvPr id="5" name="Titre 1">
            <a:extLst>
              <a:ext uri="{FF2B5EF4-FFF2-40B4-BE49-F238E27FC236}">
                <a16:creationId xmlns:a16="http://schemas.microsoft.com/office/drawing/2014/main" id="{AE8BF6C2-3215-4D8D-8C17-711C0E06E66D}"/>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1761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259E68D-8C66-45D3-A1DA-F7B1676D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1" y="1209130"/>
            <a:ext cx="9505950" cy="5491707"/>
          </a:xfrm>
          <a:prstGeom prst="rect">
            <a:avLst/>
          </a:prstGeom>
        </p:spPr>
      </p:pic>
      <p:sp>
        <p:nvSpPr>
          <p:cNvPr id="6" name="Titre 1">
            <a:extLst>
              <a:ext uri="{FF2B5EF4-FFF2-40B4-BE49-F238E27FC236}">
                <a16:creationId xmlns:a16="http://schemas.microsoft.com/office/drawing/2014/main" id="{1C5C6185-B758-4692-9BB3-89133BA38778}"/>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86224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3D755-D3B5-44C0-BDAF-1BED91C3D3C2}"/>
              </a:ext>
            </a:extLst>
          </p:cNvPr>
          <p:cNvSpPr>
            <a:spLocks noGrp="1"/>
          </p:cNvSpPr>
          <p:nvPr>
            <p:ph type="title"/>
          </p:nvPr>
        </p:nvSpPr>
        <p:spPr>
          <a:xfrm>
            <a:off x="745271" y="228184"/>
            <a:ext cx="8911687" cy="1280890"/>
          </a:xfrm>
        </p:spPr>
        <p:txBody>
          <a:bodyPr>
            <a:normAutofit fontScale="90000"/>
          </a:bodyPr>
          <a:lstStyle/>
          <a:p>
            <a:r>
              <a:rPr lang="en-US" dirty="0"/>
              <a:t> </a:t>
            </a:r>
            <a:r>
              <a:rPr lang="en-US" b="1" dirty="0"/>
              <a:t>European Interoperability Framework for Smart Cities and Communities (EIF4SCC) </a:t>
            </a:r>
            <a:endParaRPr lang="fr-FR" dirty="0"/>
          </a:p>
        </p:txBody>
      </p:sp>
      <p:grpSp>
        <p:nvGrpSpPr>
          <p:cNvPr id="9" name="Groupe 8">
            <a:extLst>
              <a:ext uri="{FF2B5EF4-FFF2-40B4-BE49-F238E27FC236}">
                <a16:creationId xmlns:a16="http://schemas.microsoft.com/office/drawing/2014/main" id="{63D59E4C-BA7D-454E-85C8-89F71B8B9B0A}"/>
              </a:ext>
            </a:extLst>
          </p:cNvPr>
          <p:cNvGrpSpPr/>
          <p:nvPr/>
        </p:nvGrpSpPr>
        <p:grpSpPr>
          <a:xfrm>
            <a:off x="447040" y="1589353"/>
            <a:ext cx="11623040" cy="3165527"/>
            <a:chOff x="-1260370" y="3113353"/>
            <a:chExt cx="13213745" cy="3453107"/>
          </a:xfrm>
        </p:grpSpPr>
        <p:pic>
          <p:nvPicPr>
            <p:cNvPr id="3" name="Image 2">
              <a:extLst>
                <a:ext uri="{FF2B5EF4-FFF2-40B4-BE49-F238E27FC236}">
                  <a16:creationId xmlns:a16="http://schemas.microsoft.com/office/drawing/2014/main" id="{7D9334C8-5ACC-473E-80F7-2CE2FEA42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278" y="5609274"/>
              <a:ext cx="6629097" cy="957186"/>
            </a:xfrm>
            <a:prstGeom prst="rect">
              <a:avLst/>
            </a:prstGeom>
          </p:spPr>
        </p:pic>
        <p:pic>
          <p:nvPicPr>
            <p:cNvPr id="4" name="Image 3">
              <a:extLst>
                <a:ext uri="{FF2B5EF4-FFF2-40B4-BE49-F238E27FC236}">
                  <a16:creationId xmlns:a16="http://schemas.microsoft.com/office/drawing/2014/main" id="{6CC83FED-00F2-48DB-B324-4B74A2643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650" y="4266460"/>
              <a:ext cx="6582786" cy="1342814"/>
            </a:xfrm>
            <a:prstGeom prst="rect">
              <a:avLst/>
            </a:prstGeom>
          </p:spPr>
        </p:pic>
        <p:pic>
          <p:nvPicPr>
            <p:cNvPr id="5" name="Image 4">
              <a:extLst>
                <a:ext uri="{FF2B5EF4-FFF2-40B4-BE49-F238E27FC236}">
                  <a16:creationId xmlns:a16="http://schemas.microsoft.com/office/drawing/2014/main" id="{F49BB6E8-D269-4CC7-8277-5A3FEA4EB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649" y="3113353"/>
              <a:ext cx="6582786" cy="1191317"/>
            </a:xfrm>
            <a:prstGeom prst="rect">
              <a:avLst/>
            </a:prstGeom>
          </p:spPr>
        </p:pic>
        <p:pic>
          <p:nvPicPr>
            <p:cNvPr id="6" name="Image 5">
              <a:extLst>
                <a:ext uri="{FF2B5EF4-FFF2-40B4-BE49-F238E27FC236}">
                  <a16:creationId xmlns:a16="http://schemas.microsoft.com/office/drawing/2014/main" id="{45F658DF-2B13-4547-A62D-5D05DBFAE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370" y="4266460"/>
              <a:ext cx="6596018" cy="1150000"/>
            </a:xfrm>
            <a:prstGeom prst="rect">
              <a:avLst/>
            </a:prstGeom>
          </p:spPr>
        </p:pic>
        <p:pic>
          <p:nvPicPr>
            <p:cNvPr id="7" name="Image 6">
              <a:extLst>
                <a:ext uri="{FF2B5EF4-FFF2-40B4-BE49-F238E27FC236}">
                  <a16:creationId xmlns:a16="http://schemas.microsoft.com/office/drawing/2014/main" id="{9432554C-C7B7-4686-AD14-F8453972B8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0370" y="3126441"/>
              <a:ext cx="6615866" cy="1170659"/>
            </a:xfrm>
            <a:prstGeom prst="rect">
              <a:avLst/>
            </a:prstGeom>
          </p:spPr>
        </p:pic>
      </p:grpSp>
    </p:spTree>
    <p:extLst>
      <p:ext uri="{BB962C8B-B14F-4D97-AF65-F5344CB8AC3E}">
        <p14:creationId xmlns:p14="http://schemas.microsoft.com/office/powerpoint/2010/main" val="75435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 coins arrondis 80">
            <a:extLst>
              <a:ext uri="{FF2B5EF4-FFF2-40B4-BE49-F238E27FC236}">
                <a16:creationId xmlns:a16="http://schemas.microsoft.com/office/drawing/2014/main" id="{17A3A9BD-65BD-4C8F-A80F-D7630ECDBA5E}"/>
              </a:ext>
            </a:extLst>
          </p:cNvPr>
          <p:cNvSpPr/>
          <p:nvPr/>
        </p:nvSpPr>
        <p:spPr>
          <a:xfrm>
            <a:off x="381883" y="2714680"/>
            <a:ext cx="5037876" cy="4012347"/>
          </a:xfrm>
          <a:prstGeom prst="roundRect">
            <a:avLst>
              <a:gd name="adj" fmla="val 8021"/>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82" name="Rectangle : coins arrondis 81">
            <a:extLst>
              <a:ext uri="{FF2B5EF4-FFF2-40B4-BE49-F238E27FC236}">
                <a16:creationId xmlns:a16="http://schemas.microsoft.com/office/drawing/2014/main" id="{3FA2F5BA-97BE-4AF0-A4F6-8DE1334D3131}"/>
              </a:ext>
            </a:extLst>
          </p:cNvPr>
          <p:cNvSpPr/>
          <p:nvPr/>
        </p:nvSpPr>
        <p:spPr>
          <a:xfrm>
            <a:off x="5541222" y="2714680"/>
            <a:ext cx="6566407" cy="4012347"/>
          </a:xfrm>
          <a:prstGeom prst="roundRect">
            <a:avLst>
              <a:gd name="adj" fmla="val 8021"/>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lstStyle/>
          <a:p>
            <a:r>
              <a:rPr lang="fr-FR" dirty="0"/>
              <a:t>Objectifs</a:t>
            </a:r>
          </a:p>
        </p:txBody>
      </p:sp>
      <p:sp>
        <p:nvSpPr>
          <p:cNvPr id="29" name="ZoneTexte 28">
            <a:extLst>
              <a:ext uri="{FF2B5EF4-FFF2-40B4-BE49-F238E27FC236}">
                <a16:creationId xmlns:a16="http://schemas.microsoft.com/office/drawing/2014/main" id="{A080DBE6-B757-4929-A767-1A2FD5D116CF}"/>
              </a:ext>
            </a:extLst>
          </p:cNvPr>
          <p:cNvSpPr txBox="1"/>
          <p:nvPr/>
        </p:nvSpPr>
        <p:spPr>
          <a:xfrm>
            <a:off x="5720440" y="5773479"/>
            <a:ext cx="2196201" cy="830997"/>
          </a:xfrm>
          <a:prstGeom prst="rect">
            <a:avLst/>
          </a:prstGeom>
          <a:noFill/>
        </p:spPr>
        <p:txBody>
          <a:bodyPr wrap="square" rtlCol="0">
            <a:spAutoFit/>
          </a:bodyPr>
          <a:lstStyle/>
          <a:p>
            <a:r>
              <a:rPr lang="fr-FR" sz="1200" b="1" dirty="0"/>
              <a:t>Capteur banalisé</a:t>
            </a:r>
          </a:p>
          <a:p>
            <a:pPr marL="259232" indent="-259232">
              <a:buFontTx/>
              <a:buChar char="-"/>
            </a:pPr>
            <a:r>
              <a:rPr lang="fr-FR" sz="1200" dirty="0"/>
              <a:t>Accès public</a:t>
            </a:r>
          </a:p>
          <a:p>
            <a:pPr marL="259232" indent="-259232">
              <a:buFontTx/>
              <a:buChar char="-"/>
            </a:pPr>
            <a:r>
              <a:rPr lang="fr-FR" sz="1200" dirty="0"/>
              <a:t>Accès restreint</a:t>
            </a:r>
          </a:p>
          <a:p>
            <a:pPr marL="259232" indent="-259232">
              <a:buFontTx/>
              <a:buChar char="-"/>
            </a:pPr>
            <a:r>
              <a:rPr lang="fr-FR" sz="1200" dirty="0"/>
              <a:t>Lieux publics / privé</a:t>
            </a:r>
          </a:p>
        </p:txBody>
      </p:sp>
      <p:sp>
        <p:nvSpPr>
          <p:cNvPr id="31" name="ZoneTexte 30">
            <a:extLst>
              <a:ext uri="{FF2B5EF4-FFF2-40B4-BE49-F238E27FC236}">
                <a16:creationId xmlns:a16="http://schemas.microsoft.com/office/drawing/2014/main" id="{355ABACF-5F61-44E6-B46C-70159FF9A855}"/>
              </a:ext>
            </a:extLst>
          </p:cNvPr>
          <p:cNvSpPr txBox="1"/>
          <p:nvPr/>
        </p:nvSpPr>
        <p:spPr>
          <a:xfrm>
            <a:off x="7782224" y="5773479"/>
            <a:ext cx="2103249" cy="830997"/>
          </a:xfrm>
          <a:prstGeom prst="rect">
            <a:avLst/>
          </a:prstGeom>
          <a:noFill/>
        </p:spPr>
        <p:txBody>
          <a:bodyPr wrap="square" rtlCol="0">
            <a:spAutoFit/>
          </a:bodyPr>
          <a:lstStyle/>
          <a:p>
            <a:r>
              <a:rPr lang="fr-FR" sz="1200" b="1" dirty="0"/>
              <a:t>Multi-réseaux</a:t>
            </a:r>
          </a:p>
          <a:p>
            <a:pPr marL="259232" indent="-259232">
              <a:buFontTx/>
              <a:buChar char="-"/>
            </a:pPr>
            <a:r>
              <a:rPr lang="fr-FR" sz="1200" dirty="0"/>
              <a:t>Etendu - LPWAN</a:t>
            </a:r>
          </a:p>
          <a:p>
            <a:pPr marL="259232" indent="-259232">
              <a:buFontTx/>
              <a:buChar char="-"/>
            </a:pPr>
            <a:r>
              <a:rPr lang="fr-FR" sz="1200" dirty="0"/>
              <a:t>Local - LAN</a:t>
            </a:r>
          </a:p>
          <a:p>
            <a:pPr marL="259232" indent="-259232">
              <a:buFontTx/>
              <a:buChar char="-"/>
            </a:pPr>
            <a:r>
              <a:rPr lang="fr-FR" sz="1200" dirty="0"/>
              <a:t>Personnel -  PAN</a:t>
            </a:r>
          </a:p>
        </p:txBody>
      </p:sp>
      <p:sp>
        <p:nvSpPr>
          <p:cNvPr id="33" name="ZoneTexte 32">
            <a:extLst>
              <a:ext uri="{FF2B5EF4-FFF2-40B4-BE49-F238E27FC236}">
                <a16:creationId xmlns:a16="http://schemas.microsoft.com/office/drawing/2014/main" id="{322617FD-120D-4342-BA87-29C311B6C243}"/>
              </a:ext>
            </a:extLst>
          </p:cNvPr>
          <p:cNvSpPr txBox="1"/>
          <p:nvPr/>
        </p:nvSpPr>
        <p:spPr>
          <a:xfrm>
            <a:off x="9607183" y="5773479"/>
            <a:ext cx="2436496" cy="830997"/>
          </a:xfrm>
          <a:prstGeom prst="rect">
            <a:avLst/>
          </a:prstGeom>
          <a:noFill/>
        </p:spPr>
        <p:txBody>
          <a:bodyPr wrap="square" rtlCol="0">
            <a:spAutoFit/>
          </a:bodyPr>
          <a:lstStyle/>
          <a:p>
            <a:r>
              <a:rPr lang="fr-FR" sz="1200" b="1" dirty="0"/>
              <a:t>Partage-Accès standard</a:t>
            </a:r>
          </a:p>
          <a:p>
            <a:pPr marL="259232" indent="-259232">
              <a:buFontTx/>
              <a:buChar char="-"/>
            </a:pPr>
            <a:r>
              <a:rPr lang="fr-FR" sz="1200" dirty="0"/>
              <a:t>Multi-variables</a:t>
            </a:r>
          </a:p>
          <a:p>
            <a:pPr marL="259232" indent="-259232">
              <a:buFontTx/>
              <a:buChar char="-"/>
            </a:pPr>
            <a:r>
              <a:rPr lang="fr-FR" sz="1200" dirty="0"/>
              <a:t>Structure BDD</a:t>
            </a:r>
          </a:p>
          <a:p>
            <a:pPr marL="259232" indent="-259232">
              <a:buFontTx/>
              <a:buChar char="-"/>
            </a:pPr>
            <a:r>
              <a:rPr lang="fr-FR" sz="1200" dirty="0"/>
              <a:t>API</a:t>
            </a:r>
          </a:p>
        </p:txBody>
      </p:sp>
      <p:sp>
        <p:nvSpPr>
          <p:cNvPr id="41" name="Rectangle : coins arrondis 40">
            <a:extLst>
              <a:ext uri="{FF2B5EF4-FFF2-40B4-BE49-F238E27FC236}">
                <a16:creationId xmlns:a16="http://schemas.microsoft.com/office/drawing/2014/main" id="{276151C9-BA8D-4FE4-93C9-3DF039EC4EAB}"/>
              </a:ext>
            </a:extLst>
          </p:cNvPr>
          <p:cNvSpPr/>
          <p:nvPr/>
        </p:nvSpPr>
        <p:spPr>
          <a:xfrm>
            <a:off x="10747972" y="3778142"/>
            <a:ext cx="1328390" cy="127624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pic>
        <p:nvPicPr>
          <p:cNvPr id="38" name="Graphique 37" descr="Écran">
            <a:extLst>
              <a:ext uri="{FF2B5EF4-FFF2-40B4-BE49-F238E27FC236}">
                <a16:creationId xmlns:a16="http://schemas.microsoft.com/office/drawing/2014/main" id="{17EF222E-5C14-4DCB-8DDB-6183B95A703F}"/>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3344" y="3849096"/>
            <a:ext cx="487583" cy="487583"/>
          </a:xfrm>
          <a:prstGeom prst="rect">
            <a:avLst/>
          </a:prstGeom>
        </p:spPr>
      </p:pic>
      <p:pic>
        <p:nvPicPr>
          <p:cNvPr id="40" name="Graphique 39" descr="Smartphone">
            <a:extLst>
              <a:ext uri="{FF2B5EF4-FFF2-40B4-BE49-F238E27FC236}">
                <a16:creationId xmlns:a16="http://schemas.microsoft.com/office/drawing/2014/main" id="{2C52EE33-3413-4B78-A31D-6B7F9B40D8DD}"/>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79252" y="3865790"/>
            <a:ext cx="487583" cy="487583"/>
          </a:xfrm>
          <a:prstGeom prst="rect">
            <a:avLst/>
          </a:prstGeom>
        </p:spPr>
      </p:pic>
      <p:sp>
        <p:nvSpPr>
          <p:cNvPr id="42" name="Rectangle 41">
            <a:extLst>
              <a:ext uri="{FF2B5EF4-FFF2-40B4-BE49-F238E27FC236}">
                <a16:creationId xmlns:a16="http://schemas.microsoft.com/office/drawing/2014/main" id="{B1DAC5D3-8539-4BE4-85D4-5570E537B928}"/>
              </a:ext>
            </a:extLst>
          </p:cNvPr>
          <p:cNvSpPr/>
          <p:nvPr/>
        </p:nvSpPr>
        <p:spPr>
          <a:xfrm>
            <a:off x="10864693" y="4459089"/>
            <a:ext cx="1011516" cy="391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Application</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522712" y="987294"/>
            <a:ext cx="11206723" cy="1747479"/>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Rendre les données environnementales interopérables </a:t>
            </a:r>
          </a:p>
          <a:p>
            <a:r>
              <a:rPr lang="fr-FR" sz="2400" b="1" dirty="0"/>
              <a:t>Fournir des services et outils pour faciliter l’acquisition, le partage, le traitement et la mise à disposition des données et informations environnementales …</a:t>
            </a:r>
          </a:p>
        </p:txBody>
      </p:sp>
      <p:sp>
        <p:nvSpPr>
          <p:cNvPr id="88" name="ZoneTexte 87">
            <a:extLst>
              <a:ext uri="{FF2B5EF4-FFF2-40B4-BE49-F238E27FC236}">
                <a16:creationId xmlns:a16="http://schemas.microsoft.com/office/drawing/2014/main" id="{50C80690-4FEE-4F3D-AE7F-FBBE967BA5F0}"/>
              </a:ext>
            </a:extLst>
          </p:cNvPr>
          <p:cNvSpPr txBox="1"/>
          <p:nvPr/>
        </p:nvSpPr>
        <p:spPr>
          <a:xfrm>
            <a:off x="429024" y="5681114"/>
            <a:ext cx="2196201" cy="830997"/>
          </a:xfrm>
          <a:prstGeom prst="rect">
            <a:avLst/>
          </a:prstGeom>
          <a:noFill/>
        </p:spPr>
        <p:txBody>
          <a:bodyPr wrap="square" rtlCol="0">
            <a:spAutoFit/>
          </a:bodyPr>
          <a:lstStyle/>
          <a:p>
            <a:r>
              <a:rPr lang="fr-FR" sz="1200" b="1" dirty="0">
                <a:solidFill>
                  <a:srgbClr val="C00000"/>
                </a:solidFill>
              </a:rPr>
              <a:t>Solutions segmentées</a:t>
            </a:r>
          </a:p>
          <a:p>
            <a:pPr marL="259232" indent="-259232">
              <a:buFontTx/>
              <a:buChar char="-"/>
            </a:pPr>
            <a:r>
              <a:rPr lang="fr-FR" sz="1200" dirty="0">
                <a:solidFill>
                  <a:srgbClr val="C00000"/>
                </a:solidFill>
              </a:rPr>
              <a:t>Propriétaire</a:t>
            </a:r>
          </a:p>
          <a:p>
            <a:pPr marL="259232" indent="-259232">
              <a:buFontTx/>
              <a:buChar char="-"/>
            </a:pPr>
            <a:r>
              <a:rPr lang="fr-FR" sz="1200" dirty="0">
                <a:solidFill>
                  <a:srgbClr val="C00000"/>
                </a:solidFill>
              </a:rPr>
              <a:t>Interface</a:t>
            </a:r>
          </a:p>
          <a:p>
            <a:pPr marL="259232" indent="-259232">
              <a:buFontTx/>
              <a:buChar char="-"/>
            </a:pPr>
            <a:r>
              <a:rPr lang="fr-FR" sz="1200" dirty="0">
                <a:solidFill>
                  <a:srgbClr val="C00000"/>
                </a:solidFill>
              </a:rPr>
              <a:t>Verticale</a:t>
            </a:r>
          </a:p>
        </p:txBody>
      </p:sp>
      <p:sp>
        <p:nvSpPr>
          <p:cNvPr id="95" name="Rectangle : coins arrondis 94">
            <a:extLst>
              <a:ext uri="{FF2B5EF4-FFF2-40B4-BE49-F238E27FC236}">
                <a16:creationId xmlns:a16="http://schemas.microsoft.com/office/drawing/2014/main" id="{B76086A0-3E04-4ADD-B15F-E83A8374A307}"/>
              </a:ext>
            </a:extLst>
          </p:cNvPr>
          <p:cNvSpPr/>
          <p:nvPr/>
        </p:nvSpPr>
        <p:spPr>
          <a:xfrm>
            <a:off x="6665799" y="4587443"/>
            <a:ext cx="685083" cy="1004688"/>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4" name="Rectangle : coins arrondis 63">
            <a:extLst>
              <a:ext uri="{FF2B5EF4-FFF2-40B4-BE49-F238E27FC236}">
                <a16:creationId xmlns:a16="http://schemas.microsoft.com/office/drawing/2014/main" id="{1B61FF3B-AF0E-4FEF-8729-910E6E43E653}"/>
              </a:ext>
            </a:extLst>
          </p:cNvPr>
          <p:cNvSpPr/>
          <p:nvPr/>
        </p:nvSpPr>
        <p:spPr>
          <a:xfrm>
            <a:off x="6710734" y="3591876"/>
            <a:ext cx="904151" cy="88713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5" name="Rectangle : coins arrondis 64">
            <a:extLst>
              <a:ext uri="{FF2B5EF4-FFF2-40B4-BE49-F238E27FC236}">
                <a16:creationId xmlns:a16="http://schemas.microsoft.com/office/drawing/2014/main" id="{F9D94B84-ADE7-453E-9F3D-1C23EC6F813E}"/>
              </a:ext>
            </a:extLst>
          </p:cNvPr>
          <p:cNvSpPr/>
          <p:nvPr/>
        </p:nvSpPr>
        <p:spPr>
          <a:xfrm>
            <a:off x="7689271" y="3599445"/>
            <a:ext cx="904151" cy="887133"/>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19" name="Rectangle : coins arrondis 18">
            <a:extLst>
              <a:ext uri="{FF2B5EF4-FFF2-40B4-BE49-F238E27FC236}">
                <a16:creationId xmlns:a16="http://schemas.microsoft.com/office/drawing/2014/main" id="{80275E41-435F-47B2-BD58-1392AC845885}"/>
              </a:ext>
            </a:extLst>
          </p:cNvPr>
          <p:cNvSpPr/>
          <p:nvPr/>
        </p:nvSpPr>
        <p:spPr>
          <a:xfrm>
            <a:off x="8103925" y="4584203"/>
            <a:ext cx="816313" cy="1004688"/>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2" name="Rectangle : coins arrondis 61">
            <a:extLst>
              <a:ext uri="{FF2B5EF4-FFF2-40B4-BE49-F238E27FC236}">
                <a16:creationId xmlns:a16="http://schemas.microsoft.com/office/drawing/2014/main" id="{CBC8DA20-1DF6-4D79-A11F-5E88733A8679}"/>
              </a:ext>
            </a:extLst>
          </p:cNvPr>
          <p:cNvSpPr/>
          <p:nvPr/>
        </p:nvSpPr>
        <p:spPr>
          <a:xfrm>
            <a:off x="7383711" y="4584203"/>
            <a:ext cx="657963" cy="100468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4" name="Rectangle : coins arrondis 33">
            <a:extLst>
              <a:ext uri="{FF2B5EF4-FFF2-40B4-BE49-F238E27FC236}">
                <a16:creationId xmlns:a16="http://schemas.microsoft.com/office/drawing/2014/main" id="{8B670B76-79A8-4BC0-9620-75096E4E81E1}"/>
              </a:ext>
            </a:extLst>
          </p:cNvPr>
          <p:cNvSpPr/>
          <p:nvPr/>
        </p:nvSpPr>
        <p:spPr>
          <a:xfrm>
            <a:off x="8920236" y="3627977"/>
            <a:ext cx="1479771" cy="844142"/>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0" name="Rectangle : coins arrondis 29">
            <a:extLst>
              <a:ext uri="{FF2B5EF4-FFF2-40B4-BE49-F238E27FC236}">
                <a16:creationId xmlns:a16="http://schemas.microsoft.com/office/drawing/2014/main" id="{C39F9470-5CDB-4914-AF9B-C53DC4486CCC}"/>
              </a:ext>
            </a:extLst>
          </p:cNvPr>
          <p:cNvSpPr/>
          <p:nvPr/>
        </p:nvSpPr>
        <p:spPr>
          <a:xfrm>
            <a:off x="9022214" y="4662797"/>
            <a:ext cx="1400739" cy="844142"/>
          </a:xfrm>
          <a:prstGeom prst="round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1" name="Rectangle : coins arrondis 20">
            <a:extLst>
              <a:ext uri="{FF2B5EF4-FFF2-40B4-BE49-F238E27FC236}">
                <a16:creationId xmlns:a16="http://schemas.microsoft.com/office/drawing/2014/main" id="{B557088B-27E7-46AF-8AB7-3F488F377FBA}"/>
              </a:ext>
            </a:extLst>
          </p:cNvPr>
          <p:cNvSpPr/>
          <p:nvPr/>
        </p:nvSpPr>
        <p:spPr>
          <a:xfrm>
            <a:off x="5834149" y="3587646"/>
            <a:ext cx="802197" cy="883123"/>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4" name="Graphique 13" descr="Maison">
            <a:extLst>
              <a:ext uri="{FF2B5EF4-FFF2-40B4-BE49-F238E27FC236}">
                <a16:creationId xmlns:a16="http://schemas.microsoft.com/office/drawing/2014/main" id="{07456D69-EA04-4A50-91A9-D006325B52A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0286" y="3900351"/>
            <a:ext cx="460653" cy="450598"/>
          </a:xfrm>
          <a:prstGeom prst="rect">
            <a:avLst/>
          </a:prstGeom>
        </p:spPr>
      </p:pic>
      <p:pic>
        <p:nvPicPr>
          <p:cNvPr id="27" name="Image 26">
            <a:extLst>
              <a:ext uri="{FF2B5EF4-FFF2-40B4-BE49-F238E27FC236}">
                <a16:creationId xmlns:a16="http://schemas.microsoft.com/office/drawing/2014/main" id="{E8D5846C-B6F3-4C5A-B402-DDEFF1151233}"/>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110608" y="3641411"/>
            <a:ext cx="237291" cy="254995"/>
          </a:xfrm>
          <a:prstGeom prst="rect">
            <a:avLst/>
          </a:prstGeom>
        </p:spPr>
      </p:pic>
      <p:pic>
        <p:nvPicPr>
          <p:cNvPr id="28" name="Graphique 27" descr="Antenne relais téléphonique">
            <a:extLst>
              <a:ext uri="{FF2B5EF4-FFF2-40B4-BE49-F238E27FC236}">
                <a16:creationId xmlns:a16="http://schemas.microsoft.com/office/drawing/2014/main" id="{9ACBF54A-C7F1-489B-BB0F-17BA5F0459CE}"/>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07251" y="4798435"/>
            <a:ext cx="421101" cy="496063"/>
          </a:xfrm>
          <a:prstGeom prst="rect">
            <a:avLst/>
          </a:prstGeom>
        </p:spPr>
      </p:pic>
      <p:pic>
        <p:nvPicPr>
          <p:cNvPr id="32" name="Image 31">
            <a:extLst>
              <a:ext uri="{FF2B5EF4-FFF2-40B4-BE49-F238E27FC236}">
                <a16:creationId xmlns:a16="http://schemas.microsoft.com/office/drawing/2014/main" id="{756AC691-9876-4569-80EB-7685741A14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00763" y="3715733"/>
            <a:ext cx="629978" cy="553143"/>
          </a:xfrm>
          <a:prstGeom prst="rect">
            <a:avLst/>
          </a:prstGeom>
        </p:spPr>
      </p:pic>
      <p:sp>
        <p:nvSpPr>
          <p:cNvPr id="20" name="Rectangle : coins arrondis 19">
            <a:extLst>
              <a:ext uri="{FF2B5EF4-FFF2-40B4-BE49-F238E27FC236}">
                <a16:creationId xmlns:a16="http://schemas.microsoft.com/office/drawing/2014/main" id="{220E7F89-24FD-49B6-9687-5A57886A117C}"/>
              </a:ext>
            </a:extLst>
          </p:cNvPr>
          <p:cNvSpPr/>
          <p:nvPr/>
        </p:nvSpPr>
        <p:spPr>
          <a:xfrm>
            <a:off x="5819140" y="4584203"/>
            <a:ext cx="806858" cy="1004688"/>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6" name="Graphique 15" descr="Ville">
            <a:extLst>
              <a:ext uri="{FF2B5EF4-FFF2-40B4-BE49-F238E27FC236}">
                <a16:creationId xmlns:a16="http://schemas.microsoft.com/office/drawing/2014/main" id="{6B4F5836-3C02-4F9B-A3A4-FA15D30968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0862" y="4853785"/>
            <a:ext cx="700897" cy="717016"/>
          </a:xfrm>
          <a:prstGeom prst="rect">
            <a:avLst/>
          </a:prstGeom>
        </p:spPr>
      </p:pic>
      <p:pic>
        <p:nvPicPr>
          <p:cNvPr id="25" name="Image 24">
            <a:extLst>
              <a:ext uri="{FF2B5EF4-FFF2-40B4-BE49-F238E27FC236}">
                <a16:creationId xmlns:a16="http://schemas.microsoft.com/office/drawing/2014/main" id="{E9E1F335-012D-4C45-9BA3-A9B2D6A6B9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077793" y="4648065"/>
            <a:ext cx="226894" cy="254995"/>
          </a:xfrm>
          <a:prstGeom prst="rect">
            <a:avLst/>
          </a:prstGeom>
        </p:spPr>
      </p:pic>
      <p:pic>
        <p:nvPicPr>
          <p:cNvPr id="26" name="Image 25">
            <a:extLst>
              <a:ext uri="{FF2B5EF4-FFF2-40B4-BE49-F238E27FC236}">
                <a16:creationId xmlns:a16="http://schemas.microsoft.com/office/drawing/2014/main" id="{3FE4A80E-5EC4-4D83-9524-4A6D31901F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909257" y="4648065"/>
            <a:ext cx="226894" cy="254995"/>
          </a:xfrm>
          <a:prstGeom prst="rect">
            <a:avLst/>
          </a:prstGeom>
        </p:spPr>
      </p:pic>
      <p:pic>
        <p:nvPicPr>
          <p:cNvPr id="36" name="Graphique 35" descr="Scie circulaire">
            <a:extLst>
              <a:ext uri="{FF2B5EF4-FFF2-40B4-BE49-F238E27FC236}">
                <a16:creationId xmlns:a16="http://schemas.microsoft.com/office/drawing/2014/main" id="{42B4B64D-C7D3-4961-8FA7-8BDD244B475E}"/>
              </a:ext>
            </a:extLst>
          </p:cNvPr>
          <p:cNvPicPr>
            <a:picLocks noChangeAspect="1"/>
          </p:cNvPicPr>
          <p:nvPr/>
        </p:nvPicPr>
        <p:blipFill>
          <a:blip r:embed="rId14" cstate="screen">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46961" y="5015715"/>
            <a:ext cx="466763" cy="477497"/>
          </a:xfrm>
          <a:prstGeom prst="rect">
            <a:avLst/>
          </a:prstGeom>
        </p:spPr>
      </p:pic>
      <p:pic>
        <p:nvPicPr>
          <p:cNvPr id="22" name="Image 21">
            <a:extLst>
              <a:ext uri="{FF2B5EF4-FFF2-40B4-BE49-F238E27FC236}">
                <a16:creationId xmlns:a16="http://schemas.microsoft.com/office/drawing/2014/main" id="{1C44FCB3-F9FD-40EC-A810-1A590B97C066}"/>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058435" y="3641741"/>
            <a:ext cx="255769" cy="236268"/>
          </a:xfrm>
          <a:prstGeom prst="rect">
            <a:avLst/>
          </a:prstGeom>
        </p:spPr>
      </p:pic>
      <p:pic>
        <p:nvPicPr>
          <p:cNvPr id="23" name="Image 22">
            <a:extLst>
              <a:ext uri="{FF2B5EF4-FFF2-40B4-BE49-F238E27FC236}">
                <a16:creationId xmlns:a16="http://schemas.microsoft.com/office/drawing/2014/main" id="{A611CCF7-183D-4500-9E80-518D1CDFDEC8}"/>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013462" y="3641741"/>
            <a:ext cx="255769" cy="236268"/>
          </a:xfrm>
          <a:prstGeom prst="rect">
            <a:avLst/>
          </a:prstGeom>
        </p:spPr>
      </p:pic>
      <p:pic>
        <p:nvPicPr>
          <p:cNvPr id="24" name="Image 23">
            <a:extLst>
              <a:ext uri="{FF2B5EF4-FFF2-40B4-BE49-F238E27FC236}">
                <a16:creationId xmlns:a16="http://schemas.microsoft.com/office/drawing/2014/main" id="{E0696EF9-812E-4151-B683-B5AF82D2DFD7}"/>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381211" y="4654978"/>
            <a:ext cx="255769" cy="236268"/>
          </a:xfrm>
          <a:prstGeom prst="rect">
            <a:avLst/>
          </a:prstGeom>
        </p:spPr>
      </p:pic>
      <p:grpSp>
        <p:nvGrpSpPr>
          <p:cNvPr id="43" name="Espace réservé du contenu 7" descr="Voiture">
            <a:extLst>
              <a:ext uri="{FF2B5EF4-FFF2-40B4-BE49-F238E27FC236}">
                <a16:creationId xmlns:a16="http://schemas.microsoft.com/office/drawing/2014/main" id="{00D2939C-2980-4DFB-BE17-875F925F28DC}"/>
              </a:ext>
            </a:extLst>
          </p:cNvPr>
          <p:cNvGrpSpPr/>
          <p:nvPr/>
        </p:nvGrpSpPr>
        <p:grpSpPr>
          <a:xfrm>
            <a:off x="6922321" y="3967366"/>
            <a:ext cx="496730" cy="417679"/>
            <a:chOff x="4200612" y="5703832"/>
            <a:chExt cx="682625" cy="682625"/>
          </a:xfrm>
        </p:grpSpPr>
        <p:sp>
          <p:nvSpPr>
            <p:cNvPr id="44" name="Forme libre : forme 43">
              <a:extLst>
                <a:ext uri="{FF2B5EF4-FFF2-40B4-BE49-F238E27FC236}">
                  <a16:creationId xmlns:a16="http://schemas.microsoft.com/office/drawing/2014/main" id="{2622A28F-3901-4AAE-900E-5D1AC47133AE}"/>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5" name="Forme libre : forme 44">
              <a:extLst>
                <a:ext uri="{FF2B5EF4-FFF2-40B4-BE49-F238E27FC236}">
                  <a16:creationId xmlns:a16="http://schemas.microsoft.com/office/drawing/2014/main" id="{88DD43E4-158C-4381-894C-1817474BAF19}"/>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6" name="Forme libre : forme 45">
              <a:extLst>
                <a:ext uri="{FF2B5EF4-FFF2-40B4-BE49-F238E27FC236}">
                  <a16:creationId xmlns:a16="http://schemas.microsoft.com/office/drawing/2014/main" id="{04C9E064-CF0A-4A97-8659-4E1E63693E3E}"/>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51" name="Graphique 11" descr="Train">
            <a:extLst>
              <a:ext uri="{FF2B5EF4-FFF2-40B4-BE49-F238E27FC236}">
                <a16:creationId xmlns:a16="http://schemas.microsoft.com/office/drawing/2014/main" id="{A35B1522-99CC-4FED-84D5-136EE0937D0C}"/>
              </a:ext>
            </a:extLst>
          </p:cNvPr>
          <p:cNvSpPr/>
          <p:nvPr/>
        </p:nvSpPr>
        <p:spPr>
          <a:xfrm>
            <a:off x="8351487" y="5025121"/>
            <a:ext cx="350111" cy="409067"/>
          </a:xfrm>
          <a:custGeom>
            <a:avLst/>
            <a:gdLst>
              <a:gd name="connsiteX0" fmla="*/ 76200 w 566737"/>
              <a:gd name="connsiteY0" fmla="*/ 762000 h 838200"/>
              <a:gd name="connsiteX1" fmla="*/ 93345 w 566737"/>
              <a:gd name="connsiteY1" fmla="*/ 723900 h 838200"/>
              <a:gd name="connsiteX2" fmla="*/ 474345 w 566737"/>
              <a:gd name="connsiteY2" fmla="*/ 723900 h 838200"/>
              <a:gd name="connsiteX3" fmla="*/ 491490 w 566737"/>
              <a:gd name="connsiteY3" fmla="*/ 762000 h 838200"/>
              <a:gd name="connsiteX4" fmla="*/ 76200 w 566737"/>
              <a:gd name="connsiteY4" fmla="*/ 762000 h 838200"/>
              <a:gd name="connsiteX5" fmla="*/ 128588 w 566737"/>
              <a:gd name="connsiteY5" fmla="*/ 647700 h 838200"/>
              <a:gd name="connsiteX6" fmla="*/ 440055 w 566737"/>
              <a:gd name="connsiteY6" fmla="*/ 647700 h 838200"/>
              <a:gd name="connsiteX7" fmla="*/ 457200 w 566737"/>
              <a:gd name="connsiteY7" fmla="*/ 685800 h 838200"/>
              <a:gd name="connsiteX8" fmla="*/ 111442 w 566737"/>
              <a:gd name="connsiteY8" fmla="*/ 685800 h 838200"/>
              <a:gd name="connsiteX9" fmla="*/ 128588 w 566737"/>
              <a:gd name="connsiteY9" fmla="*/ 647700 h 838200"/>
              <a:gd name="connsiteX10" fmla="*/ 112395 w 566737"/>
              <a:gd name="connsiteY10" fmla="*/ 485775 h 838200"/>
              <a:gd name="connsiteX11" fmla="*/ 140970 w 566737"/>
              <a:gd name="connsiteY11" fmla="*/ 457200 h 838200"/>
              <a:gd name="connsiteX12" fmla="*/ 169545 w 566737"/>
              <a:gd name="connsiteY12" fmla="*/ 485775 h 838200"/>
              <a:gd name="connsiteX13" fmla="*/ 140970 w 566737"/>
              <a:gd name="connsiteY13" fmla="*/ 514350 h 838200"/>
              <a:gd name="connsiteX14" fmla="*/ 112395 w 566737"/>
              <a:gd name="connsiteY14" fmla="*/ 485775 h 838200"/>
              <a:gd name="connsiteX15" fmla="*/ 112395 w 566737"/>
              <a:gd name="connsiteY15" fmla="*/ 95250 h 838200"/>
              <a:gd name="connsiteX16" fmla="*/ 150495 w 566737"/>
              <a:gd name="connsiteY16" fmla="*/ 57150 h 838200"/>
              <a:gd name="connsiteX17" fmla="*/ 226695 w 566737"/>
              <a:gd name="connsiteY17" fmla="*/ 57150 h 838200"/>
              <a:gd name="connsiteX18" fmla="*/ 245745 w 566737"/>
              <a:gd name="connsiteY18" fmla="*/ 38100 h 838200"/>
              <a:gd name="connsiteX19" fmla="*/ 321945 w 566737"/>
              <a:gd name="connsiteY19" fmla="*/ 38100 h 838200"/>
              <a:gd name="connsiteX20" fmla="*/ 340995 w 566737"/>
              <a:gd name="connsiteY20" fmla="*/ 57150 h 838200"/>
              <a:gd name="connsiteX21" fmla="*/ 417195 w 566737"/>
              <a:gd name="connsiteY21" fmla="*/ 57150 h 838200"/>
              <a:gd name="connsiteX22" fmla="*/ 455295 w 566737"/>
              <a:gd name="connsiteY22" fmla="*/ 95250 h 838200"/>
              <a:gd name="connsiteX23" fmla="*/ 455295 w 566737"/>
              <a:gd name="connsiteY23" fmla="*/ 285750 h 838200"/>
              <a:gd name="connsiteX24" fmla="*/ 436245 w 566737"/>
              <a:gd name="connsiteY24" fmla="*/ 304800 h 838200"/>
              <a:gd name="connsiteX25" fmla="*/ 131445 w 566737"/>
              <a:gd name="connsiteY25" fmla="*/ 304800 h 838200"/>
              <a:gd name="connsiteX26" fmla="*/ 112395 w 566737"/>
              <a:gd name="connsiteY26" fmla="*/ 285750 h 838200"/>
              <a:gd name="connsiteX27" fmla="*/ 112395 w 566737"/>
              <a:gd name="connsiteY27" fmla="*/ 95250 h 838200"/>
              <a:gd name="connsiteX28" fmla="*/ 421958 w 566737"/>
              <a:gd name="connsiteY28" fmla="*/ 609600 h 838200"/>
              <a:gd name="connsiteX29" fmla="*/ 145733 w 566737"/>
              <a:gd name="connsiteY29" fmla="*/ 609600 h 838200"/>
              <a:gd name="connsiteX30" fmla="*/ 162877 w 566737"/>
              <a:gd name="connsiteY30" fmla="*/ 571500 h 838200"/>
              <a:gd name="connsiteX31" fmla="*/ 404813 w 566737"/>
              <a:gd name="connsiteY31" fmla="*/ 571500 h 838200"/>
              <a:gd name="connsiteX32" fmla="*/ 421958 w 566737"/>
              <a:gd name="connsiteY32" fmla="*/ 609600 h 838200"/>
              <a:gd name="connsiteX33" fmla="*/ 426720 w 566737"/>
              <a:gd name="connsiteY33" fmla="*/ 514350 h 838200"/>
              <a:gd name="connsiteX34" fmla="*/ 398145 w 566737"/>
              <a:gd name="connsiteY34" fmla="*/ 485775 h 838200"/>
              <a:gd name="connsiteX35" fmla="*/ 426720 w 566737"/>
              <a:gd name="connsiteY35" fmla="*/ 457200 h 838200"/>
              <a:gd name="connsiteX36" fmla="*/ 455295 w 566737"/>
              <a:gd name="connsiteY36" fmla="*/ 485775 h 838200"/>
              <a:gd name="connsiteX37" fmla="*/ 426720 w 566737"/>
              <a:gd name="connsiteY37" fmla="*/ 514350 h 838200"/>
              <a:gd name="connsiteX38" fmla="*/ 446722 w 566737"/>
              <a:gd name="connsiteY38" fmla="*/ 571500 h 838200"/>
              <a:gd name="connsiteX39" fmla="*/ 455295 w 566737"/>
              <a:gd name="connsiteY39" fmla="*/ 571500 h 838200"/>
              <a:gd name="connsiteX40" fmla="*/ 512445 w 566737"/>
              <a:gd name="connsiteY40" fmla="*/ 514350 h 838200"/>
              <a:gd name="connsiteX41" fmla="*/ 512445 w 566737"/>
              <a:gd name="connsiteY41" fmla="*/ 76200 h 838200"/>
              <a:gd name="connsiteX42" fmla="*/ 436245 w 566737"/>
              <a:gd name="connsiteY42" fmla="*/ 0 h 838200"/>
              <a:gd name="connsiteX43" fmla="*/ 131445 w 566737"/>
              <a:gd name="connsiteY43" fmla="*/ 0 h 838200"/>
              <a:gd name="connsiteX44" fmla="*/ 55245 w 566737"/>
              <a:gd name="connsiteY44" fmla="*/ 76200 h 838200"/>
              <a:gd name="connsiteX45" fmla="*/ 55245 w 566737"/>
              <a:gd name="connsiteY45" fmla="*/ 514350 h 838200"/>
              <a:gd name="connsiteX46" fmla="*/ 112395 w 566737"/>
              <a:gd name="connsiteY46" fmla="*/ 571500 h 838200"/>
              <a:gd name="connsiteX47" fmla="*/ 120967 w 566737"/>
              <a:gd name="connsiteY47" fmla="*/ 571500 h 838200"/>
              <a:gd name="connsiteX48" fmla="*/ 0 w 566737"/>
              <a:gd name="connsiteY48" fmla="*/ 838200 h 838200"/>
              <a:gd name="connsiteX49" fmla="*/ 41910 w 566737"/>
              <a:gd name="connsiteY49" fmla="*/ 838200 h 838200"/>
              <a:gd name="connsiteX50" fmla="*/ 59055 w 566737"/>
              <a:gd name="connsiteY50" fmla="*/ 800100 h 838200"/>
              <a:gd name="connsiteX51" fmla="*/ 507683 w 566737"/>
              <a:gd name="connsiteY51" fmla="*/ 800100 h 838200"/>
              <a:gd name="connsiteX52" fmla="*/ 524828 w 566737"/>
              <a:gd name="connsiteY52" fmla="*/ 838200 h 838200"/>
              <a:gd name="connsiteX53" fmla="*/ 566737 w 566737"/>
              <a:gd name="connsiteY53" fmla="*/ 838200 h 838200"/>
              <a:gd name="connsiteX54" fmla="*/ 446722 w 566737"/>
              <a:gd name="connsiteY54" fmla="*/ 5715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6737" h="838200">
                <a:moveTo>
                  <a:pt x="76200" y="762000"/>
                </a:moveTo>
                <a:lnTo>
                  <a:pt x="93345" y="723900"/>
                </a:lnTo>
                <a:lnTo>
                  <a:pt x="474345" y="723900"/>
                </a:lnTo>
                <a:lnTo>
                  <a:pt x="491490" y="762000"/>
                </a:lnTo>
                <a:lnTo>
                  <a:pt x="76200" y="762000"/>
                </a:lnTo>
                <a:close/>
                <a:moveTo>
                  <a:pt x="128588" y="647700"/>
                </a:moveTo>
                <a:lnTo>
                  <a:pt x="440055" y="647700"/>
                </a:lnTo>
                <a:lnTo>
                  <a:pt x="457200" y="685800"/>
                </a:lnTo>
                <a:lnTo>
                  <a:pt x="111442" y="685800"/>
                </a:lnTo>
                <a:lnTo>
                  <a:pt x="128588" y="647700"/>
                </a:lnTo>
                <a:close/>
                <a:moveTo>
                  <a:pt x="112395" y="485775"/>
                </a:moveTo>
                <a:cubicBezTo>
                  <a:pt x="112395" y="469583"/>
                  <a:pt x="124777" y="457200"/>
                  <a:pt x="140970" y="457200"/>
                </a:cubicBezTo>
                <a:cubicBezTo>
                  <a:pt x="157163" y="457200"/>
                  <a:pt x="169545" y="469583"/>
                  <a:pt x="169545" y="485775"/>
                </a:cubicBezTo>
                <a:cubicBezTo>
                  <a:pt x="169545" y="501968"/>
                  <a:pt x="157163" y="514350"/>
                  <a:pt x="140970" y="514350"/>
                </a:cubicBezTo>
                <a:cubicBezTo>
                  <a:pt x="124777" y="514350"/>
                  <a:pt x="112395" y="501968"/>
                  <a:pt x="112395" y="485775"/>
                </a:cubicBezTo>
                <a:close/>
                <a:moveTo>
                  <a:pt x="112395" y="95250"/>
                </a:moveTo>
                <a:cubicBezTo>
                  <a:pt x="112395" y="74295"/>
                  <a:pt x="129540" y="57150"/>
                  <a:pt x="150495" y="57150"/>
                </a:cubicBezTo>
                <a:lnTo>
                  <a:pt x="226695" y="57150"/>
                </a:lnTo>
                <a:cubicBezTo>
                  <a:pt x="226695" y="46672"/>
                  <a:pt x="235268" y="38100"/>
                  <a:pt x="245745" y="38100"/>
                </a:cubicBezTo>
                <a:lnTo>
                  <a:pt x="321945" y="38100"/>
                </a:lnTo>
                <a:cubicBezTo>
                  <a:pt x="332422" y="38100"/>
                  <a:pt x="340995" y="46672"/>
                  <a:pt x="340995" y="57150"/>
                </a:cubicBezTo>
                <a:lnTo>
                  <a:pt x="417195" y="57150"/>
                </a:lnTo>
                <a:cubicBezTo>
                  <a:pt x="438150" y="57150"/>
                  <a:pt x="455295" y="74295"/>
                  <a:pt x="455295" y="95250"/>
                </a:cubicBezTo>
                <a:lnTo>
                  <a:pt x="455295" y="285750"/>
                </a:lnTo>
                <a:cubicBezTo>
                  <a:pt x="455295" y="296228"/>
                  <a:pt x="446722" y="304800"/>
                  <a:pt x="436245" y="304800"/>
                </a:cubicBezTo>
                <a:lnTo>
                  <a:pt x="131445" y="304800"/>
                </a:lnTo>
                <a:cubicBezTo>
                  <a:pt x="120967" y="304800"/>
                  <a:pt x="112395" y="296228"/>
                  <a:pt x="112395" y="285750"/>
                </a:cubicBezTo>
                <a:lnTo>
                  <a:pt x="112395" y="95250"/>
                </a:lnTo>
                <a:close/>
                <a:moveTo>
                  <a:pt x="421958" y="609600"/>
                </a:moveTo>
                <a:lnTo>
                  <a:pt x="145733" y="609600"/>
                </a:lnTo>
                <a:lnTo>
                  <a:pt x="162877" y="571500"/>
                </a:lnTo>
                <a:lnTo>
                  <a:pt x="404813" y="571500"/>
                </a:lnTo>
                <a:lnTo>
                  <a:pt x="421958" y="609600"/>
                </a:lnTo>
                <a:close/>
                <a:moveTo>
                  <a:pt x="426720" y="514350"/>
                </a:moveTo>
                <a:cubicBezTo>
                  <a:pt x="410528" y="514350"/>
                  <a:pt x="398145" y="501968"/>
                  <a:pt x="398145" y="485775"/>
                </a:cubicBezTo>
                <a:cubicBezTo>
                  <a:pt x="398145" y="469583"/>
                  <a:pt x="410528" y="457200"/>
                  <a:pt x="426720" y="457200"/>
                </a:cubicBezTo>
                <a:cubicBezTo>
                  <a:pt x="442912" y="457200"/>
                  <a:pt x="455295" y="469583"/>
                  <a:pt x="455295" y="485775"/>
                </a:cubicBezTo>
                <a:cubicBezTo>
                  <a:pt x="455295" y="501968"/>
                  <a:pt x="442912" y="514350"/>
                  <a:pt x="426720" y="514350"/>
                </a:cubicBezTo>
                <a:close/>
                <a:moveTo>
                  <a:pt x="446722" y="571500"/>
                </a:moveTo>
                <a:lnTo>
                  <a:pt x="455295" y="571500"/>
                </a:lnTo>
                <a:cubicBezTo>
                  <a:pt x="486728" y="571500"/>
                  <a:pt x="512445" y="545783"/>
                  <a:pt x="512445" y="514350"/>
                </a:cubicBezTo>
                <a:lnTo>
                  <a:pt x="512445" y="76200"/>
                </a:lnTo>
                <a:cubicBezTo>
                  <a:pt x="512445" y="34290"/>
                  <a:pt x="478155" y="0"/>
                  <a:pt x="436245" y="0"/>
                </a:cubicBezTo>
                <a:lnTo>
                  <a:pt x="131445" y="0"/>
                </a:lnTo>
                <a:cubicBezTo>
                  <a:pt x="89535" y="0"/>
                  <a:pt x="55245" y="34290"/>
                  <a:pt x="55245" y="76200"/>
                </a:cubicBezTo>
                <a:lnTo>
                  <a:pt x="55245" y="514350"/>
                </a:lnTo>
                <a:cubicBezTo>
                  <a:pt x="55245" y="545783"/>
                  <a:pt x="80963" y="571500"/>
                  <a:pt x="112395" y="571500"/>
                </a:cubicBezTo>
                <a:lnTo>
                  <a:pt x="120967" y="571500"/>
                </a:lnTo>
                <a:lnTo>
                  <a:pt x="0" y="838200"/>
                </a:lnTo>
                <a:lnTo>
                  <a:pt x="41910" y="838200"/>
                </a:lnTo>
                <a:lnTo>
                  <a:pt x="59055" y="800100"/>
                </a:lnTo>
                <a:lnTo>
                  <a:pt x="507683" y="800100"/>
                </a:lnTo>
                <a:lnTo>
                  <a:pt x="524828" y="838200"/>
                </a:lnTo>
                <a:lnTo>
                  <a:pt x="566737" y="838200"/>
                </a:lnTo>
                <a:lnTo>
                  <a:pt x="446722" y="571500"/>
                </a:lnTo>
                <a:close/>
              </a:path>
            </a:pathLst>
          </a:custGeom>
          <a:solidFill>
            <a:srgbClr val="000000"/>
          </a:solidFill>
          <a:ln w="9525" cap="flat">
            <a:noFill/>
            <a:prstDash val="solid"/>
            <a:miter/>
          </a:ln>
        </p:spPr>
        <p:txBody>
          <a:bodyPr rtlCol="0" anchor="ctr"/>
          <a:lstStyle/>
          <a:p>
            <a:endParaRPr lang="fr-FR" sz="1400"/>
          </a:p>
        </p:txBody>
      </p:sp>
      <p:sp>
        <p:nvSpPr>
          <p:cNvPr id="55" name="Rectangle 54">
            <a:extLst>
              <a:ext uri="{FF2B5EF4-FFF2-40B4-BE49-F238E27FC236}">
                <a16:creationId xmlns:a16="http://schemas.microsoft.com/office/drawing/2014/main" id="{F7831288-A0CA-478C-A36B-574E19AC77CE}"/>
              </a:ext>
            </a:extLst>
          </p:cNvPr>
          <p:cNvSpPr/>
          <p:nvPr/>
        </p:nvSpPr>
        <p:spPr>
          <a:xfrm>
            <a:off x="5699560" y="2824276"/>
            <a:ext cx="4896353" cy="28891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59" name="Graphique 58" descr="Scène de colline">
            <a:extLst>
              <a:ext uri="{FF2B5EF4-FFF2-40B4-BE49-F238E27FC236}">
                <a16:creationId xmlns:a16="http://schemas.microsoft.com/office/drawing/2014/main" id="{37E0B0A8-9D3D-479C-A481-6125CE499A10}"/>
              </a:ext>
            </a:extLst>
          </p:cNvPr>
          <p:cNvPicPr>
            <a:picLocks noChangeAspect="1"/>
          </p:cNvPicPr>
          <p:nvPr/>
        </p:nvPicPr>
        <p:blipFill>
          <a:blip r:embed="rId16" cstate="screen">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78957" y="4953117"/>
            <a:ext cx="485921" cy="457836"/>
          </a:xfrm>
          <a:prstGeom prst="rect">
            <a:avLst/>
          </a:prstGeom>
        </p:spPr>
      </p:pic>
      <p:pic>
        <p:nvPicPr>
          <p:cNvPr id="61" name="Graphique 60" descr="Femme">
            <a:extLst>
              <a:ext uri="{FF2B5EF4-FFF2-40B4-BE49-F238E27FC236}">
                <a16:creationId xmlns:a16="http://schemas.microsoft.com/office/drawing/2014/main" id="{B8DD580A-7AA8-450A-92FC-281570EA7C39}"/>
              </a:ext>
            </a:extLst>
          </p:cNvPr>
          <p:cNvPicPr>
            <a:picLocks noChangeAspect="1"/>
          </p:cNvPicPr>
          <p:nvPr/>
        </p:nvPicPr>
        <p:blipFill>
          <a:blip r:embed="rId18" cstate="screen">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27082" y="3896650"/>
            <a:ext cx="493613" cy="465083"/>
          </a:xfrm>
          <a:prstGeom prst="rect">
            <a:avLst/>
          </a:prstGeom>
        </p:spPr>
      </p:pic>
      <p:pic>
        <p:nvPicPr>
          <p:cNvPr id="63" name="Image 62">
            <a:extLst>
              <a:ext uri="{FF2B5EF4-FFF2-40B4-BE49-F238E27FC236}">
                <a16:creationId xmlns:a16="http://schemas.microsoft.com/office/drawing/2014/main" id="{22796A00-F91C-4C0C-9A9F-8BB53E709960}"/>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582831" y="4652056"/>
            <a:ext cx="226894" cy="254995"/>
          </a:xfrm>
          <a:prstGeom prst="rect">
            <a:avLst/>
          </a:prstGeom>
        </p:spPr>
      </p:pic>
      <p:sp>
        <p:nvSpPr>
          <p:cNvPr id="60" name="Rectangle : coins arrondis 59">
            <a:extLst>
              <a:ext uri="{FF2B5EF4-FFF2-40B4-BE49-F238E27FC236}">
                <a16:creationId xmlns:a16="http://schemas.microsoft.com/office/drawing/2014/main" id="{CD9305BF-CB5A-43A6-8F20-AE97AAC1FF00}"/>
              </a:ext>
            </a:extLst>
          </p:cNvPr>
          <p:cNvSpPr/>
          <p:nvPr/>
        </p:nvSpPr>
        <p:spPr>
          <a:xfrm>
            <a:off x="9875420" y="2954213"/>
            <a:ext cx="657964"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Bruit</a:t>
            </a:r>
          </a:p>
        </p:txBody>
      </p:sp>
      <p:sp>
        <p:nvSpPr>
          <p:cNvPr id="71" name="Rectangle : coins arrondis 70">
            <a:extLst>
              <a:ext uri="{FF2B5EF4-FFF2-40B4-BE49-F238E27FC236}">
                <a16:creationId xmlns:a16="http://schemas.microsoft.com/office/drawing/2014/main" id="{F5278D6F-2574-4F78-9DB1-B32359E91B2E}"/>
              </a:ext>
            </a:extLst>
          </p:cNvPr>
          <p:cNvSpPr/>
          <p:nvPr/>
        </p:nvSpPr>
        <p:spPr>
          <a:xfrm>
            <a:off x="8500659" y="2954213"/>
            <a:ext cx="657964" cy="435645"/>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extérieur</a:t>
            </a:r>
          </a:p>
        </p:txBody>
      </p:sp>
      <p:sp>
        <p:nvSpPr>
          <p:cNvPr id="72" name="Rectangle : coins arrondis 71">
            <a:extLst>
              <a:ext uri="{FF2B5EF4-FFF2-40B4-BE49-F238E27FC236}">
                <a16:creationId xmlns:a16="http://schemas.microsoft.com/office/drawing/2014/main" id="{E2DC4664-4238-4621-88C8-07462A68D117}"/>
              </a:ext>
            </a:extLst>
          </p:cNvPr>
          <p:cNvSpPr/>
          <p:nvPr/>
        </p:nvSpPr>
        <p:spPr>
          <a:xfrm>
            <a:off x="5751137" y="2954213"/>
            <a:ext cx="657963"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Eau</a:t>
            </a:r>
          </a:p>
        </p:txBody>
      </p:sp>
      <p:sp>
        <p:nvSpPr>
          <p:cNvPr id="73" name="Rectangle : coins arrondis 72">
            <a:extLst>
              <a:ext uri="{FF2B5EF4-FFF2-40B4-BE49-F238E27FC236}">
                <a16:creationId xmlns:a16="http://schemas.microsoft.com/office/drawing/2014/main" id="{11CC6137-A1B9-4C8D-8278-DFCA86EFCA4A}"/>
              </a:ext>
            </a:extLst>
          </p:cNvPr>
          <p:cNvSpPr/>
          <p:nvPr/>
        </p:nvSpPr>
        <p:spPr>
          <a:xfrm>
            <a:off x="7125897" y="2954213"/>
            <a:ext cx="657963" cy="435645"/>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Polluants</a:t>
            </a:r>
          </a:p>
        </p:txBody>
      </p:sp>
      <p:sp>
        <p:nvSpPr>
          <p:cNvPr id="74" name="Rectangle : coins arrondis 73">
            <a:extLst>
              <a:ext uri="{FF2B5EF4-FFF2-40B4-BE49-F238E27FC236}">
                <a16:creationId xmlns:a16="http://schemas.microsoft.com/office/drawing/2014/main" id="{02E08B45-26F2-428E-8D73-AE8F910DB8A6}"/>
              </a:ext>
            </a:extLst>
          </p:cNvPr>
          <p:cNvSpPr/>
          <p:nvPr/>
        </p:nvSpPr>
        <p:spPr>
          <a:xfrm>
            <a:off x="6438517" y="2954213"/>
            <a:ext cx="657963" cy="435645"/>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Déchets</a:t>
            </a:r>
          </a:p>
        </p:txBody>
      </p:sp>
      <p:sp>
        <p:nvSpPr>
          <p:cNvPr id="75" name="Rectangle : coins arrondis 74">
            <a:extLst>
              <a:ext uri="{FF2B5EF4-FFF2-40B4-BE49-F238E27FC236}">
                <a16:creationId xmlns:a16="http://schemas.microsoft.com/office/drawing/2014/main" id="{D88D53F7-B588-4330-9794-2ECCA6701116}"/>
              </a:ext>
            </a:extLst>
          </p:cNvPr>
          <p:cNvSpPr/>
          <p:nvPr/>
        </p:nvSpPr>
        <p:spPr>
          <a:xfrm>
            <a:off x="7813278" y="2956183"/>
            <a:ext cx="657964" cy="433676"/>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76" name="Rectangle : coins arrondis 75">
            <a:extLst>
              <a:ext uri="{FF2B5EF4-FFF2-40B4-BE49-F238E27FC236}">
                <a16:creationId xmlns:a16="http://schemas.microsoft.com/office/drawing/2014/main" id="{66985990-3F5C-456B-A483-C5BBA6564B35}"/>
              </a:ext>
            </a:extLst>
          </p:cNvPr>
          <p:cNvSpPr/>
          <p:nvPr/>
        </p:nvSpPr>
        <p:spPr>
          <a:xfrm>
            <a:off x="9188039" y="2954213"/>
            <a:ext cx="657963" cy="435645"/>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Sol</a:t>
            </a:r>
          </a:p>
        </p:txBody>
      </p:sp>
      <p:sp>
        <p:nvSpPr>
          <p:cNvPr id="66" name="Rectangle : coins arrondis 65">
            <a:extLst>
              <a:ext uri="{FF2B5EF4-FFF2-40B4-BE49-F238E27FC236}">
                <a16:creationId xmlns:a16="http://schemas.microsoft.com/office/drawing/2014/main" id="{C51CB683-DE56-4957-8EEB-BCD6DA54AA1E}"/>
              </a:ext>
            </a:extLst>
          </p:cNvPr>
          <p:cNvSpPr/>
          <p:nvPr/>
        </p:nvSpPr>
        <p:spPr>
          <a:xfrm>
            <a:off x="1209245" y="4387952"/>
            <a:ext cx="769825" cy="983518"/>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67" name="Graphique 66" descr="Maison">
            <a:extLst>
              <a:ext uri="{FF2B5EF4-FFF2-40B4-BE49-F238E27FC236}">
                <a16:creationId xmlns:a16="http://schemas.microsoft.com/office/drawing/2014/main" id="{349A2E9A-4802-44B1-B185-EFD62993684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59080" y="4810534"/>
            <a:ext cx="442064" cy="443107"/>
          </a:xfrm>
          <a:prstGeom prst="rect">
            <a:avLst/>
          </a:prstGeom>
        </p:spPr>
      </p:pic>
      <p:pic>
        <p:nvPicPr>
          <p:cNvPr id="68" name="Image 67">
            <a:extLst>
              <a:ext uri="{FF2B5EF4-FFF2-40B4-BE49-F238E27FC236}">
                <a16:creationId xmlns:a16="http://schemas.microsoft.com/office/drawing/2014/main" id="{10ACC130-424B-4964-9C34-49B558A6D6C4}"/>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1474548" y="4453846"/>
            <a:ext cx="227715" cy="250756"/>
          </a:xfrm>
          <a:prstGeom prst="rect">
            <a:avLst/>
          </a:prstGeom>
        </p:spPr>
      </p:pic>
      <p:sp>
        <p:nvSpPr>
          <p:cNvPr id="69" name="Rectangle : coins arrondis 68">
            <a:extLst>
              <a:ext uri="{FF2B5EF4-FFF2-40B4-BE49-F238E27FC236}">
                <a16:creationId xmlns:a16="http://schemas.microsoft.com/office/drawing/2014/main" id="{5F0EBFE2-53F8-4672-8FF3-299F33464749}"/>
              </a:ext>
            </a:extLst>
          </p:cNvPr>
          <p:cNvSpPr/>
          <p:nvPr/>
        </p:nvSpPr>
        <p:spPr>
          <a:xfrm>
            <a:off x="1209245"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70" name="Image 69">
            <a:extLst>
              <a:ext uri="{FF2B5EF4-FFF2-40B4-BE49-F238E27FC236}">
                <a16:creationId xmlns:a16="http://schemas.microsoft.com/office/drawing/2014/main" id="{A0A5B605-62DD-461F-9FB8-A2D9302D8D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7835" y="3584960"/>
            <a:ext cx="604555" cy="543946"/>
          </a:xfrm>
          <a:prstGeom prst="rect">
            <a:avLst/>
          </a:prstGeom>
        </p:spPr>
      </p:pic>
      <p:sp>
        <p:nvSpPr>
          <p:cNvPr id="78" name="Rectangle 77">
            <a:extLst>
              <a:ext uri="{FF2B5EF4-FFF2-40B4-BE49-F238E27FC236}">
                <a16:creationId xmlns:a16="http://schemas.microsoft.com/office/drawing/2014/main" id="{8B7BCB3A-5DF7-4E27-B4D3-839F2E66CA0E}"/>
              </a:ext>
            </a:extLst>
          </p:cNvPr>
          <p:cNvSpPr/>
          <p:nvPr/>
        </p:nvSpPr>
        <p:spPr>
          <a:xfrm>
            <a:off x="1177207"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79" name="Rectangle 78">
            <a:extLst>
              <a:ext uri="{FF2B5EF4-FFF2-40B4-BE49-F238E27FC236}">
                <a16:creationId xmlns:a16="http://schemas.microsoft.com/office/drawing/2014/main" id="{553F5D01-A5E1-4988-9EF3-6F8E6999467B}"/>
              </a:ext>
            </a:extLst>
          </p:cNvPr>
          <p:cNvSpPr/>
          <p:nvPr/>
        </p:nvSpPr>
        <p:spPr>
          <a:xfrm>
            <a:off x="1104398"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3" name="Rectangle : coins arrondis 82">
            <a:extLst>
              <a:ext uri="{FF2B5EF4-FFF2-40B4-BE49-F238E27FC236}">
                <a16:creationId xmlns:a16="http://schemas.microsoft.com/office/drawing/2014/main" id="{B2DE3404-B4A0-4987-BCCD-C1F4F1DB1414}"/>
              </a:ext>
            </a:extLst>
          </p:cNvPr>
          <p:cNvSpPr/>
          <p:nvPr/>
        </p:nvSpPr>
        <p:spPr>
          <a:xfrm>
            <a:off x="2316852"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84" name="Image 83">
            <a:extLst>
              <a:ext uri="{FF2B5EF4-FFF2-40B4-BE49-F238E27FC236}">
                <a16:creationId xmlns:a16="http://schemas.microsoft.com/office/drawing/2014/main" id="{479F0B66-4DA6-450A-81D1-05F787D5FD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5442" y="3584960"/>
            <a:ext cx="604555" cy="543946"/>
          </a:xfrm>
          <a:prstGeom prst="rect">
            <a:avLst/>
          </a:prstGeom>
        </p:spPr>
      </p:pic>
      <p:sp>
        <p:nvSpPr>
          <p:cNvPr id="85" name="Rectangle 84">
            <a:extLst>
              <a:ext uri="{FF2B5EF4-FFF2-40B4-BE49-F238E27FC236}">
                <a16:creationId xmlns:a16="http://schemas.microsoft.com/office/drawing/2014/main" id="{2B4A94CE-96A0-4798-8418-579688D6397E}"/>
              </a:ext>
            </a:extLst>
          </p:cNvPr>
          <p:cNvSpPr/>
          <p:nvPr/>
        </p:nvSpPr>
        <p:spPr>
          <a:xfrm>
            <a:off x="2284814"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86" name="Rectangle 85">
            <a:extLst>
              <a:ext uri="{FF2B5EF4-FFF2-40B4-BE49-F238E27FC236}">
                <a16:creationId xmlns:a16="http://schemas.microsoft.com/office/drawing/2014/main" id="{CAB9DC3B-178F-4EAE-960E-77DDBE81E7F8}"/>
              </a:ext>
            </a:extLst>
          </p:cNvPr>
          <p:cNvSpPr/>
          <p:nvPr/>
        </p:nvSpPr>
        <p:spPr>
          <a:xfrm>
            <a:off x="2212006"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9" name="Rectangle : coins arrondis 88">
            <a:extLst>
              <a:ext uri="{FF2B5EF4-FFF2-40B4-BE49-F238E27FC236}">
                <a16:creationId xmlns:a16="http://schemas.microsoft.com/office/drawing/2014/main" id="{2FD25EF8-3D92-42E1-A0C2-63F14302335C}"/>
              </a:ext>
            </a:extLst>
          </p:cNvPr>
          <p:cNvSpPr/>
          <p:nvPr/>
        </p:nvSpPr>
        <p:spPr>
          <a:xfrm>
            <a:off x="2304375" y="4379577"/>
            <a:ext cx="813563" cy="98798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90" name="Image 89">
            <a:extLst>
              <a:ext uri="{FF2B5EF4-FFF2-40B4-BE49-F238E27FC236}">
                <a16:creationId xmlns:a16="http://schemas.microsoft.com/office/drawing/2014/main" id="{25DA90A5-62C8-41E0-9B55-13DC324C425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2638046" y="4443897"/>
            <a:ext cx="245447" cy="232340"/>
          </a:xfrm>
          <a:prstGeom prst="rect">
            <a:avLst/>
          </a:prstGeom>
        </p:spPr>
      </p:pic>
      <p:grpSp>
        <p:nvGrpSpPr>
          <p:cNvPr id="91" name="Espace réservé du contenu 7" descr="Voiture">
            <a:extLst>
              <a:ext uri="{FF2B5EF4-FFF2-40B4-BE49-F238E27FC236}">
                <a16:creationId xmlns:a16="http://schemas.microsoft.com/office/drawing/2014/main" id="{7D4A2681-F31E-48EE-A80B-A102A7980667}"/>
              </a:ext>
            </a:extLst>
          </p:cNvPr>
          <p:cNvGrpSpPr/>
          <p:nvPr/>
        </p:nvGrpSpPr>
        <p:grpSpPr>
          <a:xfrm>
            <a:off x="2507424" y="4866161"/>
            <a:ext cx="476684" cy="410735"/>
            <a:chOff x="4200612" y="5703832"/>
            <a:chExt cx="682625" cy="682625"/>
          </a:xfrm>
        </p:grpSpPr>
        <p:sp>
          <p:nvSpPr>
            <p:cNvPr id="92" name="Forme libre : forme 91">
              <a:extLst>
                <a:ext uri="{FF2B5EF4-FFF2-40B4-BE49-F238E27FC236}">
                  <a16:creationId xmlns:a16="http://schemas.microsoft.com/office/drawing/2014/main" id="{C82059E3-439B-4014-A511-7CCA4942D735}"/>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3" name="Forme libre : forme 92">
              <a:extLst>
                <a:ext uri="{FF2B5EF4-FFF2-40B4-BE49-F238E27FC236}">
                  <a16:creationId xmlns:a16="http://schemas.microsoft.com/office/drawing/2014/main" id="{1497DEC6-B657-4717-9A45-C294CAA240ED}"/>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4" name="Forme libre : forme 93">
              <a:extLst>
                <a:ext uri="{FF2B5EF4-FFF2-40B4-BE49-F238E27FC236}">
                  <a16:creationId xmlns:a16="http://schemas.microsoft.com/office/drawing/2014/main" id="{0B4A690F-DD90-4AD2-B437-AD83ED9185F7}"/>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99" name="Rectangle : coins arrondis 98">
            <a:extLst>
              <a:ext uri="{FF2B5EF4-FFF2-40B4-BE49-F238E27FC236}">
                <a16:creationId xmlns:a16="http://schemas.microsoft.com/office/drawing/2014/main" id="{E90C63E8-A0A7-4E43-A9C5-254E1FF68E09}"/>
              </a:ext>
            </a:extLst>
          </p:cNvPr>
          <p:cNvSpPr/>
          <p:nvPr/>
        </p:nvSpPr>
        <p:spPr>
          <a:xfrm>
            <a:off x="3356904" y="3779998"/>
            <a:ext cx="631411" cy="726897"/>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rgbClr val="002060"/>
                </a:solidFill>
              </a:rPr>
              <a:t>Eau</a:t>
            </a:r>
          </a:p>
        </p:txBody>
      </p:sp>
      <p:sp>
        <p:nvSpPr>
          <p:cNvPr id="100" name="Rectangle : coins arrondis 99">
            <a:extLst>
              <a:ext uri="{FF2B5EF4-FFF2-40B4-BE49-F238E27FC236}">
                <a16:creationId xmlns:a16="http://schemas.microsoft.com/office/drawing/2014/main" id="{AD2B3198-AE53-4538-8F63-B076F9E178C1}"/>
              </a:ext>
            </a:extLst>
          </p:cNvPr>
          <p:cNvSpPr/>
          <p:nvPr/>
        </p:nvSpPr>
        <p:spPr>
          <a:xfrm>
            <a:off x="3355014" y="2990571"/>
            <a:ext cx="631412" cy="723612"/>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101" name="Rectangle 100">
            <a:extLst>
              <a:ext uri="{FF2B5EF4-FFF2-40B4-BE49-F238E27FC236}">
                <a16:creationId xmlns:a16="http://schemas.microsoft.com/office/drawing/2014/main" id="{346C7727-0128-4811-86C8-7CCE4952897E}"/>
              </a:ext>
            </a:extLst>
          </p:cNvPr>
          <p:cNvSpPr/>
          <p:nvPr/>
        </p:nvSpPr>
        <p:spPr>
          <a:xfrm>
            <a:off x="3326102" y="2949457"/>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02" name="Rectangle 101">
            <a:extLst>
              <a:ext uri="{FF2B5EF4-FFF2-40B4-BE49-F238E27FC236}">
                <a16:creationId xmlns:a16="http://schemas.microsoft.com/office/drawing/2014/main" id="{1B1B7B4A-4A51-4A3E-9737-B93525CB5F31}"/>
              </a:ext>
            </a:extLst>
          </p:cNvPr>
          <p:cNvSpPr/>
          <p:nvPr/>
        </p:nvSpPr>
        <p:spPr>
          <a:xfrm>
            <a:off x="3328744" y="3726624"/>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77" name="ZoneTexte 76">
            <a:extLst>
              <a:ext uri="{FF2B5EF4-FFF2-40B4-BE49-F238E27FC236}">
                <a16:creationId xmlns:a16="http://schemas.microsoft.com/office/drawing/2014/main" id="{01EA9A47-AE2C-4639-9AD6-11BA01B4D061}"/>
              </a:ext>
            </a:extLst>
          </p:cNvPr>
          <p:cNvSpPr txBox="1"/>
          <p:nvPr/>
        </p:nvSpPr>
        <p:spPr>
          <a:xfrm>
            <a:off x="2198916" y="5683095"/>
            <a:ext cx="2196201" cy="830997"/>
          </a:xfrm>
          <a:prstGeom prst="rect">
            <a:avLst/>
          </a:prstGeom>
          <a:noFill/>
        </p:spPr>
        <p:txBody>
          <a:bodyPr wrap="square" rtlCol="0">
            <a:spAutoFit/>
          </a:bodyPr>
          <a:lstStyle/>
          <a:p>
            <a:r>
              <a:rPr lang="fr-FR" sz="1200" b="1" dirty="0">
                <a:solidFill>
                  <a:srgbClr val="C00000"/>
                </a:solidFill>
              </a:rPr>
              <a:t>Informations</a:t>
            </a:r>
          </a:p>
          <a:p>
            <a:pPr marL="259232" indent="-259232">
              <a:buFontTx/>
              <a:buChar char="-"/>
            </a:pPr>
            <a:r>
              <a:rPr lang="fr-FR" sz="1200" dirty="0">
                <a:solidFill>
                  <a:srgbClr val="C00000"/>
                </a:solidFill>
              </a:rPr>
              <a:t>Partielle</a:t>
            </a:r>
          </a:p>
          <a:p>
            <a:pPr marL="259232" indent="-259232">
              <a:buFontTx/>
              <a:buChar char="-"/>
            </a:pPr>
            <a:r>
              <a:rPr lang="fr-FR" sz="1200" dirty="0">
                <a:solidFill>
                  <a:srgbClr val="C00000"/>
                </a:solidFill>
              </a:rPr>
              <a:t>Peu accessible</a:t>
            </a:r>
          </a:p>
          <a:p>
            <a:pPr marL="259232" indent="-259232">
              <a:buFontTx/>
              <a:buChar char="-"/>
            </a:pPr>
            <a:r>
              <a:rPr lang="fr-FR" sz="1200" dirty="0">
                <a:solidFill>
                  <a:srgbClr val="C00000"/>
                </a:solidFill>
              </a:rPr>
              <a:t>Non adaptée</a:t>
            </a:r>
          </a:p>
        </p:txBody>
      </p:sp>
      <p:sp>
        <p:nvSpPr>
          <p:cNvPr id="80" name="ZoneTexte 79">
            <a:extLst>
              <a:ext uri="{FF2B5EF4-FFF2-40B4-BE49-F238E27FC236}">
                <a16:creationId xmlns:a16="http://schemas.microsoft.com/office/drawing/2014/main" id="{A8C8BBA8-AC91-4AB9-968D-71CE53A810DF}"/>
              </a:ext>
            </a:extLst>
          </p:cNvPr>
          <p:cNvSpPr txBox="1"/>
          <p:nvPr/>
        </p:nvSpPr>
        <p:spPr>
          <a:xfrm>
            <a:off x="3670095" y="5681145"/>
            <a:ext cx="2196201" cy="1015663"/>
          </a:xfrm>
          <a:prstGeom prst="rect">
            <a:avLst/>
          </a:prstGeom>
          <a:noFill/>
        </p:spPr>
        <p:txBody>
          <a:bodyPr wrap="square" rtlCol="0">
            <a:spAutoFit/>
          </a:bodyPr>
          <a:lstStyle/>
          <a:p>
            <a:r>
              <a:rPr lang="fr-FR" sz="1200" b="1" dirty="0">
                <a:solidFill>
                  <a:srgbClr val="C00000"/>
                </a:solidFill>
              </a:rPr>
              <a:t>Outils disparates</a:t>
            </a:r>
          </a:p>
          <a:p>
            <a:pPr marL="259232" indent="-259232">
              <a:buFontTx/>
              <a:buChar char="-"/>
            </a:pPr>
            <a:r>
              <a:rPr lang="fr-FR" sz="1200" dirty="0" err="1">
                <a:solidFill>
                  <a:srgbClr val="C00000"/>
                </a:solidFill>
              </a:rPr>
              <a:t>Sensor</a:t>
            </a:r>
            <a:endParaRPr lang="fr-FR" sz="1200" dirty="0">
              <a:solidFill>
                <a:srgbClr val="C00000"/>
              </a:solidFill>
            </a:endParaRPr>
          </a:p>
          <a:p>
            <a:pPr marL="259232" indent="-259232">
              <a:buFontTx/>
              <a:buChar char="-"/>
            </a:pPr>
            <a:r>
              <a:rPr lang="fr-FR" sz="1200" dirty="0">
                <a:solidFill>
                  <a:srgbClr val="C00000"/>
                </a:solidFill>
              </a:rPr>
              <a:t>Réseaux</a:t>
            </a:r>
          </a:p>
          <a:p>
            <a:pPr marL="259232" indent="-259232">
              <a:buFontTx/>
              <a:buChar char="-"/>
            </a:pPr>
            <a:r>
              <a:rPr lang="fr-FR" sz="1200" dirty="0">
                <a:solidFill>
                  <a:srgbClr val="C00000"/>
                </a:solidFill>
              </a:rPr>
              <a:t>plateforme IoT</a:t>
            </a:r>
          </a:p>
          <a:p>
            <a:pPr marL="259232" indent="-259232">
              <a:buFontTx/>
              <a:buChar char="-"/>
            </a:pPr>
            <a:r>
              <a:rPr lang="fr-FR" sz="1200" dirty="0">
                <a:solidFill>
                  <a:srgbClr val="C00000"/>
                </a:solidFill>
              </a:rPr>
              <a:t>BDD, SIG</a:t>
            </a:r>
          </a:p>
        </p:txBody>
      </p:sp>
      <p:sp>
        <p:nvSpPr>
          <p:cNvPr id="3" name="ZoneTexte 2">
            <a:extLst>
              <a:ext uri="{FF2B5EF4-FFF2-40B4-BE49-F238E27FC236}">
                <a16:creationId xmlns:a16="http://schemas.microsoft.com/office/drawing/2014/main" id="{0A46C1AD-715E-482D-8408-F8424F717EB8}"/>
              </a:ext>
            </a:extLst>
          </p:cNvPr>
          <p:cNvSpPr txBox="1"/>
          <p:nvPr/>
        </p:nvSpPr>
        <p:spPr>
          <a:xfrm rot="20187041">
            <a:off x="1123223" y="3514365"/>
            <a:ext cx="2801401" cy="830997"/>
          </a:xfrm>
          <a:prstGeom prst="rect">
            <a:avLst/>
          </a:prstGeom>
          <a:noFill/>
        </p:spPr>
        <p:txBody>
          <a:bodyPr wrap="square" rtlCol="0">
            <a:spAutoFit/>
          </a:bodyPr>
          <a:lstStyle/>
          <a:p>
            <a:r>
              <a:rPr lang="fr-FR" sz="4800" b="1" dirty="0">
                <a:solidFill>
                  <a:srgbClr val="C00000"/>
                </a:solidFill>
              </a:rPr>
              <a:t>Actuel</a:t>
            </a:r>
          </a:p>
        </p:txBody>
      </p:sp>
      <p:sp>
        <p:nvSpPr>
          <p:cNvPr id="87" name="Flèche : droite 86">
            <a:extLst>
              <a:ext uri="{FF2B5EF4-FFF2-40B4-BE49-F238E27FC236}">
                <a16:creationId xmlns:a16="http://schemas.microsoft.com/office/drawing/2014/main" id="{ECB497CF-490D-45EB-AF69-9CCB95B584FE}"/>
              </a:ext>
            </a:extLst>
          </p:cNvPr>
          <p:cNvSpPr/>
          <p:nvPr/>
        </p:nvSpPr>
        <p:spPr>
          <a:xfrm>
            <a:off x="4820029" y="3714183"/>
            <a:ext cx="662813" cy="131880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Tree>
    <p:extLst>
      <p:ext uri="{BB962C8B-B14F-4D97-AF65-F5344CB8AC3E}">
        <p14:creationId xmlns:p14="http://schemas.microsoft.com/office/powerpoint/2010/main" val="208104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 coins arrondis 227">
            <a:extLst>
              <a:ext uri="{FF2B5EF4-FFF2-40B4-BE49-F238E27FC236}">
                <a16:creationId xmlns:a16="http://schemas.microsoft.com/office/drawing/2014/main" id="{FA8B62D3-0BBC-4819-A406-A2A0A3E93CEC}"/>
              </a:ext>
            </a:extLst>
          </p:cNvPr>
          <p:cNvSpPr/>
          <p:nvPr/>
        </p:nvSpPr>
        <p:spPr>
          <a:xfrm>
            <a:off x="9715833" y="871411"/>
            <a:ext cx="1653249"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26" name="Rectangle : coins arrondis 225">
            <a:extLst>
              <a:ext uri="{FF2B5EF4-FFF2-40B4-BE49-F238E27FC236}">
                <a16:creationId xmlns:a16="http://schemas.microsoft.com/office/drawing/2014/main" id="{3AE4AA91-4D88-44F7-8013-33A171C4CC91}"/>
              </a:ext>
            </a:extLst>
          </p:cNvPr>
          <p:cNvSpPr/>
          <p:nvPr/>
        </p:nvSpPr>
        <p:spPr>
          <a:xfrm>
            <a:off x="7176845" y="852037"/>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4" name="Rectangle : coins arrondis 233">
            <a:extLst>
              <a:ext uri="{FF2B5EF4-FFF2-40B4-BE49-F238E27FC236}">
                <a16:creationId xmlns:a16="http://schemas.microsoft.com/office/drawing/2014/main" id="{98A4F3EB-7C85-4A89-8976-BBD3AED3D6A5}"/>
              </a:ext>
            </a:extLst>
          </p:cNvPr>
          <p:cNvSpPr/>
          <p:nvPr/>
        </p:nvSpPr>
        <p:spPr>
          <a:xfrm>
            <a:off x="7211692" y="4160171"/>
            <a:ext cx="2306587" cy="1006386"/>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0" name="Rectangle : coins arrondis 229">
            <a:extLst>
              <a:ext uri="{FF2B5EF4-FFF2-40B4-BE49-F238E27FC236}">
                <a16:creationId xmlns:a16="http://schemas.microsoft.com/office/drawing/2014/main" id="{46577326-BD14-46B3-9A00-AAC0DBD8A6C0}"/>
              </a:ext>
            </a:extLst>
          </p:cNvPr>
          <p:cNvSpPr/>
          <p:nvPr/>
        </p:nvSpPr>
        <p:spPr>
          <a:xfrm>
            <a:off x="7189101" y="2516886"/>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sp>
        <p:nvSpPr>
          <p:cNvPr id="232" name="Rectangle : coins arrondis 231">
            <a:extLst>
              <a:ext uri="{FF2B5EF4-FFF2-40B4-BE49-F238E27FC236}">
                <a16:creationId xmlns:a16="http://schemas.microsoft.com/office/drawing/2014/main" id="{CA17309F-7971-4969-ADA6-3CAE8A32B842}"/>
              </a:ext>
            </a:extLst>
          </p:cNvPr>
          <p:cNvSpPr/>
          <p:nvPr/>
        </p:nvSpPr>
        <p:spPr>
          <a:xfrm>
            <a:off x="9706737" y="2500482"/>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83" name="Graphique 182" descr="Enveloppe">
            <a:extLst>
              <a:ext uri="{FF2B5EF4-FFF2-40B4-BE49-F238E27FC236}">
                <a16:creationId xmlns:a16="http://schemas.microsoft.com/office/drawing/2014/main" id="{FA6B7D1B-10B5-4FDF-8B10-0A0167E068A3}"/>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6180" y="3314620"/>
            <a:ext cx="479486" cy="446519"/>
          </a:xfrm>
          <a:prstGeom prst="rect">
            <a:avLst/>
          </a:prstGeom>
        </p:spPr>
      </p:pic>
      <p:pic>
        <p:nvPicPr>
          <p:cNvPr id="184" name="Image 183">
            <a:extLst>
              <a:ext uri="{FF2B5EF4-FFF2-40B4-BE49-F238E27FC236}">
                <a16:creationId xmlns:a16="http://schemas.microsoft.com/office/drawing/2014/main" id="{2ECCF37B-758A-43DC-80DC-7A319E92898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171944" y="3396061"/>
            <a:ext cx="364149" cy="305126"/>
          </a:xfrm>
          <a:prstGeom prst="rect">
            <a:avLst/>
          </a:prstGeom>
        </p:spPr>
      </p:pic>
      <p:pic>
        <p:nvPicPr>
          <p:cNvPr id="185" name="Image 184">
            <a:extLst>
              <a:ext uri="{FF2B5EF4-FFF2-40B4-BE49-F238E27FC236}">
                <a16:creationId xmlns:a16="http://schemas.microsoft.com/office/drawing/2014/main" id="{406FFF98-7EAC-4460-8035-B49EBCB07F18}"/>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653379" y="1683945"/>
            <a:ext cx="369746" cy="344324"/>
          </a:xfrm>
          <a:prstGeom prst="rect">
            <a:avLst/>
          </a:prstGeom>
        </p:spPr>
      </p:pic>
      <p:sp>
        <p:nvSpPr>
          <p:cNvPr id="186" name="Rectangle : coins arrondis 185">
            <a:extLst>
              <a:ext uri="{FF2B5EF4-FFF2-40B4-BE49-F238E27FC236}">
                <a16:creationId xmlns:a16="http://schemas.microsoft.com/office/drawing/2014/main" id="{BA497043-6172-4E49-B56D-70A4BD56765C}"/>
              </a:ext>
            </a:extLst>
          </p:cNvPr>
          <p:cNvSpPr/>
          <p:nvPr/>
        </p:nvSpPr>
        <p:spPr>
          <a:xfrm>
            <a:off x="8480894" y="1279499"/>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87" name="Rectangle : coins arrondis 186">
            <a:extLst>
              <a:ext uri="{FF2B5EF4-FFF2-40B4-BE49-F238E27FC236}">
                <a16:creationId xmlns:a16="http://schemas.microsoft.com/office/drawing/2014/main" id="{BA0D800C-06D6-470E-A2EB-D85FB978B2EF}"/>
              </a:ext>
            </a:extLst>
          </p:cNvPr>
          <p:cNvSpPr/>
          <p:nvPr/>
        </p:nvSpPr>
        <p:spPr>
          <a:xfrm>
            <a:off x="8549013" y="4401246"/>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8" name="Rectangle : coins arrondis 187">
            <a:extLst>
              <a:ext uri="{FF2B5EF4-FFF2-40B4-BE49-F238E27FC236}">
                <a16:creationId xmlns:a16="http://schemas.microsoft.com/office/drawing/2014/main" id="{69EAB157-376B-4180-9402-EC7ADC014031}"/>
              </a:ext>
            </a:extLst>
          </p:cNvPr>
          <p:cNvSpPr/>
          <p:nvPr/>
        </p:nvSpPr>
        <p:spPr>
          <a:xfrm>
            <a:off x="8493087" y="2928264"/>
            <a:ext cx="889684"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9" name="Rectangle : coins arrondis 188">
            <a:extLst>
              <a:ext uri="{FF2B5EF4-FFF2-40B4-BE49-F238E27FC236}">
                <a16:creationId xmlns:a16="http://schemas.microsoft.com/office/drawing/2014/main" id="{08609726-5C2E-41A3-9EAF-DA20973733D3}"/>
              </a:ext>
            </a:extLst>
          </p:cNvPr>
          <p:cNvSpPr/>
          <p:nvPr/>
        </p:nvSpPr>
        <p:spPr>
          <a:xfrm>
            <a:off x="7472453" y="2928706"/>
            <a:ext cx="877147"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pic>
        <p:nvPicPr>
          <p:cNvPr id="190" name="Image 189">
            <a:extLst>
              <a:ext uri="{FF2B5EF4-FFF2-40B4-BE49-F238E27FC236}">
                <a16:creationId xmlns:a16="http://schemas.microsoft.com/office/drawing/2014/main" id="{1DFCCDC6-F456-41CD-9FF8-C896939F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7544" y="3271850"/>
            <a:ext cx="716138" cy="447656"/>
          </a:xfrm>
          <a:prstGeom prst="rect">
            <a:avLst/>
          </a:prstGeom>
        </p:spPr>
      </p:pic>
      <p:sp>
        <p:nvSpPr>
          <p:cNvPr id="191" name="ZoneTexte 190">
            <a:extLst>
              <a:ext uri="{FF2B5EF4-FFF2-40B4-BE49-F238E27FC236}">
                <a16:creationId xmlns:a16="http://schemas.microsoft.com/office/drawing/2014/main" id="{3D4B9A6E-39A8-45FA-933C-158360E17953}"/>
              </a:ext>
            </a:extLst>
          </p:cNvPr>
          <p:cNvSpPr txBox="1"/>
          <p:nvPr/>
        </p:nvSpPr>
        <p:spPr>
          <a:xfrm>
            <a:off x="7599745" y="3402533"/>
            <a:ext cx="729579" cy="238976"/>
          </a:xfrm>
          <a:prstGeom prst="rect">
            <a:avLst/>
          </a:prstGeom>
          <a:noFill/>
        </p:spPr>
        <p:txBody>
          <a:bodyPr wrap="square" rtlCol="0">
            <a:spAutoFit/>
          </a:bodyPr>
          <a:lstStyle/>
          <a:p>
            <a:r>
              <a:rPr lang="fr-FR" sz="900" dirty="0"/>
              <a:t>No-SQL</a:t>
            </a:r>
          </a:p>
        </p:txBody>
      </p:sp>
      <p:pic>
        <p:nvPicPr>
          <p:cNvPr id="192" name="Image 191">
            <a:extLst>
              <a:ext uri="{FF2B5EF4-FFF2-40B4-BE49-F238E27FC236}">
                <a16:creationId xmlns:a16="http://schemas.microsoft.com/office/drawing/2014/main" id="{0035AF71-9307-4784-9824-5C8142AE1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924" y="3293561"/>
            <a:ext cx="588750" cy="425945"/>
          </a:xfrm>
          <a:prstGeom prst="rect">
            <a:avLst/>
          </a:prstGeom>
        </p:spPr>
      </p:pic>
      <p:sp>
        <p:nvSpPr>
          <p:cNvPr id="193" name="ZoneTexte 192">
            <a:extLst>
              <a:ext uri="{FF2B5EF4-FFF2-40B4-BE49-F238E27FC236}">
                <a16:creationId xmlns:a16="http://schemas.microsoft.com/office/drawing/2014/main" id="{C670BA47-8A87-40FB-BBD4-A0BCEB25C69F}"/>
              </a:ext>
            </a:extLst>
          </p:cNvPr>
          <p:cNvSpPr txBox="1"/>
          <p:nvPr/>
        </p:nvSpPr>
        <p:spPr>
          <a:xfrm>
            <a:off x="7436560" y="2994330"/>
            <a:ext cx="966904" cy="377026"/>
          </a:xfrm>
          <a:prstGeom prst="rect">
            <a:avLst/>
          </a:prstGeom>
          <a:noFill/>
        </p:spPr>
        <p:txBody>
          <a:bodyPr wrap="square" rtlCol="0">
            <a:spAutoFit/>
          </a:bodyPr>
          <a:lstStyle/>
          <a:p>
            <a:r>
              <a:rPr lang="fr-FR" sz="1050" dirty="0"/>
              <a:t>Stockage</a:t>
            </a:r>
          </a:p>
          <a:p>
            <a:r>
              <a:rPr lang="fr-FR" sz="800" dirty="0"/>
              <a:t>Données brutes</a:t>
            </a:r>
          </a:p>
        </p:txBody>
      </p:sp>
      <p:sp>
        <p:nvSpPr>
          <p:cNvPr id="194" name="ZoneTexte 193">
            <a:extLst>
              <a:ext uri="{FF2B5EF4-FFF2-40B4-BE49-F238E27FC236}">
                <a16:creationId xmlns:a16="http://schemas.microsoft.com/office/drawing/2014/main" id="{A5079F36-AD87-4C5D-9C3B-A5CDB69EA067}"/>
              </a:ext>
            </a:extLst>
          </p:cNvPr>
          <p:cNvSpPr txBox="1"/>
          <p:nvPr/>
        </p:nvSpPr>
        <p:spPr>
          <a:xfrm>
            <a:off x="8415837" y="2979602"/>
            <a:ext cx="1084309" cy="377026"/>
          </a:xfrm>
          <a:prstGeom prst="rect">
            <a:avLst/>
          </a:prstGeom>
          <a:noFill/>
        </p:spPr>
        <p:txBody>
          <a:bodyPr wrap="square" rtlCol="0">
            <a:spAutoFit/>
          </a:bodyPr>
          <a:lstStyle/>
          <a:p>
            <a:r>
              <a:rPr lang="fr-FR" sz="1050" dirty="0"/>
              <a:t>Usage</a:t>
            </a:r>
          </a:p>
          <a:p>
            <a:r>
              <a:rPr lang="fr-FR" sz="800" dirty="0"/>
              <a:t>Données alignées</a:t>
            </a:r>
            <a:endParaRPr lang="fr-FR" sz="1050" dirty="0"/>
          </a:p>
        </p:txBody>
      </p:sp>
      <p:pic>
        <p:nvPicPr>
          <p:cNvPr id="195" name="Image 194">
            <a:extLst>
              <a:ext uri="{FF2B5EF4-FFF2-40B4-BE49-F238E27FC236}">
                <a16:creationId xmlns:a16="http://schemas.microsoft.com/office/drawing/2014/main" id="{6F1A392C-9DC7-489E-936D-5B8026F9D32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8618700" y="4545037"/>
            <a:ext cx="713069" cy="280872"/>
          </a:xfrm>
          <a:prstGeom prst="rect">
            <a:avLst/>
          </a:prstGeom>
        </p:spPr>
      </p:pic>
      <p:pic>
        <p:nvPicPr>
          <p:cNvPr id="196" name="Image 195">
            <a:extLst>
              <a:ext uri="{FF2B5EF4-FFF2-40B4-BE49-F238E27FC236}">
                <a16:creationId xmlns:a16="http://schemas.microsoft.com/office/drawing/2014/main" id="{BFFB2D93-8458-436F-95F5-C86B281F17A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658121" y="1655151"/>
            <a:ext cx="389051" cy="398020"/>
          </a:xfrm>
          <a:prstGeom prst="rect">
            <a:avLst/>
          </a:prstGeom>
        </p:spPr>
      </p:pic>
      <p:pic>
        <p:nvPicPr>
          <p:cNvPr id="197" name="Graphique 196" descr="Antenne relais téléphonique">
            <a:extLst>
              <a:ext uri="{FF2B5EF4-FFF2-40B4-BE49-F238E27FC236}">
                <a16:creationId xmlns:a16="http://schemas.microsoft.com/office/drawing/2014/main" id="{0D3F6933-CB05-451D-A3D3-246555093597}"/>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05241" y="1652815"/>
            <a:ext cx="342995" cy="312908"/>
          </a:xfrm>
          <a:prstGeom prst="rect">
            <a:avLst/>
          </a:prstGeom>
        </p:spPr>
      </p:pic>
      <p:sp>
        <p:nvSpPr>
          <p:cNvPr id="198" name="Rectangle 197">
            <a:extLst>
              <a:ext uri="{FF2B5EF4-FFF2-40B4-BE49-F238E27FC236}">
                <a16:creationId xmlns:a16="http://schemas.microsoft.com/office/drawing/2014/main" id="{B83AF884-4FE0-4876-88CF-2CC53B819E6E}"/>
              </a:ext>
            </a:extLst>
          </p:cNvPr>
          <p:cNvSpPr/>
          <p:nvPr/>
        </p:nvSpPr>
        <p:spPr>
          <a:xfrm>
            <a:off x="8696218" y="1148096"/>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99" name="Rectangle : coins arrondis 198">
            <a:extLst>
              <a:ext uri="{FF2B5EF4-FFF2-40B4-BE49-F238E27FC236}">
                <a16:creationId xmlns:a16="http://schemas.microsoft.com/office/drawing/2014/main" id="{17C3DA0B-1255-4685-A2EC-833AC95D562F}"/>
              </a:ext>
            </a:extLst>
          </p:cNvPr>
          <p:cNvSpPr/>
          <p:nvPr/>
        </p:nvSpPr>
        <p:spPr>
          <a:xfrm>
            <a:off x="10396405" y="1176733"/>
            <a:ext cx="774401" cy="890775"/>
          </a:xfrm>
          <a:prstGeom prst="roundRect">
            <a:avLst/>
          </a:prstGeom>
          <a:solidFill>
            <a:schemeClr val="accent6">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0" name="Rectangle 199">
            <a:extLst>
              <a:ext uri="{FF2B5EF4-FFF2-40B4-BE49-F238E27FC236}">
                <a16:creationId xmlns:a16="http://schemas.microsoft.com/office/drawing/2014/main" id="{BE2C13B5-FA40-4B26-9780-DDE5ED58E1B9}"/>
              </a:ext>
            </a:extLst>
          </p:cNvPr>
          <p:cNvSpPr/>
          <p:nvPr/>
        </p:nvSpPr>
        <p:spPr>
          <a:xfrm>
            <a:off x="10638062" y="1050037"/>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1" name="ZoneTexte 200">
            <a:extLst>
              <a:ext uri="{FF2B5EF4-FFF2-40B4-BE49-F238E27FC236}">
                <a16:creationId xmlns:a16="http://schemas.microsoft.com/office/drawing/2014/main" id="{7B987D3E-F502-4107-99A7-F6D652EB4A97}"/>
              </a:ext>
            </a:extLst>
          </p:cNvPr>
          <p:cNvSpPr txBox="1"/>
          <p:nvPr/>
        </p:nvSpPr>
        <p:spPr>
          <a:xfrm>
            <a:off x="8683252" y="3433034"/>
            <a:ext cx="519032" cy="238976"/>
          </a:xfrm>
          <a:prstGeom prst="rect">
            <a:avLst/>
          </a:prstGeom>
          <a:noFill/>
        </p:spPr>
        <p:txBody>
          <a:bodyPr wrap="square" rtlCol="0">
            <a:spAutoFit/>
          </a:bodyPr>
          <a:lstStyle/>
          <a:p>
            <a:r>
              <a:rPr lang="fr-FR" sz="900" dirty="0"/>
              <a:t>SQL</a:t>
            </a:r>
          </a:p>
        </p:txBody>
      </p:sp>
      <p:sp>
        <p:nvSpPr>
          <p:cNvPr id="203" name="Rectangle 202">
            <a:extLst>
              <a:ext uri="{FF2B5EF4-FFF2-40B4-BE49-F238E27FC236}">
                <a16:creationId xmlns:a16="http://schemas.microsoft.com/office/drawing/2014/main" id="{180C6EF0-7F8F-4ED4-A015-1D203DF7AF67}"/>
              </a:ext>
            </a:extLst>
          </p:cNvPr>
          <p:cNvSpPr/>
          <p:nvPr/>
        </p:nvSpPr>
        <p:spPr>
          <a:xfrm>
            <a:off x="10631566" y="2064079"/>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4" name="ZoneTexte 203">
            <a:extLst>
              <a:ext uri="{FF2B5EF4-FFF2-40B4-BE49-F238E27FC236}">
                <a16:creationId xmlns:a16="http://schemas.microsoft.com/office/drawing/2014/main" id="{5D75A660-9FB8-4E08-829C-9027DE304B4A}"/>
              </a:ext>
            </a:extLst>
          </p:cNvPr>
          <p:cNvSpPr txBox="1"/>
          <p:nvPr/>
        </p:nvSpPr>
        <p:spPr>
          <a:xfrm>
            <a:off x="10381568" y="1245199"/>
            <a:ext cx="877147" cy="511102"/>
          </a:xfrm>
          <a:prstGeom prst="rect">
            <a:avLst/>
          </a:prstGeom>
          <a:noFill/>
        </p:spPr>
        <p:txBody>
          <a:bodyPr wrap="square" rtlCol="0">
            <a:spAutoFit/>
          </a:bodyPr>
          <a:lstStyle/>
          <a:p>
            <a:r>
              <a:rPr lang="fr-FR" sz="907" dirty="0"/>
              <a:t>BLE LoRa Sigfox</a:t>
            </a:r>
          </a:p>
          <a:p>
            <a:r>
              <a:rPr lang="fr-FR" sz="907" dirty="0"/>
              <a:t>TCP/IP</a:t>
            </a:r>
            <a:endParaRPr lang="fr-FR" sz="953" dirty="0"/>
          </a:p>
        </p:txBody>
      </p:sp>
      <p:sp>
        <p:nvSpPr>
          <p:cNvPr id="205" name="Rectangle 204">
            <a:extLst>
              <a:ext uri="{FF2B5EF4-FFF2-40B4-BE49-F238E27FC236}">
                <a16:creationId xmlns:a16="http://schemas.microsoft.com/office/drawing/2014/main" id="{3E778708-D92B-4C75-A7E4-C7F3AB27C21A}"/>
              </a:ext>
            </a:extLst>
          </p:cNvPr>
          <p:cNvSpPr/>
          <p:nvPr/>
        </p:nvSpPr>
        <p:spPr>
          <a:xfrm>
            <a:off x="7734070"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6" name="Rectangle 205">
            <a:extLst>
              <a:ext uri="{FF2B5EF4-FFF2-40B4-BE49-F238E27FC236}">
                <a16:creationId xmlns:a16="http://schemas.microsoft.com/office/drawing/2014/main" id="{7BC67277-06DE-4DE2-B120-32CB1E93D429}"/>
              </a:ext>
            </a:extLst>
          </p:cNvPr>
          <p:cNvSpPr/>
          <p:nvPr/>
        </p:nvSpPr>
        <p:spPr>
          <a:xfrm>
            <a:off x="8788375"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7" name="ZoneTexte 206">
            <a:extLst>
              <a:ext uri="{FF2B5EF4-FFF2-40B4-BE49-F238E27FC236}">
                <a16:creationId xmlns:a16="http://schemas.microsoft.com/office/drawing/2014/main" id="{3EFBA4E3-453D-419F-A3D9-662315576EBE}"/>
              </a:ext>
            </a:extLst>
          </p:cNvPr>
          <p:cNvSpPr txBox="1"/>
          <p:nvPr/>
        </p:nvSpPr>
        <p:spPr>
          <a:xfrm>
            <a:off x="8522656" y="1323798"/>
            <a:ext cx="877147" cy="385490"/>
          </a:xfrm>
          <a:prstGeom prst="rect">
            <a:avLst/>
          </a:prstGeom>
          <a:noFill/>
        </p:spPr>
        <p:txBody>
          <a:bodyPr wrap="square" rtlCol="0">
            <a:spAutoFit/>
          </a:bodyPr>
          <a:lstStyle/>
          <a:p>
            <a:r>
              <a:rPr lang="fr-FR" sz="1089" dirty="0" err="1"/>
              <a:t>Sensor</a:t>
            </a:r>
            <a:endParaRPr lang="fr-FR" sz="1089" dirty="0"/>
          </a:p>
          <a:p>
            <a:endParaRPr lang="fr-FR" sz="816" dirty="0"/>
          </a:p>
        </p:txBody>
      </p:sp>
      <p:sp>
        <p:nvSpPr>
          <p:cNvPr id="208" name="Rectangle 207">
            <a:extLst>
              <a:ext uri="{FF2B5EF4-FFF2-40B4-BE49-F238E27FC236}">
                <a16:creationId xmlns:a16="http://schemas.microsoft.com/office/drawing/2014/main" id="{9498FF34-4B09-439B-9E34-D2B793ADDFF6}"/>
              </a:ext>
            </a:extLst>
          </p:cNvPr>
          <p:cNvSpPr/>
          <p:nvPr/>
        </p:nvSpPr>
        <p:spPr>
          <a:xfrm>
            <a:off x="7735846"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9" name="Rectangle 208">
            <a:extLst>
              <a:ext uri="{FF2B5EF4-FFF2-40B4-BE49-F238E27FC236}">
                <a16:creationId xmlns:a16="http://schemas.microsoft.com/office/drawing/2014/main" id="{B73E0848-13BE-4C86-AD4D-9E5DD0AADF13}"/>
              </a:ext>
            </a:extLst>
          </p:cNvPr>
          <p:cNvSpPr/>
          <p:nvPr/>
        </p:nvSpPr>
        <p:spPr>
          <a:xfrm>
            <a:off x="8791788"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0" name="Rectangle 209">
            <a:extLst>
              <a:ext uri="{FF2B5EF4-FFF2-40B4-BE49-F238E27FC236}">
                <a16:creationId xmlns:a16="http://schemas.microsoft.com/office/drawing/2014/main" id="{18D3AEBD-4BB7-4759-87E3-30ABAAED6C84}"/>
              </a:ext>
            </a:extLst>
          </p:cNvPr>
          <p:cNvSpPr/>
          <p:nvPr/>
        </p:nvSpPr>
        <p:spPr>
          <a:xfrm>
            <a:off x="8814462" y="4988604"/>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1" name="Rectangle : coins arrondis 210">
            <a:extLst>
              <a:ext uri="{FF2B5EF4-FFF2-40B4-BE49-F238E27FC236}">
                <a16:creationId xmlns:a16="http://schemas.microsoft.com/office/drawing/2014/main" id="{D597B527-5A75-4E96-908C-8B4A129943E1}"/>
              </a:ext>
            </a:extLst>
          </p:cNvPr>
          <p:cNvSpPr/>
          <p:nvPr/>
        </p:nvSpPr>
        <p:spPr>
          <a:xfrm>
            <a:off x="7517851" y="4392350"/>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pic>
        <p:nvPicPr>
          <p:cNvPr id="212" name="Image 211">
            <a:extLst>
              <a:ext uri="{FF2B5EF4-FFF2-40B4-BE49-F238E27FC236}">
                <a16:creationId xmlns:a16="http://schemas.microsoft.com/office/drawing/2014/main" id="{EE186339-B979-4AD4-AC32-738D10E1ACFD}"/>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7676005" y="4568179"/>
            <a:ext cx="519759" cy="292272"/>
          </a:xfrm>
          <a:prstGeom prst="rect">
            <a:avLst/>
          </a:prstGeom>
        </p:spPr>
      </p:pic>
      <p:sp>
        <p:nvSpPr>
          <p:cNvPr id="214" name="Rectangle 213">
            <a:extLst>
              <a:ext uri="{FF2B5EF4-FFF2-40B4-BE49-F238E27FC236}">
                <a16:creationId xmlns:a16="http://schemas.microsoft.com/office/drawing/2014/main" id="{1E0C214B-E6F4-4F87-B928-0EA3BCD79BE1}"/>
              </a:ext>
            </a:extLst>
          </p:cNvPr>
          <p:cNvSpPr/>
          <p:nvPr/>
        </p:nvSpPr>
        <p:spPr>
          <a:xfrm>
            <a:off x="7783300" y="497970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5" name="Rectangle : coins arrondis 214">
            <a:extLst>
              <a:ext uri="{FF2B5EF4-FFF2-40B4-BE49-F238E27FC236}">
                <a16:creationId xmlns:a16="http://schemas.microsoft.com/office/drawing/2014/main" id="{633F71E9-68B0-4D9A-8649-A7F31C16FECF}"/>
              </a:ext>
            </a:extLst>
          </p:cNvPr>
          <p:cNvSpPr/>
          <p:nvPr/>
        </p:nvSpPr>
        <p:spPr>
          <a:xfrm>
            <a:off x="7490053" y="1272371"/>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6" name="Rectangle 215">
            <a:extLst>
              <a:ext uri="{FF2B5EF4-FFF2-40B4-BE49-F238E27FC236}">
                <a16:creationId xmlns:a16="http://schemas.microsoft.com/office/drawing/2014/main" id="{8680ABD5-563E-43FF-A141-1E8FF5FE3138}"/>
              </a:ext>
            </a:extLst>
          </p:cNvPr>
          <p:cNvSpPr/>
          <p:nvPr/>
        </p:nvSpPr>
        <p:spPr>
          <a:xfrm>
            <a:off x="7705376" y="114096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7" name="ZoneTexte 216">
            <a:extLst>
              <a:ext uri="{FF2B5EF4-FFF2-40B4-BE49-F238E27FC236}">
                <a16:creationId xmlns:a16="http://schemas.microsoft.com/office/drawing/2014/main" id="{CDAF7D2A-B80C-4368-9D17-4275C465E66B}"/>
              </a:ext>
            </a:extLst>
          </p:cNvPr>
          <p:cNvSpPr txBox="1"/>
          <p:nvPr/>
        </p:nvSpPr>
        <p:spPr>
          <a:xfrm>
            <a:off x="7446353" y="1316669"/>
            <a:ext cx="877147" cy="553100"/>
          </a:xfrm>
          <a:prstGeom prst="rect">
            <a:avLst/>
          </a:prstGeom>
          <a:noFill/>
        </p:spPr>
        <p:txBody>
          <a:bodyPr wrap="square" rtlCol="0">
            <a:spAutoFit/>
          </a:bodyPr>
          <a:lstStyle/>
          <a:p>
            <a:r>
              <a:rPr lang="fr-FR" sz="1089" dirty="0"/>
              <a:t>Open data</a:t>
            </a:r>
          </a:p>
          <a:p>
            <a:endParaRPr lang="fr-FR" sz="816" dirty="0"/>
          </a:p>
        </p:txBody>
      </p:sp>
      <p:sp>
        <p:nvSpPr>
          <p:cNvPr id="218" name="Rectangle : coins arrondis 217">
            <a:extLst>
              <a:ext uri="{FF2B5EF4-FFF2-40B4-BE49-F238E27FC236}">
                <a16:creationId xmlns:a16="http://schemas.microsoft.com/office/drawing/2014/main" id="{7BC20E4C-0188-4D48-BD20-31C7B4BA65C1}"/>
              </a:ext>
            </a:extLst>
          </p:cNvPr>
          <p:cNvSpPr/>
          <p:nvPr/>
        </p:nvSpPr>
        <p:spPr>
          <a:xfrm>
            <a:off x="10944648" y="294032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9" name="ZoneTexte 218">
            <a:extLst>
              <a:ext uri="{FF2B5EF4-FFF2-40B4-BE49-F238E27FC236}">
                <a16:creationId xmlns:a16="http://schemas.microsoft.com/office/drawing/2014/main" id="{8FCFE88C-E8B2-48A6-BA69-D13B895E7A4F}"/>
              </a:ext>
            </a:extLst>
          </p:cNvPr>
          <p:cNvSpPr txBox="1"/>
          <p:nvPr/>
        </p:nvSpPr>
        <p:spPr>
          <a:xfrm>
            <a:off x="10901251" y="3005948"/>
            <a:ext cx="983836" cy="377026"/>
          </a:xfrm>
          <a:prstGeom prst="rect">
            <a:avLst/>
          </a:prstGeom>
          <a:noFill/>
        </p:spPr>
        <p:txBody>
          <a:bodyPr wrap="square" rtlCol="0">
            <a:spAutoFit/>
          </a:bodyPr>
          <a:lstStyle/>
          <a:p>
            <a:r>
              <a:rPr lang="fr-FR" sz="1050" dirty="0"/>
              <a:t>Publication</a:t>
            </a:r>
          </a:p>
          <a:p>
            <a:r>
              <a:rPr lang="fr-FR" sz="800" dirty="0"/>
              <a:t>Topic</a:t>
            </a:r>
          </a:p>
        </p:txBody>
      </p:sp>
      <p:sp>
        <p:nvSpPr>
          <p:cNvPr id="220" name="Rectangle 219">
            <a:extLst>
              <a:ext uri="{FF2B5EF4-FFF2-40B4-BE49-F238E27FC236}">
                <a16:creationId xmlns:a16="http://schemas.microsoft.com/office/drawing/2014/main" id="{DE3E3082-D0B0-45D2-8121-62E78CDFB6FD}"/>
              </a:ext>
            </a:extLst>
          </p:cNvPr>
          <p:cNvSpPr/>
          <p:nvPr/>
        </p:nvSpPr>
        <p:spPr>
          <a:xfrm>
            <a:off x="11206265" y="2811501"/>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1" name="Rectangle 220">
            <a:extLst>
              <a:ext uri="{FF2B5EF4-FFF2-40B4-BE49-F238E27FC236}">
                <a16:creationId xmlns:a16="http://schemas.microsoft.com/office/drawing/2014/main" id="{78E434C4-9CE1-4F3D-9D07-0ABFDB73D1D2}"/>
              </a:ext>
            </a:extLst>
          </p:cNvPr>
          <p:cNvSpPr/>
          <p:nvPr/>
        </p:nvSpPr>
        <p:spPr>
          <a:xfrm>
            <a:off x="11208042" y="382554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2" name="Rectangle : coins arrondis 221">
            <a:extLst>
              <a:ext uri="{FF2B5EF4-FFF2-40B4-BE49-F238E27FC236}">
                <a16:creationId xmlns:a16="http://schemas.microsoft.com/office/drawing/2014/main" id="{A8D6DEB7-994E-4483-B85D-21E4291C5B90}"/>
              </a:ext>
            </a:extLst>
          </p:cNvPr>
          <p:cNvSpPr/>
          <p:nvPr/>
        </p:nvSpPr>
        <p:spPr>
          <a:xfrm>
            <a:off x="9937846" y="293050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223" name="ZoneTexte 222">
            <a:extLst>
              <a:ext uri="{FF2B5EF4-FFF2-40B4-BE49-F238E27FC236}">
                <a16:creationId xmlns:a16="http://schemas.microsoft.com/office/drawing/2014/main" id="{A6AD1084-957F-40C9-AFC7-7B58AC4516B7}"/>
              </a:ext>
            </a:extLst>
          </p:cNvPr>
          <p:cNvSpPr txBox="1"/>
          <p:nvPr/>
        </p:nvSpPr>
        <p:spPr>
          <a:xfrm>
            <a:off x="9937846" y="2996127"/>
            <a:ext cx="931011" cy="353943"/>
          </a:xfrm>
          <a:prstGeom prst="rect">
            <a:avLst/>
          </a:prstGeom>
          <a:noFill/>
        </p:spPr>
        <p:txBody>
          <a:bodyPr wrap="square" rtlCol="0">
            <a:spAutoFit/>
          </a:bodyPr>
          <a:lstStyle/>
          <a:p>
            <a:r>
              <a:rPr lang="fr-FR" sz="1000" dirty="0"/>
              <a:t>Messagerie</a:t>
            </a:r>
          </a:p>
          <a:p>
            <a:r>
              <a:rPr lang="fr-FR" sz="700" dirty="0"/>
              <a:t>Fichier, </a:t>
            </a:r>
            <a:r>
              <a:rPr lang="fr-FR" sz="700" dirty="0" err="1"/>
              <a:t>json</a:t>
            </a:r>
            <a:endParaRPr lang="fr-FR" sz="700" dirty="0"/>
          </a:p>
        </p:txBody>
      </p:sp>
      <p:sp>
        <p:nvSpPr>
          <p:cNvPr id="224" name="Rectangle 223">
            <a:extLst>
              <a:ext uri="{FF2B5EF4-FFF2-40B4-BE49-F238E27FC236}">
                <a16:creationId xmlns:a16="http://schemas.microsoft.com/office/drawing/2014/main" id="{4BD7356F-3C08-4151-99DC-B8CFD24B23D6}"/>
              </a:ext>
            </a:extLst>
          </p:cNvPr>
          <p:cNvSpPr/>
          <p:nvPr/>
        </p:nvSpPr>
        <p:spPr>
          <a:xfrm>
            <a:off x="10199463" y="2801680"/>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5" name="Rectangle 224">
            <a:extLst>
              <a:ext uri="{FF2B5EF4-FFF2-40B4-BE49-F238E27FC236}">
                <a16:creationId xmlns:a16="http://schemas.microsoft.com/office/drawing/2014/main" id="{386F9D7C-0B94-4BE3-A391-756035E2974F}"/>
              </a:ext>
            </a:extLst>
          </p:cNvPr>
          <p:cNvSpPr/>
          <p:nvPr/>
        </p:nvSpPr>
        <p:spPr>
          <a:xfrm>
            <a:off x="10201240" y="381572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7" name="ZoneTexte 226">
            <a:extLst>
              <a:ext uri="{FF2B5EF4-FFF2-40B4-BE49-F238E27FC236}">
                <a16:creationId xmlns:a16="http://schemas.microsoft.com/office/drawing/2014/main" id="{0D1CE25F-888B-4558-846B-0925FD378E84}"/>
              </a:ext>
            </a:extLst>
          </p:cNvPr>
          <p:cNvSpPr txBox="1"/>
          <p:nvPr/>
        </p:nvSpPr>
        <p:spPr>
          <a:xfrm>
            <a:off x="7271201" y="883344"/>
            <a:ext cx="1591952" cy="259943"/>
          </a:xfrm>
          <a:prstGeom prst="rect">
            <a:avLst/>
          </a:prstGeom>
          <a:noFill/>
        </p:spPr>
        <p:txBody>
          <a:bodyPr wrap="square" rtlCol="0">
            <a:spAutoFit/>
          </a:bodyPr>
          <a:lstStyle/>
          <a:p>
            <a:r>
              <a:rPr lang="fr-FR" sz="1089" b="1" i="1" dirty="0"/>
              <a:t>Acquisition</a:t>
            </a:r>
          </a:p>
        </p:txBody>
      </p:sp>
      <p:sp>
        <p:nvSpPr>
          <p:cNvPr id="229" name="ZoneTexte 228">
            <a:extLst>
              <a:ext uri="{FF2B5EF4-FFF2-40B4-BE49-F238E27FC236}">
                <a16:creationId xmlns:a16="http://schemas.microsoft.com/office/drawing/2014/main" id="{130B9A30-A30C-485A-8141-3F745F80B9F6}"/>
              </a:ext>
            </a:extLst>
          </p:cNvPr>
          <p:cNvSpPr txBox="1"/>
          <p:nvPr/>
        </p:nvSpPr>
        <p:spPr>
          <a:xfrm>
            <a:off x="9776102" y="887348"/>
            <a:ext cx="1141034" cy="259943"/>
          </a:xfrm>
          <a:prstGeom prst="rect">
            <a:avLst/>
          </a:prstGeom>
          <a:noFill/>
        </p:spPr>
        <p:txBody>
          <a:bodyPr wrap="square" rtlCol="0">
            <a:spAutoFit/>
          </a:bodyPr>
          <a:lstStyle/>
          <a:p>
            <a:r>
              <a:rPr lang="fr-FR" sz="1089" b="1" i="1" dirty="0"/>
              <a:t>Réseau</a:t>
            </a:r>
          </a:p>
        </p:txBody>
      </p:sp>
      <p:sp>
        <p:nvSpPr>
          <p:cNvPr id="231" name="ZoneTexte 230">
            <a:extLst>
              <a:ext uri="{FF2B5EF4-FFF2-40B4-BE49-F238E27FC236}">
                <a16:creationId xmlns:a16="http://schemas.microsoft.com/office/drawing/2014/main" id="{872498C8-03CA-4770-B230-1F39171F6F89}"/>
              </a:ext>
            </a:extLst>
          </p:cNvPr>
          <p:cNvSpPr txBox="1"/>
          <p:nvPr/>
        </p:nvSpPr>
        <p:spPr>
          <a:xfrm>
            <a:off x="7283457" y="2548193"/>
            <a:ext cx="1591952" cy="259943"/>
          </a:xfrm>
          <a:prstGeom prst="rect">
            <a:avLst/>
          </a:prstGeom>
          <a:noFill/>
        </p:spPr>
        <p:txBody>
          <a:bodyPr wrap="square" rtlCol="0">
            <a:spAutoFit/>
          </a:bodyPr>
          <a:lstStyle/>
          <a:p>
            <a:r>
              <a:rPr lang="fr-FR" sz="1089" b="1" i="1" dirty="0"/>
              <a:t>Stockage</a:t>
            </a:r>
          </a:p>
        </p:txBody>
      </p:sp>
      <p:sp>
        <p:nvSpPr>
          <p:cNvPr id="233" name="ZoneTexte 232">
            <a:extLst>
              <a:ext uri="{FF2B5EF4-FFF2-40B4-BE49-F238E27FC236}">
                <a16:creationId xmlns:a16="http://schemas.microsoft.com/office/drawing/2014/main" id="{DF51B71D-CC0D-43A5-A53E-15C00621243A}"/>
              </a:ext>
            </a:extLst>
          </p:cNvPr>
          <p:cNvSpPr txBox="1"/>
          <p:nvPr/>
        </p:nvSpPr>
        <p:spPr>
          <a:xfrm>
            <a:off x="9801092" y="2531789"/>
            <a:ext cx="1591952" cy="259943"/>
          </a:xfrm>
          <a:prstGeom prst="rect">
            <a:avLst/>
          </a:prstGeom>
          <a:noFill/>
        </p:spPr>
        <p:txBody>
          <a:bodyPr wrap="square" rtlCol="0">
            <a:spAutoFit/>
          </a:bodyPr>
          <a:lstStyle/>
          <a:p>
            <a:r>
              <a:rPr lang="fr-FR" sz="1089" b="1" i="1" dirty="0"/>
              <a:t>Partage</a:t>
            </a:r>
          </a:p>
        </p:txBody>
      </p:sp>
      <p:sp>
        <p:nvSpPr>
          <p:cNvPr id="235" name="ZoneTexte 234">
            <a:extLst>
              <a:ext uri="{FF2B5EF4-FFF2-40B4-BE49-F238E27FC236}">
                <a16:creationId xmlns:a16="http://schemas.microsoft.com/office/drawing/2014/main" id="{31C35489-C73B-437D-85CF-3FB1484FC563}"/>
              </a:ext>
            </a:extLst>
          </p:cNvPr>
          <p:cNvSpPr txBox="1"/>
          <p:nvPr/>
        </p:nvSpPr>
        <p:spPr>
          <a:xfrm>
            <a:off x="7306048" y="4191478"/>
            <a:ext cx="1591952" cy="259943"/>
          </a:xfrm>
          <a:prstGeom prst="rect">
            <a:avLst/>
          </a:prstGeom>
          <a:noFill/>
        </p:spPr>
        <p:txBody>
          <a:bodyPr wrap="square" rtlCol="0">
            <a:spAutoFit/>
          </a:bodyPr>
          <a:lstStyle/>
          <a:p>
            <a:r>
              <a:rPr lang="fr-FR" sz="1089" b="1" i="1" dirty="0"/>
              <a:t>Traitement</a:t>
            </a:r>
          </a:p>
        </p:txBody>
      </p:sp>
      <p:sp>
        <p:nvSpPr>
          <p:cNvPr id="6" name="Titre 5">
            <a:extLst>
              <a:ext uri="{FF2B5EF4-FFF2-40B4-BE49-F238E27FC236}">
                <a16:creationId xmlns:a16="http://schemas.microsoft.com/office/drawing/2014/main" id="{1471B9BE-3772-4DF7-8349-B40E48235B9E}"/>
              </a:ext>
            </a:extLst>
          </p:cNvPr>
          <p:cNvSpPr>
            <a:spLocks noGrp="1"/>
          </p:cNvSpPr>
          <p:nvPr>
            <p:ph type="title"/>
          </p:nvPr>
        </p:nvSpPr>
        <p:spPr>
          <a:xfrm>
            <a:off x="1192910" y="3774"/>
            <a:ext cx="9794599" cy="787007"/>
          </a:xfrm>
        </p:spPr>
        <p:txBody>
          <a:bodyPr>
            <a:normAutofit/>
          </a:bodyPr>
          <a:lstStyle/>
          <a:p>
            <a:r>
              <a:rPr lang="fr-FR" dirty="0"/>
              <a:t>Connecteurs et Standards</a:t>
            </a:r>
          </a:p>
        </p:txBody>
      </p:sp>
      <p:sp>
        <p:nvSpPr>
          <p:cNvPr id="5" name="Espace réservé du numéro de diapositive 4">
            <a:extLst>
              <a:ext uri="{FF2B5EF4-FFF2-40B4-BE49-F238E27FC236}">
                <a16:creationId xmlns:a16="http://schemas.microsoft.com/office/drawing/2014/main" id="{998B1147-2BBA-4AA6-BB26-E43FAAB0DB5B}"/>
              </a:ext>
            </a:extLst>
          </p:cNvPr>
          <p:cNvSpPr>
            <a:spLocks noGrp="1"/>
          </p:cNvSpPr>
          <p:nvPr>
            <p:ph type="sldNum" sz="quarter" idx="4294967295"/>
          </p:nvPr>
        </p:nvSpPr>
        <p:spPr>
          <a:xfrm>
            <a:off x="10987509" y="-386304"/>
            <a:ext cx="538483" cy="321157"/>
          </a:xfrm>
        </p:spPr>
        <p:txBody>
          <a:bodyPr/>
          <a:lstStyle/>
          <a:p>
            <a:fld id="{A15E53C2-24D8-4AC7-A695-9D161D6D0C6E}" type="slidenum">
              <a:rPr lang="fr-FR" smtClean="0"/>
              <a:pPr/>
              <a:t>3</a:t>
            </a:fld>
            <a:endParaRPr lang="fr-FR" dirty="0"/>
          </a:p>
        </p:txBody>
      </p:sp>
      <p:pic>
        <p:nvPicPr>
          <p:cNvPr id="161" name="Image 160">
            <a:extLst>
              <a:ext uri="{FF2B5EF4-FFF2-40B4-BE49-F238E27FC236}">
                <a16:creationId xmlns:a16="http://schemas.microsoft.com/office/drawing/2014/main" id="{667F9189-F49F-4475-832C-24CF7DA71F0C}"/>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4009355" y="1215520"/>
            <a:ext cx="865067" cy="308927"/>
          </a:xfrm>
          <a:prstGeom prst="rect">
            <a:avLst/>
          </a:prstGeom>
          <a:ln>
            <a:noFill/>
          </a:ln>
          <a:effectLst>
            <a:outerShdw blurRad="190500" algn="tl" rotWithShape="0">
              <a:srgbClr val="000000">
                <a:alpha val="70000"/>
              </a:srgbClr>
            </a:outerShdw>
          </a:effectLst>
        </p:spPr>
      </p:pic>
      <p:pic>
        <p:nvPicPr>
          <p:cNvPr id="162" name="Image 161">
            <a:extLst>
              <a:ext uri="{FF2B5EF4-FFF2-40B4-BE49-F238E27FC236}">
                <a16:creationId xmlns:a16="http://schemas.microsoft.com/office/drawing/2014/main" id="{D87121DB-FAE7-4F5A-B404-82506C2B778C}"/>
              </a:ext>
            </a:extLst>
          </p:cNvPr>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4245020" y="1674919"/>
            <a:ext cx="548251" cy="554893"/>
          </a:xfrm>
          <a:prstGeom prst="rect">
            <a:avLst/>
          </a:prstGeom>
          <a:ln>
            <a:noFill/>
          </a:ln>
          <a:effectLst>
            <a:softEdge rad="112500"/>
          </a:effectLst>
        </p:spPr>
      </p:pic>
      <p:pic>
        <p:nvPicPr>
          <p:cNvPr id="165" name="Image 164">
            <a:extLst>
              <a:ext uri="{FF2B5EF4-FFF2-40B4-BE49-F238E27FC236}">
                <a16:creationId xmlns:a16="http://schemas.microsoft.com/office/drawing/2014/main" id="{E2C9DC8B-F986-4A6A-88FA-DABF744EB027}"/>
              </a:ext>
            </a:extLst>
          </p:cNvPr>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a:xfrm>
            <a:off x="4974423" y="1234903"/>
            <a:ext cx="680035" cy="637480"/>
          </a:xfrm>
          <a:prstGeom prst="rect">
            <a:avLst/>
          </a:prstGeom>
          <a:ln>
            <a:noFill/>
          </a:ln>
          <a:effectLst>
            <a:softEdge rad="112500"/>
          </a:effectLst>
        </p:spPr>
      </p:pic>
      <p:pic>
        <p:nvPicPr>
          <p:cNvPr id="172" name="Image 171">
            <a:extLst>
              <a:ext uri="{FF2B5EF4-FFF2-40B4-BE49-F238E27FC236}">
                <a16:creationId xmlns:a16="http://schemas.microsoft.com/office/drawing/2014/main" id="{79A11E2A-8860-45DF-A7CB-9F0C0FBB39D7}"/>
              </a:ext>
            </a:extLst>
          </p:cNvPr>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a:xfrm>
            <a:off x="5868751" y="1260493"/>
            <a:ext cx="766030" cy="637480"/>
          </a:xfrm>
          <a:prstGeom prst="rect">
            <a:avLst/>
          </a:prstGeom>
          <a:ln>
            <a:noFill/>
          </a:ln>
          <a:effectLst>
            <a:softEdge rad="112500"/>
          </a:effectLst>
        </p:spPr>
      </p:pic>
      <p:pic>
        <p:nvPicPr>
          <p:cNvPr id="175" name="Image 174">
            <a:extLst>
              <a:ext uri="{FF2B5EF4-FFF2-40B4-BE49-F238E27FC236}">
                <a16:creationId xmlns:a16="http://schemas.microsoft.com/office/drawing/2014/main" id="{3199D1F8-851D-4082-868E-58856009DE5C}"/>
              </a:ext>
            </a:extLst>
          </p:cNvPr>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a:xfrm>
            <a:off x="3965362" y="2671434"/>
            <a:ext cx="669951" cy="1060895"/>
          </a:xfrm>
          <a:prstGeom prst="rect">
            <a:avLst/>
          </a:prstGeom>
        </p:spPr>
      </p:pic>
      <p:grpSp>
        <p:nvGrpSpPr>
          <p:cNvPr id="182" name="Groupe 181">
            <a:extLst>
              <a:ext uri="{FF2B5EF4-FFF2-40B4-BE49-F238E27FC236}">
                <a16:creationId xmlns:a16="http://schemas.microsoft.com/office/drawing/2014/main" id="{E06558B4-42FF-4E8E-9D6F-04119D37AC12}"/>
              </a:ext>
            </a:extLst>
          </p:cNvPr>
          <p:cNvGrpSpPr/>
          <p:nvPr/>
        </p:nvGrpSpPr>
        <p:grpSpPr>
          <a:xfrm>
            <a:off x="4688593" y="2926474"/>
            <a:ext cx="822929" cy="132503"/>
            <a:chOff x="8463904" y="3017366"/>
            <a:chExt cx="721296" cy="100869"/>
          </a:xfrm>
        </p:grpSpPr>
        <p:grpSp>
          <p:nvGrpSpPr>
            <p:cNvPr id="307" name="Groupe 306">
              <a:extLst>
                <a:ext uri="{FF2B5EF4-FFF2-40B4-BE49-F238E27FC236}">
                  <a16:creationId xmlns:a16="http://schemas.microsoft.com/office/drawing/2014/main" id="{5A422113-703F-4487-AA48-D19D587A7ADB}"/>
                </a:ext>
              </a:extLst>
            </p:cNvPr>
            <p:cNvGrpSpPr/>
            <p:nvPr/>
          </p:nvGrpSpPr>
          <p:grpSpPr>
            <a:xfrm>
              <a:off x="8463904" y="3017366"/>
              <a:ext cx="719999" cy="25200"/>
              <a:chOff x="8351520" y="3017388"/>
              <a:chExt cx="1280160" cy="45719"/>
            </a:xfrm>
          </p:grpSpPr>
          <p:cxnSp>
            <p:nvCxnSpPr>
              <p:cNvPr id="322" name="Connecteur droit 321">
                <a:extLst>
                  <a:ext uri="{FF2B5EF4-FFF2-40B4-BE49-F238E27FC236}">
                    <a16:creationId xmlns:a16="http://schemas.microsoft.com/office/drawing/2014/main" id="{F188D3F5-1767-4DB2-B824-0F0A2E000F7A}"/>
                  </a:ext>
                </a:extLst>
              </p:cNvPr>
              <p:cNvCxnSpPr>
                <a:cxnSpLocks/>
              </p:cNvCxnSpPr>
              <p:nvPr/>
            </p:nvCxnSpPr>
            <p:spPr>
              <a:xfrm flipV="1">
                <a:off x="8351520" y="3040247"/>
                <a:ext cx="1280160" cy="2038"/>
              </a:xfrm>
              <a:prstGeom prst="line">
                <a:avLst/>
              </a:prstGeom>
            </p:spPr>
            <p:style>
              <a:lnRef idx="1">
                <a:schemeClr val="dk1"/>
              </a:lnRef>
              <a:fillRef idx="0">
                <a:schemeClr val="dk1"/>
              </a:fillRef>
              <a:effectRef idx="0">
                <a:schemeClr val="dk1"/>
              </a:effectRef>
              <a:fontRef idx="minor">
                <a:schemeClr val="tx1"/>
              </a:fontRef>
            </p:style>
          </p:cxnSp>
          <p:sp>
            <p:nvSpPr>
              <p:cNvPr id="323" name="Ellipse 322">
                <a:extLst>
                  <a:ext uri="{FF2B5EF4-FFF2-40B4-BE49-F238E27FC236}">
                    <a16:creationId xmlns:a16="http://schemas.microsoft.com/office/drawing/2014/main" id="{E79CDA15-B38C-4EDA-9BA7-4F53AE04620D}"/>
                  </a:ext>
                </a:extLst>
              </p:cNvPr>
              <p:cNvSpPr/>
              <p:nvPr/>
            </p:nvSpPr>
            <p:spPr>
              <a:xfrm>
                <a:off x="850582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4" name="Ellipse 323">
                <a:extLst>
                  <a:ext uri="{FF2B5EF4-FFF2-40B4-BE49-F238E27FC236}">
                    <a16:creationId xmlns:a16="http://schemas.microsoft.com/office/drawing/2014/main" id="{B57F8BDA-8674-4E2C-AF50-E710D12A737D}"/>
                  </a:ext>
                </a:extLst>
              </p:cNvPr>
              <p:cNvSpPr/>
              <p:nvPr/>
            </p:nvSpPr>
            <p:spPr>
              <a:xfrm>
                <a:off x="869789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5" name="Ellipse 324">
                <a:extLst>
                  <a:ext uri="{FF2B5EF4-FFF2-40B4-BE49-F238E27FC236}">
                    <a16:creationId xmlns:a16="http://schemas.microsoft.com/office/drawing/2014/main" id="{5A841437-F8AF-4A46-A50E-C84CEC92E0FE}"/>
                  </a:ext>
                </a:extLst>
              </p:cNvPr>
              <p:cNvSpPr/>
              <p:nvPr/>
            </p:nvSpPr>
            <p:spPr>
              <a:xfrm>
                <a:off x="888996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6" name="Ellipse 325">
                <a:extLst>
                  <a:ext uri="{FF2B5EF4-FFF2-40B4-BE49-F238E27FC236}">
                    <a16:creationId xmlns:a16="http://schemas.microsoft.com/office/drawing/2014/main" id="{E26C5013-37E7-4F95-974F-A13EFDACBCBE}"/>
                  </a:ext>
                </a:extLst>
              </p:cNvPr>
              <p:cNvSpPr/>
              <p:nvPr/>
            </p:nvSpPr>
            <p:spPr>
              <a:xfrm>
                <a:off x="908203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7" name="Ellipse 326">
                <a:extLst>
                  <a:ext uri="{FF2B5EF4-FFF2-40B4-BE49-F238E27FC236}">
                    <a16:creationId xmlns:a16="http://schemas.microsoft.com/office/drawing/2014/main" id="{F0D3EC55-125E-462B-972D-1763ADC6A3C1}"/>
                  </a:ext>
                </a:extLst>
              </p:cNvPr>
              <p:cNvSpPr/>
              <p:nvPr/>
            </p:nvSpPr>
            <p:spPr>
              <a:xfrm>
                <a:off x="927410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8" name="Ellipse 327">
                <a:extLst>
                  <a:ext uri="{FF2B5EF4-FFF2-40B4-BE49-F238E27FC236}">
                    <a16:creationId xmlns:a16="http://schemas.microsoft.com/office/drawing/2014/main" id="{AB606844-1903-448C-8BD4-8A5296F5E0F8}"/>
                  </a:ext>
                </a:extLst>
              </p:cNvPr>
              <p:cNvSpPr/>
              <p:nvPr/>
            </p:nvSpPr>
            <p:spPr>
              <a:xfrm>
                <a:off x="9466175"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cxnSp>
          <p:nvCxnSpPr>
            <p:cNvPr id="308" name="Connecteur droit 307">
              <a:extLst>
                <a:ext uri="{FF2B5EF4-FFF2-40B4-BE49-F238E27FC236}">
                  <a16:creationId xmlns:a16="http://schemas.microsoft.com/office/drawing/2014/main" id="{D126C0BB-2778-4CC0-A3EE-7ABAEBCC9E36}"/>
                </a:ext>
              </a:extLst>
            </p:cNvPr>
            <p:cNvCxnSpPr>
              <a:cxnSpLocks/>
            </p:cNvCxnSpPr>
            <p:nvPr/>
          </p:nvCxnSpPr>
          <p:spPr>
            <a:xfrm flipV="1">
              <a:off x="8465199" y="3067766"/>
              <a:ext cx="719999" cy="1123"/>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9" name="Ellipse 308">
              <a:extLst>
                <a:ext uri="{FF2B5EF4-FFF2-40B4-BE49-F238E27FC236}">
                  <a16:creationId xmlns:a16="http://schemas.microsoft.com/office/drawing/2014/main" id="{D0AED69E-E79B-4248-91B5-EEB0A17658A5}"/>
                </a:ext>
              </a:extLst>
            </p:cNvPr>
            <p:cNvSpPr/>
            <p:nvPr/>
          </p:nvSpPr>
          <p:spPr>
            <a:xfrm>
              <a:off x="8551984"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0" name="Ellipse 309">
              <a:extLst>
                <a:ext uri="{FF2B5EF4-FFF2-40B4-BE49-F238E27FC236}">
                  <a16:creationId xmlns:a16="http://schemas.microsoft.com/office/drawing/2014/main" id="{3F4EA7CC-2275-4659-AB76-715A935F04BA}"/>
                </a:ext>
              </a:extLst>
            </p:cNvPr>
            <p:cNvSpPr/>
            <p:nvPr/>
          </p:nvSpPr>
          <p:spPr>
            <a:xfrm>
              <a:off x="8660011"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1" name="Ellipse 310">
              <a:extLst>
                <a:ext uri="{FF2B5EF4-FFF2-40B4-BE49-F238E27FC236}">
                  <a16:creationId xmlns:a16="http://schemas.microsoft.com/office/drawing/2014/main" id="{C2AD5BF8-25EF-4A8C-9D9B-F52D622222C5}"/>
                </a:ext>
              </a:extLst>
            </p:cNvPr>
            <p:cNvSpPr/>
            <p:nvPr/>
          </p:nvSpPr>
          <p:spPr>
            <a:xfrm>
              <a:off x="8768036"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2" name="Ellipse 311">
              <a:extLst>
                <a:ext uri="{FF2B5EF4-FFF2-40B4-BE49-F238E27FC236}">
                  <a16:creationId xmlns:a16="http://schemas.microsoft.com/office/drawing/2014/main" id="{BE62D058-2CFA-43F8-AB6E-5CECF4E18357}"/>
                </a:ext>
              </a:extLst>
            </p:cNvPr>
            <p:cNvSpPr/>
            <p:nvPr/>
          </p:nvSpPr>
          <p:spPr>
            <a:xfrm>
              <a:off x="8876062" y="305515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3" name="Ellipse 312">
              <a:extLst>
                <a:ext uri="{FF2B5EF4-FFF2-40B4-BE49-F238E27FC236}">
                  <a16:creationId xmlns:a16="http://schemas.microsoft.com/office/drawing/2014/main" id="{AA4AE253-3739-4079-BAB5-44C9942B1506}"/>
                </a:ext>
              </a:extLst>
            </p:cNvPr>
            <p:cNvSpPr/>
            <p:nvPr/>
          </p:nvSpPr>
          <p:spPr>
            <a:xfrm>
              <a:off x="8984088" y="305516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4" name="Ellipse 313">
              <a:extLst>
                <a:ext uri="{FF2B5EF4-FFF2-40B4-BE49-F238E27FC236}">
                  <a16:creationId xmlns:a16="http://schemas.microsoft.com/office/drawing/2014/main" id="{743098D7-1F3E-4787-A1CE-825B30D6E6DE}"/>
                </a:ext>
              </a:extLst>
            </p:cNvPr>
            <p:cNvSpPr/>
            <p:nvPr/>
          </p:nvSpPr>
          <p:spPr>
            <a:xfrm>
              <a:off x="9092113" y="30551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15" name="Connecteur droit 314">
              <a:extLst>
                <a:ext uri="{FF2B5EF4-FFF2-40B4-BE49-F238E27FC236}">
                  <a16:creationId xmlns:a16="http://schemas.microsoft.com/office/drawing/2014/main" id="{3D9C884D-629A-477D-820A-7E00C5C75BEA}"/>
                </a:ext>
              </a:extLst>
            </p:cNvPr>
            <p:cNvCxnSpPr>
              <a:cxnSpLocks/>
            </p:cNvCxnSpPr>
            <p:nvPr/>
          </p:nvCxnSpPr>
          <p:spPr>
            <a:xfrm flipV="1">
              <a:off x="8465201" y="3105620"/>
              <a:ext cx="719999"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316" name="Ellipse 315">
              <a:extLst>
                <a:ext uri="{FF2B5EF4-FFF2-40B4-BE49-F238E27FC236}">
                  <a16:creationId xmlns:a16="http://schemas.microsoft.com/office/drawing/2014/main" id="{5A89FAF0-AC20-4CC9-8E09-BC3F9D92B003}"/>
                </a:ext>
              </a:extLst>
            </p:cNvPr>
            <p:cNvSpPr/>
            <p:nvPr/>
          </p:nvSpPr>
          <p:spPr>
            <a:xfrm>
              <a:off x="855198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7" name="Ellipse 316">
              <a:extLst>
                <a:ext uri="{FF2B5EF4-FFF2-40B4-BE49-F238E27FC236}">
                  <a16:creationId xmlns:a16="http://schemas.microsoft.com/office/drawing/2014/main" id="{C228AE44-F251-46D7-A223-E89E593DC7FF}"/>
                </a:ext>
              </a:extLst>
            </p:cNvPr>
            <p:cNvSpPr/>
            <p:nvPr/>
          </p:nvSpPr>
          <p:spPr>
            <a:xfrm>
              <a:off x="8660014"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8" name="Ellipse 317">
              <a:extLst>
                <a:ext uri="{FF2B5EF4-FFF2-40B4-BE49-F238E27FC236}">
                  <a16:creationId xmlns:a16="http://schemas.microsoft.com/office/drawing/2014/main" id="{E8FCB89C-7A95-4B9A-B4CB-638C00270B0B}"/>
                </a:ext>
              </a:extLst>
            </p:cNvPr>
            <p:cNvSpPr/>
            <p:nvPr/>
          </p:nvSpPr>
          <p:spPr>
            <a:xfrm>
              <a:off x="876804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9" name="Ellipse 318">
              <a:extLst>
                <a:ext uri="{FF2B5EF4-FFF2-40B4-BE49-F238E27FC236}">
                  <a16:creationId xmlns:a16="http://schemas.microsoft.com/office/drawing/2014/main" id="{14527423-79BB-49D4-BF8C-38B79DD68D09}"/>
                </a:ext>
              </a:extLst>
            </p:cNvPr>
            <p:cNvSpPr/>
            <p:nvPr/>
          </p:nvSpPr>
          <p:spPr>
            <a:xfrm>
              <a:off x="8876057"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0" name="Ellipse 319">
              <a:extLst>
                <a:ext uri="{FF2B5EF4-FFF2-40B4-BE49-F238E27FC236}">
                  <a16:creationId xmlns:a16="http://schemas.microsoft.com/office/drawing/2014/main" id="{5901316B-1269-4F3C-B939-417B1CD768D5}"/>
                </a:ext>
              </a:extLst>
            </p:cNvPr>
            <p:cNvSpPr/>
            <p:nvPr/>
          </p:nvSpPr>
          <p:spPr>
            <a:xfrm>
              <a:off x="8984105" y="309301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1" name="Ellipse 320">
              <a:extLst>
                <a:ext uri="{FF2B5EF4-FFF2-40B4-BE49-F238E27FC236}">
                  <a16:creationId xmlns:a16="http://schemas.microsoft.com/office/drawing/2014/main" id="{BC6B6601-A811-45E6-9345-142BFB18CFDF}"/>
                </a:ext>
              </a:extLst>
            </p:cNvPr>
            <p:cNvSpPr/>
            <p:nvPr/>
          </p:nvSpPr>
          <p:spPr>
            <a:xfrm>
              <a:off x="9092122" y="309303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02" name="Groupe 201">
            <a:extLst>
              <a:ext uri="{FF2B5EF4-FFF2-40B4-BE49-F238E27FC236}">
                <a16:creationId xmlns:a16="http://schemas.microsoft.com/office/drawing/2014/main" id="{5C7570C0-3644-4D91-9F61-147D45AE9745}"/>
              </a:ext>
            </a:extLst>
          </p:cNvPr>
          <p:cNvGrpSpPr/>
          <p:nvPr/>
        </p:nvGrpSpPr>
        <p:grpSpPr>
          <a:xfrm>
            <a:off x="4713869" y="3374994"/>
            <a:ext cx="703994" cy="145995"/>
            <a:chOff x="8121943" y="3184058"/>
            <a:chExt cx="617051" cy="111142"/>
          </a:xfrm>
        </p:grpSpPr>
        <p:cxnSp>
          <p:nvCxnSpPr>
            <p:cNvPr id="292" name="Connecteur droit 291">
              <a:extLst>
                <a:ext uri="{FF2B5EF4-FFF2-40B4-BE49-F238E27FC236}">
                  <a16:creationId xmlns:a16="http://schemas.microsoft.com/office/drawing/2014/main" id="{1EA42D62-883D-41F7-864D-7844A567C620}"/>
                </a:ext>
              </a:extLst>
            </p:cNvPr>
            <p:cNvCxnSpPr>
              <a:cxnSpLocks/>
            </p:cNvCxnSpPr>
            <p:nvPr/>
          </p:nvCxnSpPr>
          <p:spPr>
            <a:xfrm>
              <a:off x="8123843" y="3197215"/>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3" name="Ellipse 292">
              <a:extLst>
                <a:ext uri="{FF2B5EF4-FFF2-40B4-BE49-F238E27FC236}">
                  <a16:creationId xmlns:a16="http://schemas.microsoft.com/office/drawing/2014/main" id="{B0C96107-BDD7-4CA3-80C6-0BC70C7020BB}"/>
                </a:ext>
              </a:extLst>
            </p:cNvPr>
            <p:cNvSpPr/>
            <p:nvPr/>
          </p:nvSpPr>
          <p:spPr>
            <a:xfrm rot="21502205">
              <a:off x="8136906"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4" name="Ellipse 293">
              <a:extLst>
                <a:ext uri="{FF2B5EF4-FFF2-40B4-BE49-F238E27FC236}">
                  <a16:creationId xmlns:a16="http://schemas.microsoft.com/office/drawing/2014/main" id="{D5274BCE-B452-48A7-B21A-E9AB8F317CF6}"/>
                </a:ext>
              </a:extLst>
            </p:cNvPr>
            <p:cNvSpPr/>
            <p:nvPr/>
          </p:nvSpPr>
          <p:spPr>
            <a:xfrm rot="21502205">
              <a:off x="8244888"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5" name="Ellipse 294">
              <a:extLst>
                <a:ext uri="{FF2B5EF4-FFF2-40B4-BE49-F238E27FC236}">
                  <a16:creationId xmlns:a16="http://schemas.microsoft.com/office/drawing/2014/main" id="{0B9515FF-90BD-41A8-AEED-35F043B71B50}"/>
                </a:ext>
              </a:extLst>
            </p:cNvPr>
            <p:cNvSpPr/>
            <p:nvPr/>
          </p:nvSpPr>
          <p:spPr>
            <a:xfrm rot="21502205">
              <a:off x="8352870"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96" name="Connecteur droit 295">
              <a:extLst>
                <a:ext uri="{FF2B5EF4-FFF2-40B4-BE49-F238E27FC236}">
                  <a16:creationId xmlns:a16="http://schemas.microsoft.com/office/drawing/2014/main" id="{C0B9B1C8-24D2-4A4C-BDE5-2DD70C4091FC}"/>
                </a:ext>
              </a:extLst>
            </p:cNvPr>
            <p:cNvCxnSpPr>
              <a:cxnSpLocks/>
            </p:cNvCxnSpPr>
            <p:nvPr/>
          </p:nvCxnSpPr>
          <p:spPr>
            <a:xfrm>
              <a:off x="8469467" y="3196089"/>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7" name="Ellipse 296">
              <a:extLst>
                <a:ext uri="{FF2B5EF4-FFF2-40B4-BE49-F238E27FC236}">
                  <a16:creationId xmlns:a16="http://schemas.microsoft.com/office/drawing/2014/main" id="{5416C6E0-FA2D-4E81-A6F9-6D34127AA8EE}"/>
                </a:ext>
              </a:extLst>
            </p:cNvPr>
            <p:cNvSpPr/>
            <p:nvPr/>
          </p:nvSpPr>
          <p:spPr>
            <a:xfrm rot="21502205">
              <a:off x="8482530"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8" name="Ellipse 297">
              <a:extLst>
                <a:ext uri="{FF2B5EF4-FFF2-40B4-BE49-F238E27FC236}">
                  <a16:creationId xmlns:a16="http://schemas.microsoft.com/office/drawing/2014/main" id="{2927D7B3-74E4-40EE-9CD0-AF309095B8B3}"/>
                </a:ext>
              </a:extLst>
            </p:cNvPr>
            <p:cNvSpPr/>
            <p:nvPr/>
          </p:nvSpPr>
          <p:spPr>
            <a:xfrm rot="21502205">
              <a:off x="8590512"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9" name="Ellipse 298">
              <a:extLst>
                <a:ext uri="{FF2B5EF4-FFF2-40B4-BE49-F238E27FC236}">
                  <a16:creationId xmlns:a16="http://schemas.microsoft.com/office/drawing/2014/main" id="{4BDE4430-2445-4F5E-903F-CE51DEC38E3C}"/>
                </a:ext>
              </a:extLst>
            </p:cNvPr>
            <p:cNvSpPr/>
            <p:nvPr/>
          </p:nvSpPr>
          <p:spPr>
            <a:xfrm rot="21502205">
              <a:off x="8698494" y="3184058"/>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0" name="Ellipse 299">
              <a:extLst>
                <a:ext uri="{FF2B5EF4-FFF2-40B4-BE49-F238E27FC236}">
                  <a16:creationId xmlns:a16="http://schemas.microsoft.com/office/drawing/2014/main" id="{7107FA07-3FA2-45FF-931C-053B0C754A88}"/>
                </a:ext>
              </a:extLst>
            </p:cNvPr>
            <p:cNvSpPr/>
            <p:nvPr/>
          </p:nvSpPr>
          <p:spPr>
            <a:xfrm rot="21502205">
              <a:off x="8137580" y="327000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1" name="Ellipse 300">
              <a:extLst>
                <a:ext uri="{FF2B5EF4-FFF2-40B4-BE49-F238E27FC236}">
                  <a16:creationId xmlns:a16="http://schemas.microsoft.com/office/drawing/2014/main" id="{4F18D5FE-DE98-41DB-AA48-B5C40A40D7C5}"/>
                </a:ext>
              </a:extLst>
            </p:cNvPr>
            <p:cNvSpPr/>
            <p:nvPr/>
          </p:nvSpPr>
          <p:spPr>
            <a:xfrm rot="21502205">
              <a:off x="8245562" y="326999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2" name="Ellipse 301">
              <a:extLst>
                <a:ext uri="{FF2B5EF4-FFF2-40B4-BE49-F238E27FC236}">
                  <a16:creationId xmlns:a16="http://schemas.microsoft.com/office/drawing/2014/main" id="{34861ADA-BC5D-42A8-8D3A-52431525F569}"/>
                </a:ext>
              </a:extLst>
            </p:cNvPr>
            <p:cNvSpPr/>
            <p:nvPr/>
          </p:nvSpPr>
          <p:spPr>
            <a:xfrm rot="21502205">
              <a:off x="8353544" y="32699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03" name="Connecteur droit 302">
              <a:extLst>
                <a:ext uri="{FF2B5EF4-FFF2-40B4-BE49-F238E27FC236}">
                  <a16:creationId xmlns:a16="http://schemas.microsoft.com/office/drawing/2014/main" id="{06092CE0-90E1-4339-8663-316564A8D99F}"/>
                </a:ext>
              </a:extLst>
            </p:cNvPr>
            <p:cNvCxnSpPr>
              <a:cxnSpLocks/>
            </p:cNvCxnSpPr>
            <p:nvPr/>
          </p:nvCxnSpPr>
          <p:spPr>
            <a:xfrm flipV="1">
              <a:off x="8121943" y="3280872"/>
              <a:ext cx="617051" cy="777"/>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4" name="Ellipse 303">
              <a:extLst>
                <a:ext uri="{FF2B5EF4-FFF2-40B4-BE49-F238E27FC236}">
                  <a16:creationId xmlns:a16="http://schemas.microsoft.com/office/drawing/2014/main" id="{3B03A6A0-B5A1-426E-9D79-96D7AB41D6BD}"/>
                </a:ext>
              </a:extLst>
            </p:cNvPr>
            <p:cNvSpPr/>
            <p:nvPr/>
          </p:nvSpPr>
          <p:spPr>
            <a:xfrm rot="21502205">
              <a:off x="8483198" y="3268869"/>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5" name="Ellipse 304">
              <a:extLst>
                <a:ext uri="{FF2B5EF4-FFF2-40B4-BE49-F238E27FC236}">
                  <a16:creationId xmlns:a16="http://schemas.microsoft.com/office/drawing/2014/main" id="{2F7AA167-3F78-4352-9E31-C59A3EDAB2F8}"/>
                </a:ext>
              </a:extLst>
            </p:cNvPr>
            <p:cNvSpPr/>
            <p:nvPr/>
          </p:nvSpPr>
          <p:spPr>
            <a:xfrm rot="21502205">
              <a:off x="8591187" y="3268851"/>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6" name="Ellipse 305">
              <a:extLst>
                <a:ext uri="{FF2B5EF4-FFF2-40B4-BE49-F238E27FC236}">
                  <a16:creationId xmlns:a16="http://schemas.microsoft.com/office/drawing/2014/main" id="{2C3D2586-5901-4142-BD58-E0998B475C61}"/>
                </a:ext>
              </a:extLst>
            </p:cNvPr>
            <p:cNvSpPr/>
            <p:nvPr/>
          </p:nvSpPr>
          <p:spPr>
            <a:xfrm rot="21502205">
              <a:off x="8699168" y="3268855"/>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13" name="Groupe 212">
            <a:extLst>
              <a:ext uri="{FF2B5EF4-FFF2-40B4-BE49-F238E27FC236}">
                <a16:creationId xmlns:a16="http://schemas.microsoft.com/office/drawing/2014/main" id="{B31EA796-C240-413D-8E62-F191A172D8CB}"/>
              </a:ext>
            </a:extLst>
          </p:cNvPr>
          <p:cNvGrpSpPr/>
          <p:nvPr/>
        </p:nvGrpSpPr>
        <p:grpSpPr>
          <a:xfrm>
            <a:off x="5505894" y="3144719"/>
            <a:ext cx="693320" cy="212709"/>
            <a:chOff x="8058150" y="3229427"/>
            <a:chExt cx="607695" cy="161927"/>
          </a:xfrm>
        </p:grpSpPr>
        <p:sp>
          <p:nvSpPr>
            <p:cNvPr id="285" name="Ellipse 284">
              <a:extLst>
                <a:ext uri="{FF2B5EF4-FFF2-40B4-BE49-F238E27FC236}">
                  <a16:creationId xmlns:a16="http://schemas.microsoft.com/office/drawing/2014/main" id="{FCF1E5D1-8852-4EDA-918A-FAF9EAE2DC25}"/>
                </a:ext>
              </a:extLst>
            </p:cNvPr>
            <p:cNvSpPr/>
            <p:nvPr/>
          </p:nvSpPr>
          <p:spPr>
            <a:xfrm rot="21502205">
              <a:off x="8092262" y="327440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6" name="Ellipse 285">
              <a:extLst>
                <a:ext uri="{FF2B5EF4-FFF2-40B4-BE49-F238E27FC236}">
                  <a16:creationId xmlns:a16="http://schemas.microsoft.com/office/drawing/2014/main" id="{2FD3B645-DBC2-414A-959B-1F5041E09AF5}"/>
                </a:ext>
              </a:extLst>
            </p:cNvPr>
            <p:cNvSpPr/>
            <p:nvPr/>
          </p:nvSpPr>
          <p:spPr>
            <a:xfrm rot="21502205">
              <a:off x="8200245" y="322942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7" name="Ellipse 286">
              <a:extLst>
                <a:ext uri="{FF2B5EF4-FFF2-40B4-BE49-F238E27FC236}">
                  <a16:creationId xmlns:a16="http://schemas.microsoft.com/office/drawing/2014/main" id="{885974D8-31B0-4D5A-85F5-A13948373D13}"/>
                </a:ext>
              </a:extLst>
            </p:cNvPr>
            <p:cNvSpPr/>
            <p:nvPr/>
          </p:nvSpPr>
          <p:spPr>
            <a:xfrm rot="21502205">
              <a:off x="8308226" y="329112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8" name="Ellipse 287">
              <a:extLst>
                <a:ext uri="{FF2B5EF4-FFF2-40B4-BE49-F238E27FC236}">
                  <a16:creationId xmlns:a16="http://schemas.microsoft.com/office/drawing/2014/main" id="{445700F7-DB8A-4725-A419-EAAD4A6D8980}"/>
                </a:ext>
              </a:extLst>
            </p:cNvPr>
            <p:cNvSpPr/>
            <p:nvPr/>
          </p:nvSpPr>
          <p:spPr>
            <a:xfrm rot="21502205">
              <a:off x="8416209" y="336615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9" name="Ellipse 288">
              <a:extLst>
                <a:ext uri="{FF2B5EF4-FFF2-40B4-BE49-F238E27FC236}">
                  <a16:creationId xmlns:a16="http://schemas.microsoft.com/office/drawing/2014/main" id="{70132CBD-C247-42E3-AA05-684127573452}"/>
                </a:ext>
              </a:extLst>
            </p:cNvPr>
            <p:cNvSpPr/>
            <p:nvPr/>
          </p:nvSpPr>
          <p:spPr>
            <a:xfrm rot="21502205">
              <a:off x="8524192" y="3317363"/>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0" name="Ellipse 289">
              <a:extLst>
                <a:ext uri="{FF2B5EF4-FFF2-40B4-BE49-F238E27FC236}">
                  <a16:creationId xmlns:a16="http://schemas.microsoft.com/office/drawing/2014/main" id="{D06DC4FE-0595-4FD6-BA54-EF9B378519FB}"/>
                </a:ext>
              </a:extLst>
            </p:cNvPr>
            <p:cNvSpPr/>
            <p:nvPr/>
          </p:nvSpPr>
          <p:spPr>
            <a:xfrm rot="21502205">
              <a:off x="8632172" y="330095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1" name="Forme libre : forme 290">
              <a:extLst>
                <a:ext uri="{FF2B5EF4-FFF2-40B4-BE49-F238E27FC236}">
                  <a16:creationId xmlns:a16="http://schemas.microsoft.com/office/drawing/2014/main" id="{FBE3424F-64B6-4695-AE27-202CC61BE40A}"/>
                </a:ext>
              </a:extLst>
            </p:cNvPr>
            <p:cNvSpPr/>
            <p:nvPr/>
          </p:nvSpPr>
          <p:spPr>
            <a:xfrm>
              <a:off x="8058150" y="3238216"/>
              <a:ext cx="607695" cy="143412"/>
            </a:xfrm>
            <a:custGeom>
              <a:avLst/>
              <a:gdLst>
                <a:gd name="connsiteX0" fmla="*/ 0 w 607695"/>
                <a:gd name="connsiteY0" fmla="*/ 80294 h 143412"/>
                <a:gd name="connsiteX1" fmla="*/ 114300 w 607695"/>
                <a:gd name="connsiteY1" fmla="*/ 11714 h 143412"/>
                <a:gd name="connsiteX2" fmla="*/ 203835 w 607695"/>
                <a:gd name="connsiteY2" fmla="*/ 7904 h 143412"/>
                <a:gd name="connsiteX3" fmla="*/ 280035 w 607695"/>
                <a:gd name="connsiteY3" fmla="*/ 91724 h 143412"/>
                <a:gd name="connsiteX4" fmla="*/ 280035 w 607695"/>
                <a:gd name="connsiteY4" fmla="*/ 91724 h 143412"/>
                <a:gd name="connsiteX5" fmla="*/ 340995 w 607695"/>
                <a:gd name="connsiteY5" fmla="*/ 133634 h 143412"/>
                <a:gd name="connsiteX6" fmla="*/ 419100 w 607695"/>
                <a:gd name="connsiteY6" fmla="*/ 137444 h 143412"/>
                <a:gd name="connsiteX7" fmla="*/ 516255 w 607695"/>
                <a:gd name="connsiteY7" fmla="*/ 63149 h 143412"/>
                <a:gd name="connsiteX8" fmla="*/ 607695 w 607695"/>
                <a:gd name="connsiteY8" fmla="*/ 82199 h 14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695" h="143412">
                  <a:moveTo>
                    <a:pt x="0" y="80294"/>
                  </a:moveTo>
                  <a:cubicBezTo>
                    <a:pt x="40163" y="52036"/>
                    <a:pt x="80327" y="23779"/>
                    <a:pt x="114300" y="11714"/>
                  </a:cubicBezTo>
                  <a:cubicBezTo>
                    <a:pt x="148273" y="-351"/>
                    <a:pt x="176213" y="-5431"/>
                    <a:pt x="203835" y="7904"/>
                  </a:cubicBezTo>
                  <a:cubicBezTo>
                    <a:pt x="231457" y="21239"/>
                    <a:pt x="280035" y="91724"/>
                    <a:pt x="280035" y="91724"/>
                  </a:cubicBezTo>
                  <a:lnTo>
                    <a:pt x="280035" y="91724"/>
                  </a:lnTo>
                  <a:cubicBezTo>
                    <a:pt x="290195" y="98709"/>
                    <a:pt x="317818" y="126014"/>
                    <a:pt x="340995" y="133634"/>
                  </a:cubicBezTo>
                  <a:cubicBezTo>
                    <a:pt x="364172" y="141254"/>
                    <a:pt x="389890" y="149191"/>
                    <a:pt x="419100" y="137444"/>
                  </a:cubicBezTo>
                  <a:cubicBezTo>
                    <a:pt x="448310" y="125697"/>
                    <a:pt x="484823" y="72356"/>
                    <a:pt x="516255" y="63149"/>
                  </a:cubicBezTo>
                  <a:cubicBezTo>
                    <a:pt x="547687" y="53942"/>
                    <a:pt x="577691" y="68070"/>
                    <a:pt x="607695" y="82199"/>
                  </a:cubicBezTo>
                </a:path>
              </a:pathLst>
            </a:cu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grpSp>
      <p:grpSp>
        <p:nvGrpSpPr>
          <p:cNvPr id="236" name="Groupe 235">
            <a:extLst>
              <a:ext uri="{FF2B5EF4-FFF2-40B4-BE49-F238E27FC236}">
                <a16:creationId xmlns:a16="http://schemas.microsoft.com/office/drawing/2014/main" id="{39F2656F-B7A0-4F45-AB40-35A56A6EBD73}"/>
              </a:ext>
            </a:extLst>
          </p:cNvPr>
          <p:cNvGrpSpPr/>
          <p:nvPr/>
        </p:nvGrpSpPr>
        <p:grpSpPr>
          <a:xfrm>
            <a:off x="5333709" y="2971581"/>
            <a:ext cx="1667407" cy="502240"/>
            <a:chOff x="8683416" y="3524977"/>
            <a:chExt cx="2098501" cy="420560"/>
          </a:xfrm>
        </p:grpSpPr>
        <p:cxnSp>
          <p:nvCxnSpPr>
            <p:cNvPr id="264" name="Connecteur droit 263">
              <a:extLst>
                <a:ext uri="{FF2B5EF4-FFF2-40B4-BE49-F238E27FC236}">
                  <a16:creationId xmlns:a16="http://schemas.microsoft.com/office/drawing/2014/main" id="{D161C74E-DDE8-4388-B7BB-09FE8E85DBCA}"/>
                </a:ext>
              </a:extLst>
            </p:cNvPr>
            <p:cNvCxnSpPr>
              <a:cxnSpLocks/>
            </p:cNvCxnSpPr>
            <p:nvPr/>
          </p:nvCxnSpPr>
          <p:spPr>
            <a:xfrm flipV="1">
              <a:off x="9895911" y="3584501"/>
              <a:ext cx="886006" cy="112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265" name="Ellipse 264">
              <a:extLst>
                <a:ext uri="{FF2B5EF4-FFF2-40B4-BE49-F238E27FC236}">
                  <a16:creationId xmlns:a16="http://schemas.microsoft.com/office/drawing/2014/main" id="{222FB24F-9F5E-4EAC-BC65-E6859D968699}"/>
                </a:ext>
              </a:extLst>
            </p:cNvPr>
            <p:cNvSpPr/>
            <p:nvPr/>
          </p:nvSpPr>
          <p:spPr>
            <a:xfrm>
              <a:off x="10002707" y="365000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6" name="Ellipse 265">
              <a:extLst>
                <a:ext uri="{FF2B5EF4-FFF2-40B4-BE49-F238E27FC236}">
                  <a16:creationId xmlns:a16="http://schemas.microsoft.com/office/drawing/2014/main" id="{7C381C34-1881-49EF-8AAF-7D049F137D93}"/>
                </a:ext>
              </a:extLst>
            </p:cNvPr>
            <p:cNvSpPr/>
            <p:nvPr/>
          </p:nvSpPr>
          <p:spPr>
            <a:xfrm>
              <a:off x="10135640" y="379669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7" name="Ellipse 266">
              <a:extLst>
                <a:ext uri="{FF2B5EF4-FFF2-40B4-BE49-F238E27FC236}">
                  <a16:creationId xmlns:a16="http://schemas.microsoft.com/office/drawing/2014/main" id="{6E30B0D4-FDA0-4745-89C7-6F843C259166}"/>
                </a:ext>
              </a:extLst>
            </p:cNvPr>
            <p:cNvSpPr/>
            <p:nvPr/>
          </p:nvSpPr>
          <p:spPr>
            <a:xfrm>
              <a:off x="102685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8" name="Ellipse 267">
              <a:extLst>
                <a:ext uri="{FF2B5EF4-FFF2-40B4-BE49-F238E27FC236}">
                  <a16:creationId xmlns:a16="http://schemas.microsoft.com/office/drawing/2014/main" id="{3B6FFEBD-CE8B-42F0-B842-F05098761D06}"/>
                </a:ext>
              </a:extLst>
            </p:cNvPr>
            <p:cNvSpPr/>
            <p:nvPr/>
          </p:nvSpPr>
          <p:spPr>
            <a:xfrm>
              <a:off x="10401505" y="387479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9" name="Ellipse 268">
              <a:extLst>
                <a:ext uri="{FF2B5EF4-FFF2-40B4-BE49-F238E27FC236}">
                  <a16:creationId xmlns:a16="http://schemas.microsoft.com/office/drawing/2014/main" id="{5145132F-4C16-4182-AA88-F6BB398217D3}"/>
                </a:ext>
              </a:extLst>
            </p:cNvPr>
            <p:cNvSpPr/>
            <p:nvPr/>
          </p:nvSpPr>
          <p:spPr>
            <a:xfrm>
              <a:off x="10534438"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70" name="Ellipse 269">
              <a:extLst>
                <a:ext uri="{FF2B5EF4-FFF2-40B4-BE49-F238E27FC236}">
                  <a16:creationId xmlns:a16="http://schemas.microsoft.com/office/drawing/2014/main" id="{2A7F283C-46A4-4421-9B7E-3536A7A561E9}"/>
                </a:ext>
              </a:extLst>
            </p:cNvPr>
            <p:cNvSpPr/>
            <p:nvPr/>
          </p:nvSpPr>
          <p:spPr>
            <a:xfrm>
              <a:off x="104024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1" name="Connecteur droit 270">
              <a:extLst>
                <a:ext uri="{FF2B5EF4-FFF2-40B4-BE49-F238E27FC236}">
                  <a16:creationId xmlns:a16="http://schemas.microsoft.com/office/drawing/2014/main" id="{7DDF9061-8571-430B-AF36-61A4F7572884}"/>
                </a:ext>
              </a:extLst>
            </p:cNvPr>
            <p:cNvCxnSpPr>
              <a:cxnSpLocks/>
            </p:cNvCxnSpPr>
            <p:nvPr/>
          </p:nvCxnSpPr>
          <p:spPr>
            <a:xfrm flipV="1">
              <a:off x="9895911" y="3661377"/>
              <a:ext cx="886006" cy="1123"/>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sp>
          <p:nvSpPr>
            <p:cNvPr id="272" name="Ellipse 271">
              <a:extLst>
                <a:ext uri="{FF2B5EF4-FFF2-40B4-BE49-F238E27FC236}">
                  <a16:creationId xmlns:a16="http://schemas.microsoft.com/office/drawing/2014/main" id="{95FB7173-5847-471D-954F-42FD26330B1A}"/>
                </a:ext>
              </a:extLst>
            </p:cNvPr>
            <p:cNvSpPr/>
            <p:nvPr/>
          </p:nvSpPr>
          <p:spPr>
            <a:xfrm>
              <a:off x="10667370" y="3648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3" name="Connecteur droit 272">
              <a:extLst>
                <a:ext uri="{FF2B5EF4-FFF2-40B4-BE49-F238E27FC236}">
                  <a16:creationId xmlns:a16="http://schemas.microsoft.com/office/drawing/2014/main" id="{ECD853C7-2BD3-4D0C-B1D8-CCC17C8D0039}"/>
                </a:ext>
              </a:extLst>
            </p:cNvPr>
            <p:cNvCxnSpPr>
              <a:cxnSpLocks/>
            </p:cNvCxnSpPr>
            <p:nvPr/>
          </p:nvCxnSpPr>
          <p:spPr>
            <a:xfrm flipV="1">
              <a:off x="9895911" y="3738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4" name="Ellipse 273">
              <a:extLst>
                <a:ext uri="{FF2B5EF4-FFF2-40B4-BE49-F238E27FC236}">
                  <a16:creationId xmlns:a16="http://schemas.microsoft.com/office/drawing/2014/main" id="{2767F423-4183-48FF-994A-36055A40D692}"/>
                </a:ext>
              </a:extLst>
            </p:cNvPr>
            <p:cNvSpPr/>
            <p:nvPr/>
          </p:nvSpPr>
          <p:spPr>
            <a:xfrm>
              <a:off x="10266508" y="3725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5" name="Connecteur droit 274">
              <a:extLst>
                <a:ext uri="{FF2B5EF4-FFF2-40B4-BE49-F238E27FC236}">
                  <a16:creationId xmlns:a16="http://schemas.microsoft.com/office/drawing/2014/main" id="{BB931D58-03AF-4E9F-9DC8-0F7EC7487CB3}"/>
                </a:ext>
              </a:extLst>
            </p:cNvPr>
            <p:cNvCxnSpPr>
              <a:cxnSpLocks/>
            </p:cNvCxnSpPr>
            <p:nvPr/>
          </p:nvCxnSpPr>
          <p:spPr>
            <a:xfrm flipV="1">
              <a:off x="9895911" y="3810377"/>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6" name="Ellipse 275">
              <a:extLst>
                <a:ext uri="{FF2B5EF4-FFF2-40B4-BE49-F238E27FC236}">
                  <a16:creationId xmlns:a16="http://schemas.microsoft.com/office/drawing/2014/main" id="{B48E8695-6B4D-4EDA-A87E-98C8D89D28F6}"/>
                </a:ext>
              </a:extLst>
            </p:cNvPr>
            <p:cNvSpPr/>
            <p:nvPr/>
          </p:nvSpPr>
          <p:spPr>
            <a:xfrm>
              <a:off x="10667370" y="3797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7" name="Connecteur droit 276">
              <a:extLst>
                <a:ext uri="{FF2B5EF4-FFF2-40B4-BE49-F238E27FC236}">
                  <a16:creationId xmlns:a16="http://schemas.microsoft.com/office/drawing/2014/main" id="{89C8BA58-EAB9-4007-A1ED-25E2F55AC222}"/>
                </a:ext>
              </a:extLst>
            </p:cNvPr>
            <p:cNvCxnSpPr>
              <a:cxnSpLocks/>
            </p:cNvCxnSpPr>
            <p:nvPr/>
          </p:nvCxnSpPr>
          <p:spPr>
            <a:xfrm flipV="1">
              <a:off x="9895911" y="3887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8" name="Ellipse 277">
              <a:extLst>
                <a:ext uri="{FF2B5EF4-FFF2-40B4-BE49-F238E27FC236}">
                  <a16:creationId xmlns:a16="http://schemas.microsoft.com/office/drawing/2014/main" id="{D2422739-DD8B-407F-8B23-8571EE455F46}"/>
                </a:ext>
              </a:extLst>
            </p:cNvPr>
            <p:cNvSpPr/>
            <p:nvPr/>
          </p:nvSpPr>
          <p:spPr>
            <a:xfrm>
              <a:off x="10533749" y="3874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9" name="Connecteur droit 278">
              <a:extLst>
                <a:ext uri="{FF2B5EF4-FFF2-40B4-BE49-F238E27FC236}">
                  <a16:creationId xmlns:a16="http://schemas.microsoft.com/office/drawing/2014/main" id="{E998AE8E-1351-4B86-839F-3AAA2889B992}"/>
                </a:ext>
              </a:extLst>
            </p:cNvPr>
            <p:cNvCxnSpPr>
              <a:cxnSpLocks/>
            </p:cNvCxnSpPr>
            <p:nvPr/>
          </p:nvCxnSpPr>
          <p:spPr>
            <a:xfrm flipV="1">
              <a:off x="10018528"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0" name="Connecteur droit 279">
              <a:extLst>
                <a:ext uri="{FF2B5EF4-FFF2-40B4-BE49-F238E27FC236}">
                  <a16:creationId xmlns:a16="http://schemas.microsoft.com/office/drawing/2014/main" id="{62AD21F3-1A78-4617-9631-B056D85D1DB3}"/>
                </a:ext>
              </a:extLst>
            </p:cNvPr>
            <p:cNvCxnSpPr>
              <a:cxnSpLocks/>
            </p:cNvCxnSpPr>
            <p:nvPr/>
          </p:nvCxnSpPr>
          <p:spPr>
            <a:xfrm flipV="1">
              <a:off x="101505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1" name="Connecteur droit 280">
              <a:extLst>
                <a:ext uri="{FF2B5EF4-FFF2-40B4-BE49-F238E27FC236}">
                  <a16:creationId xmlns:a16="http://schemas.microsoft.com/office/drawing/2014/main" id="{79C33AF8-EAFD-4BCD-9C65-A8A76CBCC996}"/>
                </a:ext>
              </a:extLst>
            </p:cNvPr>
            <p:cNvCxnSpPr>
              <a:cxnSpLocks/>
            </p:cNvCxnSpPr>
            <p:nvPr/>
          </p:nvCxnSpPr>
          <p:spPr>
            <a:xfrm flipV="1">
              <a:off x="1028250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2" name="Connecteur droit 281">
              <a:extLst>
                <a:ext uri="{FF2B5EF4-FFF2-40B4-BE49-F238E27FC236}">
                  <a16:creationId xmlns:a16="http://schemas.microsoft.com/office/drawing/2014/main" id="{066675F8-C9DA-4AD0-899D-5C28CD8EB8C9}"/>
                </a:ext>
              </a:extLst>
            </p:cNvPr>
            <p:cNvCxnSpPr>
              <a:cxnSpLocks/>
            </p:cNvCxnSpPr>
            <p:nvPr/>
          </p:nvCxnSpPr>
          <p:spPr>
            <a:xfrm flipV="1">
              <a:off x="1041683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3" name="Connecteur droit 282">
              <a:extLst>
                <a:ext uri="{FF2B5EF4-FFF2-40B4-BE49-F238E27FC236}">
                  <a16:creationId xmlns:a16="http://schemas.microsoft.com/office/drawing/2014/main" id="{F8D6171F-F8A4-42C2-AC6A-5CAADD7181C6}"/>
                </a:ext>
              </a:extLst>
            </p:cNvPr>
            <p:cNvCxnSpPr>
              <a:cxnSpLocks/>
            </p:cNvCxnSpPr>
            <p:nvPr/>
          </p:nvCxnSpPr>
          <p:spPr>
            <a:xfrm flipV="1">
              <a:off x="1054882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4" name="Connecteur droit 283">
              <a:extLst>
                <a:ext uri="{FF2B5EF4-FFF2-40B4-BE49-F238E27FC236}">
                  <a16:creationId xmlns:a16="http://schemas.microsoft.com/office/drawing/2014/main" id="{7B5BF463-FD15-4AEB-B9DA-41EF720311AD}"/>
                </a:ext>
              </a:extLst>
            </p:cNvPr>
            <p:cNvCxnSpPr>
              <a:cxnSpLocks/>
            </p:cNvCxnSpPr>
            <p:nvPr/>
          </p:nvCxnSpPr>
          <p:spPr>
            <a:xfrm flipV="1">
              <a:off x="86834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grpSp>
      <p:pic>
        <p:nvPicPr>
          <p:cNvPr id="237" name="Picture 2" descr="Icône tiff, filetype, types de fichiers">
            <a:extLst>
              <a:ext uri="{FF2B5EF4-FFF2-40B4-BE49-F238E27FC236}">
                <a16:creationId xmlns:a16="http://schemas.microsoft.com/office/drawing/2014/main" id="{640D8F47-3887-4803-9AD2-F2CD1CE55A4D}"/>
              </a:ext>
            </a:extLst>
          </p:cNvPr>
          <p:cNvPicPr>
            <a:picLocks noChangeAspect="1" noChangeArrowheads="1"/>
          </p:cNvPicPr>
          <p:nvPr/>
        </p:nvPicPr>
        <p:blipFill>
          <a:blip r:embed="rId17" cstate="screen">
            <a:extLst>
              <a:ext uri="{28A0092B-C50C-407E-A947-70E740481C1C}">
                <a14:useLocalDpi xmlns:a14="http://schemas.microsoft.com/office/drawing/2010/main" val="0"/>
              </a:ext>
            </a:extLst>
          </a:blip>
          <a:srcRect/>
          <a:stretch>
            <a:fillRect/>
          </a:stretch>
        </p:blipFill>
        <p:spPr bwMode="auto">
          <a:xfrm>
            <a:off x="6132360" y="4446623"/>
            <a:ext cx="680459" cy="72429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shapefile iconv2 | Free SVG">
            <a:extLst>
              <a:ext uri="{FF2B5EF4-FFF2-40B4-BE49-F238E27FC236}">
                <a16:creationId xmlns:a16="http://schemas.microsoft.com/office/drawing/2014/main" id="{E1EBFD06-870F-4BA7-AC45-EA1A99A6E079}"/>
              </a:ext>
            </a:extLst>
          </p:cNvPr>
          <p:cNvPicPr>
            <a:picLocks noChangeAspect="1" noChangeArrowheads="1"/>
          </p:cNvPicPr>
          <p:nvPr/>
        </p:nvPicPr>
        <p:blipFill>
          <a:blip r:embed="rId18" cstate="screen">
            <a:extLst>
              <a:ext uri="{28A0092B-C50C-407E-A947-70E740481C1C}">
                <a14:useLocalDpi xmlns:a14="http://schemas.microsoft.com/office/drawing/2010/main" val="0"/>
              </a:ext>
            </a:extLst>
          </a:blip>
          <a:srcRect/>
          <a:stretch>
            <a:fillRect/>
          </a:stretch>
        </p:blipFill>
        <p:spPr bwMode="auto">
          <a:xfrm>
            <a:off x="5421961" y="4446623"/>
            <a:ext cx="680459" cy="724298"/>
          </a:xfrm>
          <a:prstGeom prst="rect">
            <a:avLst/>
          </a:prstGeom>
          <a:noFill/>
          <a:extLst>
            <a:ext uri="{909E8E84-426E-40DD-AFC4-6F175D3DCCD1}">
              <a14:hiddenFill xmlns:a14="http://schemas.microsoft.com/office/drawing/2010/main">
                <a:solidFill>
                  <a:srgbClr val="FFFFFF"/>
                </a:solidFill>
              </a14:hiddenFill>
            </a:ext>
          </a:extLst>
        </p:spPr>
      </p:pic>
      <p:sp>
        <p:nvSpPr>
          <p:cNvPr id="239" name="Rectangle 238">
            <a:extLst>
              <a:ext uri="{FF2B5EF4-FFF2-40B4-BE49-F238E27FC236}">
                <a16:creationId xmlns:a16="http://schemas.microsoft.com/office/drawing/2014/main" id="{5E1C411A-5D9A-4E26-8187-D6410CF00A67}"/>
              </a:ext>
            </a:extLst>
          </p:cNvPr>
          <p:cNvSpPr/>
          <p:nvPr/>
        </p:nvSpPr>
        <p:spPr>
          <a:xfrm>
            <a:off x="4591766" y="5247774"/>
            <a:ext cx="1551940" cy="181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40" name="Connecteur droit 239">
            <a:extLst>
              <a:ext uri="{FF2B5EF4-FFF2-40B4-BE49-F238E27FC236}">
                <a16:creationId xmlns:a16="http://schemas.microsoft.com/office/drawing/2014/main" id="{88FF922A-B023-4573-87DA-4AB736399724}"/>
              </a:ext>
            </a:extLst>
          </p:cNvPr>
          <p:cNvCxnSpPr/>
          <p:nvPr/>
        </p:nvCxnSpPr>
        <p:spPr>
          <a:xfrm>
            <a:off x="4816580" y="5247774"/>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FC1F5120-83AD-44A2-A1F4-9FCB48F827AD}"/>
              </a:ext>
            </a:extLst>
          </p:cNvPr>
          <p:cNvCxnSpPr/>
          <p:nvPr/>
        </p:nvCxnSpPr>
        <p:spPr>
          <a:xfrm>
            <a:off x="4922536" y="5245543"/>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pic>
        <p:nvPicPr>
          <p:cNvPr id="242" name="Image 241">
            <a:extLst>
              <a:ext uri="{FF2B5EF4-FFF2-40B4-BE49-F238E27FC236}">
                <a16:creationId xmlns:a16="http://schemas.microsoft.com/office/drawing/2014/main" id="{7102E23F-6233-40EB-B0B0-6F970C63F186}"/>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4215372" y="4433386"/>
            <a:ext cx="964537" cy="674673"/>
          </a:xfrm>
          <a:prstGeom prst="rect">
            <a:avLst/>
          </a:prstGeom>
          <a:ln>
            <a:solidFill>
              <a:schemeClr val="accent1">
                <a:lumMod val="50000"/>
              </a:schemeClr>
            </a:solidFill>
          </a:ln>
        </p:spPr>
      </p:pic>
      <p:sp>
        <p:nvSpPr>
          <p:cNvPr id="243" name="Rectangle : coins arrondis 242">
            <a:extLst>
              <a:ext uri="{FF2B5EF4-FFF2-40B4-BE49-F238E27FC236}">
                <a16:creationId xmlns:a16="http://schemas.microsoft.com/office/drawing/2014/main" id="{CD14A0AB-73B0-4107-8A43-95A9D15237DE}"/>
              </a:ext>
            </a:extLst>
          </p:cNvPr>
          <p:cNvSpPr/>
          <p:nvPr/>
        </p:nvSpPr>
        <p:spPr>
          <a:xfrm>
            <a:off x="3902892" y="4195308"/>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44" name="ZoneTexte 243">
            <a:extLst>
              <a:ext uri="{FF2B5EF4-FFF2-40B4-BE49-F238E27FC236}">
                <a16:creationId xmlns:a16="http://schemas.microsoft.com/office/drawing/2014/main" id="{49667F57-C29B-42D3-9B88-A641178F8D74}"/>
              </a:ext>
            </a:extLst>
          </p:cNvPr>
          <p:cNvSpPr txBox="1"/>
          <p:nvPr/>
        </p:nvSpPr>
        <p:spPr>
          <a:xfrm>
            <a:off x="3981161" y="4162369"/>
            <a:ext cx="1611250" cy="259943"/>
          </a:xfrm>
          <a:prstGeom prst="rect">
            <a:avLst/>
          </a:prstGeom>
          <a:noFill/>
        </p:spPr>
        <p:txBody>
          <a:bodyPr wrap="square" rtlCol="0">
            <a:spAutoFit/>
          </a:bodyPr>
          <a:lstStyle/>
          <a:p>
            <a:r>
              <a:rPr lang="fr-FR" sz="1089" b="1" i="1" dirty="0" err="1"/>
              <a:t>Multi-formats</a:t>
            </a:r>
            <a:endParaRPr lang="fr-FR" sz="1089" b="1" i="1" dirty="0"/>
          </a:p>
        </p:txBody>
      </p:sp>
      <p:sp>
        <p:nvSpPr>
          <p:cNvPr id="245" name="ZoneTexte 244">
            <a:extLst>
              <a:ext uri="{FF2B5EF4-FFF2-40B4-BE49-F238E27FC236}">
                <a16:creationId xmlns:a16="http://schemas.microsoft.com/office/drawing/2014/main" id="{A393D251-F393-42D8-B365-37E9CC33DFE4}"/>
              </a:ext>
            </a:extLst>
          </p:cNvPr>
          <p:cNvSpPr txBox="1"/>
          <p:nvPr/>
        </p:nvSpPr>
        <p:spPr>
          <a:xfrm>
            <a:off x="4675683" y="5442054"/>
            <a:ext cx="1819118" cy="287771"/>
          </a:xfrm>
          <a:prstGeom prst="rect">
            <a:avLst/>
          </a:prstGeom>
          <a:noFill/>
        </p:spPr>
        <p:txBody>
          <a:bodyPr wrap="square" rtlCol="0">
            <a:spAutoFit/>
          </a:bodyPr>
          <a:lstStyle/>
          <a:p>
            <a:r>
              <a:rPr lang="fr-FR" sz="1270" dirty="0"/>
              <a:t>Texte, binaire, fichier </a:t>
            </a:r>
          </a:p>
        </p:txBody>
      </p:sp>
      <p:sp>
        <p:nvSpPr>
          <p:cNvPr id="246" name="ZoneTexte 245">
            <a:extLst>
              <a:ext uri="{FF2B5EF4-FFF2-40B4-BE49-F238E27FC236}">
                <a16:creationId xmlns:a16="http://schemas.microsoft.com/office/drawing/2014/main" id="{223FEE1F-13CD-411E-98D8-D8FED70EA0D7}"/>
              </a:ext>
            </a:extLst>
          </p:cNvPr>
          <p:cNvSpPr txBox="1"/>
          <p:nvPr/>
        </p:nvSpPr>
        <p:spPr>
          <a:xfrm>
            <a:off x="4946987" y="5231015"/>
            <a:ext cx="1298981" cy="217880"/>
          </a:xfrm>
          <a:prstGeom prst="rect">
            <a:avLst/>
          </a:prstGeom>
          <a:noFill/>
        </p:spPr>
        <p:txBody>
          <a:bodyPr wrap="square" rtlCol="0">
            <a:spAutoFit/>
          </a:bodyPr>
          <a:lstStyle/>
          <a:p>
            <a:r>
              <a:rPr lang="fr-FR" sz="816" dirty="0"/>
              <a:t>BLE LoRa Compressé</a:t>
            </a:r>
          </a:p>
        </p:txBody>
      </p:sp>
      <p:sp>
        <p:nvSpPr>
          <p:cNvPr id="247" name="ZoneTexte 246">
            <a:extLst>
              <a:ext uri="{FF2B5EF4-FFF2-40B4-BE49-F238E27FC236}">
                <a16:creationId xmlns:a16="http://schemas.microsoft.com/office/drawing/2014/main" id="{33BD616E-F7B9-4721-A4C6-B15C045986E3}"/>
              </a:ext>
            </a:extLst>
          </p:cNvPr>
          <p:cNvSpPr txBox="1"/>
          <p:nvPr/>
        </p:nvSpPr>
        <p:spPr>
          <a:xfrm>
            <a:off x="4210508" y="5044678"/>
            <a:ext cx="1233684" cy="217880"/>
          </a:xfrm>
          <a:prstGeom prst="rect">
            <a:avLst/>
          </a:prstGeom>
          <a:noFill/>
        </p:spPr>
        <p:txBody>
          <a:bodyPr wrap="square" rtlCol="0">
            <a:spAutoFit/>
          </a:bodyPr>
          <a:lstStyle/>
          <a:p>
            <a:r>
              <a:rPr lang="fr-FR" sz="816" dirty="0" err="1"/>
              <a:t>Json</a:t>
            </a:r>
            <a:r>
              <a:rPr lang="fr-FR" sz="816" dirty="0"/>
              <a:t> (light / </a:t>
            </a:r>
            <a:r>
              <a:rPr lang="fr-FR" sz="816" dirty="0" err="1"/>
              <a:t>verbose</a:t>
            </a:r>
            <a:r>
              <a:rPr lang="fr-FR" sz="816" dirty="0"/>
              <a:t>)</a:t>
            </a:r>
          </a:p>
        </p:txBody>
      </p:sp>
      <p:sp>
        <p:nvSpPr>
          <p:cNvPr id="248" name="ZoneTexte 247">
            <a:extLst>
              <a:ext uri="{FF2B5EF4-FFF2-40B4-BE49-F238E27FC236}">
                <a16:creationId xmlns:a16="http://schemas.microsoft.com/office/drawing/2014/main" id="{593E7C6F-918D-4B20-AF8C-85D220521A9B}"/>
              </a:ext>
            </a:extLst>
          </p:cNvPr>
          <p:cNvSpPr txBox="1"/>
          <p:nvPr/>
        </p:nvSpPr>
        <p:spPr>
          <a:xfrm>
            <a:off x="4658606" y="3018365"/>
            <a:ext cx="963558" cy="204030"/>
          </a:xfrm>
          <a:prstGeom prst="rect">
            <a:avLst/>
          </a:prstGeom>
          <a:noFill/>
        </p:spPr>
        <p:txBody>
          <a:bodyPr wrap="square" rtlCol="0">
            <a:spAutoFit/>
          </a:bodyPr>
          <a:lstStyle/>
          <a:p>
            <a:r>
              <a:rPr lang="fr-FR" sz="726" dirty="0"/>
              <a:t>Mesures multiples</a:t>
            </a:r>
          </a:p>
        </p:txBody>
      </p:sp>
      <p:sp>
        <p:nvSpPr>
          <p:cNvPr id="249" name="ZoneTexte 248">
            <a:extLst>
              <a:ext uri="{FF2B5EF4-FFF2-40B4-BE49-F238E27FC236}">
                <a16:creationId xmlns:a16="http://schemas.microsoft.com/office/drawing/2014/main" id="{613796FC-B200-4BE1-8449-A0C6FC65BBFE}"/>
              </a:ext>
            </a:extLst>
          </p:cNvPr>
          <p:cNvSpPr txBox="1"/>
          <p:nvPr/>
        </p:nvSpPr>
        <p:spPr>
          <a:xfrm>
            <a:off x="3907995" y="3655999"/>
            <a:ext cx="879613" cy="315727"/>
          </a:xfrm>
          <a:prstGeom prst="rect">
            <a:avLst/>
          </a:prstGeom>
          <a:noFill/>
        </p:spPr>
        <p:txBody>
          <a:bodyPr wrap="square" rtlCol="0">
            <a:spAutoFit/>
          </a:bodyPr>
          <a:lstStyle/>
          <a:p>
            <a:pPr algn="ctr"/>
            <a:r>
              <a:rPr lang="fr-FR" sz="726" dirty="0" err="1"/>
              <a:t>Grid</a:t>
            </a:r>
            <a:r>
              <a:rPr lang="fr-FR" sz="726" dirty="0"/>
              <a:t> </a:t>
            </a:r>
          </a:p>
          <a:p>
            <a:pPr algn="ctr"/>
            <a:r>
              <a:rPr lang="fr-FR" sz="726" dirty="0"/>
              <a:t>(surf, vol, time)</a:t>
            </a:r>
          </a:p>
        </p:txBody>
      </p:sp>
      <p:sp>
        <p:nvSpPr>
          <p:cNvPr id="250" name="ZoneTexte 249">
            <a:extLst>
              <a:ext uri="{FF2B5EF4-FFF2-40B4-BE49-F238E27FC236}">
                <a16:creationId xmlns:a16="http://schemas.microsoft.com/office/drawing/2014/main" id="{80FD41FC-2244-4120-8ED4-5B7F35408BEF}"/>
              </a:ext>
            </a:extLst>
          </p:cNvPr>
          <p:cNvSpPr txBox="1"/>
          <p:nvPr/>
        </p:nvSpPr>
        <p:spPr>
          <a:xfrm>
            <a:off x="5666704" y="3310550"/>
            <a:ext cx="612602" cy="343427"/>
          </a:xfrm>
          <a:prstGeom prst="rect">
            <a:avLst/>
          </a:prstGeom>
          <a:noFill/>
        </p:spPr>
        <p:txBody>
          <a:bodyPr wrap="square" rtlCol="0">
            <a:spAutoFit/>
          </a:bodyPr>
          <a:lstStyle/>
          <a:p>
            <a:r>
              <a:rPr lang="fr-FR" sz="816" dirty="0"/>
              <a:t>Mobiles</a:t>
            </a:r>
          </a:p>
          <a:p>
            <a:r>
              <a:rPr lang="fr-FR" sz="816" dirty="0" err="1"/>
              <a:t>tracking</a:t>
            </a:r>
            <a:endParaRPr lang="fr-FR" sz="816" dirty="0"/>
          </a:p>
        </p:txBody>
      </p:sp>
      <p:sp>
        <p:nvSpPr>
          <p:cNvPr id="251" name="ZoneTexte 250">
            <a:extLst>
              <a:ext uri="{FF2B5EF4-FFF2-40B4-BE49-F238E27FC236}">
                <a16:creationId xmlns:a16="http://schemas.microsoft.com/office/drawing/2014/main" id="{46D4AFBF-1A09-412D-9B67-A024D241866C}"/>
              </a:ext>
            </a:extLst>
          </p:cNvPr>
          <p:cNvSpPr txBox="1"/>
          <p:nvPr/>
        </p:nvSpPr>
        <p:spPr>
          <a:xfrm>
            <a:off x="4789619" y="3540541"/>
            <a:ext cx="678912" cy="315727"/>
          </a:xfrm>
          <a:prstGeom prst="rect">
            <a:avLst/>
          </a:prstGeom>
          <a:noFill/>
        </p:spPr>
        <p:txBody>
          <a:bodyPr wrap="square" rtlCol="0">
            <a:spAutoFit/>
          </a:bodyPr>
          <a:lstStyle/>
          <a:p>
            <a:r>
              <a:rPr lang="fr-FR" sz="726" dirty="0"/>
              <a:t>Historique</a:t>
            </a:r>
          </a:p>
          <a:p>
            <a:r>
              <a:rPr lang="fr-FR" sz="726" dirty="0"/>
              <a:t>Temps réel</a:t>
            </a:r>
          </a:p>
        </p:txBody>
      </p:sp>
      <p:sp>
        <p:nvSpPr>
          <p:cNvPr id="252" name="ZoneTexte 251">
            <a:extLst>
              <a:ext uri="{FF2B5EF4-FFF2-40B4-BE49-F238E27FC236}">
                <a16:creationId xmlns:a16="http://schemas.microsoft.com/office/drawing/2014/main" id="{002D1F2F-C0E4-45F7-AA43-A03AFD0D42CC}"/>
              </a:ext>
            </a:extLst>
          </p:cNvPr>
          <p:cNvSpPr txBox="1"/>
          <p:nvPr/>
        </p:nvSpPr>
        <p:spPr>
          <a:xfrm>
            <a:off x="6308836" y="3480311"/>
            <a:ext cx="752127" cy="343427"/>
          </a:xfrm>
          <a:prstGeom prst="rect">
            <a:avLst/>
          </a:prstGeom>
          <a:noFill/>
        </p:spPr>
        <p:txBody>
          <a:bodyPr wrap="square" rtlCol="0">
            <a:spAutoFit/>
          </a:bodyPr>
          <a:lstStyle/>
          <a:p>
            <a:r>
              <a:rPr lang="fr-FR" sz="816" dirty="0"/>
              <a:t>Simulations</a:t>
            </a:r>
          </a:p>
          <a:p>
            <a:r>
              <a:rPr lang="fr-FR" sz="816" dirty="0"/>
              <a:t>Inventaires</a:t>
            </a:r>
          </a:p>
        </p:txBody>
      </p:sp>
      <p:sp>
        <p:nvSpPr>
          <p:cNvPr id="254" name="ZoneTexte 253">
            <a:extLst>
              <a:ext uri="{FF2B5EF4-FFF2-40B4-BE49-F238E27FC236}">
                <a16:creationId xmlns:a16="http://schemas.microsoft.com/office/drawing/2014/main" id="{2F50692F-02F6-47BB-8E8B-DAACC105732D}"/>
              </a:ext>
            </a:extLst>
          </p:cNvPr>
          <p:cNvSpPr txBox="1"/>
          <p:nvPr/>
        </p:nvSpPr>
        <p:spPr>
          <a:xfrm>
            <a:off x="3973860" y="2478560"/>
            <a:ext cx="1611250" cy="259943"/>
          </a:xfrm>
          <a:prstGeom prst="rect">
            <a:avLst/>
          </a:prstGeom>
          <a:noFill/>
        </p:spPr>
        <p:txBody>
          <a:bodyPr wrap="square" rtlCol="0">
            <a:spAutoFit/>
          </a:bodyPr>
          <a:lstStyle/>
          <a:p>
            <a:r>
              <a:rPr lang="fr-FR" sz="1089" b="1" i="1" dirty="0"/>
              <a:t>Multi cas d’usage</a:t>
            </a:r>
          </a:p>
        </p:txBody>
      </p:sp>
      <p:sp>
        <p:nvSpPr>
          <p:cNvPr id="255" name="Rectangle : coins arrondis 254">
            <a:extLst>
              <a:ext uri="{FF2B5EF4-FFF2-40B4-BE49-F238E27FC236}">
                <a16:creationId xmlns:a16="http://schemas.microsoft.com/office/drawing/2014/main" id="{1134E460-1D1C-4534-9D29-AA2F21F1121C}"/>
              </a:ext>
            </a:extLst>
          </p:cNvPr>
          <p:cNvSpPr/>
          <p:nvPr/>
        </p:nvSpPr>
        <p:spPr>
          <a:xfrm>
            <a:off x="3836681" y="813113"/>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56" name="ZoneTexte 255">
            <a:extLst>
              <a:ext uri="{FF2B5EF4-FFF2-40B4-BE49-F238E27FC236}">
                <a16:creationId xmlns:a16="http://schemas.microsoft.com/office/drawing/2014/main" id="{928D991D-E54F-49EC-89E4-D682A3B01875}"/>
              </a:ext>
            </a:extLst>
          </p:cNvPr>
          <p:cNvSpPr txBox="1"/>
          <p:nvPr/>
        </p:nvSpPr>
        <p:spPr>
          <a:xfrm>
            <a:off x="3973860" y="790781"/>
            <a:ext cx="1611250" cy="259943"/>
          </a:xfrm>
          <a:prstGeom prst="rect">
            <a:avLst/>
          </a:prstGeom>
          <a:noFill/>
        </p:spPr>
        <p:txBody>
          <a:bodyPr wrap="square" rtlCol="0">
            <a:spAutoFit/>
          </a:bodyPr>
          <a:lstStyle/>
          <a:p>
            <a:r>
              <a:rPr lang="fr-FR" sz="1089" b="1" i="1" dirty="0" err="1"/>
              <a:t>Multi-standards</a:t>
            </a:r>
            <a:endParaRPr lang="fr-FR" sz="1089" b="1" i="1" dirty="0"/>
          </a:p>
        </p:txBody>
      </p:sp>
      <p:sp>
        <p:nvSpPr>
          <p:cNvPr id="257" name="ZoneTexte 256">
            <a:extLst>
              <a:ext uri="{FF2B5EF4-FFF2-40B4-BE49-F238E27FC236}">
                <a16:creationId xmlns:a16="http://schemas.microsoft.com/office/drawing/2014/main" id="{56B0090B-D479-4B57-92E0-A15418A5BA3F}"/>
              </a:ext>
            </a:extLst>
          </p:cNvPr>
          <p:cNvSpPr txBox="1"/>
          <p:nvPr/>
        </p:nvSpPr>
        <p:spPr>
          <a:xfrm>
            <a:off x="3925973" y="2106880"/>
            <a:ext cx="1222950" cy="176074"/>
          </a:xfrm>
          <a:prstGeom prst="rect">
            <a:avLst/>
          </a:prstGeom>
          <a:noFill/>
        </p:spPr>
        <p:txBody>
          <a:bodyPr wrap="square" rtlCol="0">
            <a:spAutoFit/>
          </a:bodyPr>
          <a:lstStyle/>
          <a:p>
            <a:r>
              <a:rPr lang="fr-FR" sz="544" b="1" dirty="0"/>
              <a:t>Observations &amp; </a:t>
            </a:r>
            <a:r>
              <a:rPr lang="fr-FR" sz="544" b="1" dirty="0" err="1"/>
              <a:t>measurement</a:t>
            </a:r>
            <a:endParaRPr lang="fr-FR" sz="544" b="1" dirty="0"/>
          </a:p>
        </p:txBody>
      </p:sp>
      <p:sp>
        <p:nvSpPr>
          <p:cNvPr id="258" name="ZoneTexte 257">
            <a:extLst>
              <a:ext uri="{FF2B5EF4-FFF2-40B4-BE49-F238E27FC236}">
                <a16:creationId xmlns:a16="http://schemas.microsoft.com/office/drawing/2014/main" id="{3D7F57E0-E35D-4B1B-B31D-ECCBC00A8391}"/>
              </a:ext>
            </a:extLst>
          </p:cNvPr>
          <p:cNvSpPr txBox="1"/>
          <p:nvPr/>
        </p:nvSpPr>
        <p:spPr>
          <a:xfrm>
            <a:off x="3951337" y="1503210"/>
            <a:ext cx="1264674" cy="176074"/>
          </a:xfrm>
          <a:prstGeom prst="rect">
            <a:avLst/>
          </a:prstGeom>
          <a:noFill/>
        </p:spPr>
        <p:txBody>
          <a:bodyPr wrap="square" rtlCol="0">
            <a:spAutoFit/>
          </a:bodyPr>
          <a:lstStyle/>
          <a:p>
            <a:r>
              <a:rPr lang="fr-FR" sz="544" b="1" dirty="0" err="1"/>
              <a:t>Coverage</a:t>
            </a:r>
            <a:r>
              <a:rPr lang="fr-FR" sz="544" b="1" dirty="0"/>
              <a:t> – Time </a:t>
            </a:r>
            <a:r>
              <a:rPr lang="fr-FR" sz="544" b="1" dirty="0" err="1"/>
              <a:t>series</a:t>
            </a:r>
            <a:endParaRPr lang="fr-FR" sz="544" b="1" dirty="0"/>
          </a:p>
        </p:txBody>
      </p:sp>
      <p:sp>
        <p:nvSpPr>
          <p:cNvPr id="259" name="ZoneTexte 258">
            <a:extLst>
              <a:ext uri="{FF2B5EF4-FFF2-40B4-BE49-F238E27FC236}">
                <a16:creationId xmlns:a16="http://schemas.microsoft.com/office/drawing/2014/main" id="{916E444E-BEB3-47AD-9BF2-348E79F40A80}"/>
              </a:ext>
            </a:extLst>
          </p:cNvPr>
          <p:cNvSpPr txBox="1"/>
          <p:nvPr/>
        </p:nvSpPr>
        <p:spPr>
          <a:xfrm>
            <a:off x="4930342" y="1761161"/>
            <a:ext cx="850500" cy="259815"/>
          </a:xfrm>
          <a:prstGeom prst="rect">
            <a:avLst/>
          </a:prstGeom>
          <a:noFill/>
        </p:spPr>
        <p:txBody>
          <a:bodyPr wrap="square" rtlCol="0">
            <a:spAutoFit/>
          </a:bodyPr>
          <a:lstStyle/>
          <a:p>
            <a:pPr algn="ctr"/>
            <a:r>
              <a:rPr lang="fr-FR" sz="544" b="1" dirty="0"/>
              <a:t>Environnemental</a:t>
            </a:r>
          </a:p>
          <a:p>
            <a:pPr algn="ctr"/>
            <a:r>
              <a:rPr lang="fr-FR" sz="544" b="1" dirty="0" err="1"/>
              <a:t>sensing</a:t>
            </a:r>
            <a:endParaRPr lang="fr-FR" sz="544" b="1" dirty="0"/>
          </a:p>
        </p:txBody>
      </p:sp>
      <p:sp>
        <p:nvSpPr>
          <p:cNvPr id="260" name="ZoneTexte 259">
            <a:extLst>
              <a:ext uri="{FF2B5EF4-FFF2-40B4-BE49-F238E27FC236}">
                <a16:creationId xmlns:a16="http://schemas.microsoft.com/office/drawing/2014/main" id="{A894F08A-A4E2-4A62-B1EE-5B2DDC53DED3}"/>
              </a:ext>
            </a:extLst>
          </p:cNvPr>
          <p:cNvSpPr txBox="1"/>
          <p:nvPr/>
        </p:nvSpPr>
        <p:spPr>
          <a:xfrm>
            <a:off x="5846796" y="1924612"/>
            <a:ext cx="922659" cy="259815"/>
          </a:xfrm>
          <a:prstGeom prst="rect">
            <a:avLst/>
          </a:prstGeom>
          <a:noFill/>
        </p:spPr>
        <p:txBody>
          <a:bodyPr wrap="square" rtlCol="0">
            <a:spAutoFit/>
          </a:bodyPr>
          <a:lstStyle/>
          <a:p>
            <a:pPr algn="ctr"/>
            <a:r>
              <a:rPr lang="fr-FR" sz="544" b="1" dirty="0"/>
              <a:t>Environnemental</a:t>
            </a:r>
          </a:p>
          <a:p>
            <a:pPr algn="ctr"/>
            <a:r>
              <a:rPr lang="fr-FR" sz="544" b="1" dirty="0"/>
              <a:t>Monitoring </a:t>
            </a:r>
            <a:r>
              <a:rPr lang="fr-FR" sz="544" b="1" dirty="0" err="1"/>
              <a:t>facilities</a:t>
            </a:r>
            <a:endParaRPr lang="fr-FR" sz="544" b="1" dirty="0"/>
          </a:p>
        </p:txBody>
      </p:sp>
      <p:sp>
        <p:nvSpPr>
          <p:cNvPr id="261" name="Rectangle : coins arrondis 260">
            <a:extLst>
              <a:ext uri="{FF2B5EF4-FFF2-40B4-BE49-F238E27FC236}">
                <a16:creationId xmlns:a16="http://schemas.microsoft.com/office/drawing/2014/main" id="{E1A2DCD6-F793-482E-9992-A7A9BDAAC639}"/>
              </a:ext>
            </a:extLst>
          </p:cNvPr>
          <p:cNvSpPr/>
          <p:nvPr/>
        </p:nvSpPr>
        <p:spPr>
          <a:xfrm>
            <a:off x="3925973" y="5959528"/>
            <a:ext cx="3193006" cy="778999"/>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2" name="ZoneTexte 261">
            <a:extLst>
              <a:ext uri="{FF2B5EF4-FFF2-40B4-BE49-F238E27FC236}">
                <a16:creationId xmlns:a16="http://schemas.microsoft.com/office/drawing/2014/main" id="{D06C6454-B6C9-4C5B-BF63-B938E95CE882}"/>
              </a:ext>
            </a:extLst>
          </p:cNvPr>
          <p:cNvSpPr txBox="1"/>
          <p:nvPr/>
        </p:nvSpPr>
        <p:spPr>
          <a:xfrm>
            <a:off x="4004243" y="5926588"/>
            <a:ext cx="1611250" cy="259943"/>
          </a:xfrm>
          <a:prstGeom prst="rect">
            <a:avLst/>
          </a:prstGeom>
          <a:noFill/>
        </p:spPr>
        <p:txBody>
          <a:bodyPr wrap="square" rtlCol="0">
            <a:spAutoFit/>
          </a:bodyPr>
          <a:lstStyle/>
          <a:p>
            <a:r>
              <a:rPr lang="fr-FR" sz="1089" b="1" i="1" dirty="0"/>
              <a:t>Ouvert</a:t>
            </a:r>
          </a:p>
        </p:txBody>
      </p:sp>
      <p:sp>
        <p:nvSpPr>
          <p:cNvPr id="263" name="ZoneTexte 262">
            <a:extLst>
              <a:ext uri="{FF2B5EF4-FFF2-40B4-BE49-F238E27FC236}">
                <a16:creationId xmlns:a16="http://schemas.microsoft.com/office/drawing/2014/main" id="{A5834235-C3BC-40E6-AF12-EA87C2AA1619}"/>
              </a:ext>
            </a:extLst>
          </p:cNvPr>
          <p:cNvSpPr txBox="1"/>
          <p:nvPr/>
        </p:nvSpPr>
        <p:spPr>
          <a:xfrm>
            <a:off x="4289974" y="6149301"/>
            <a:ext cx="2803900" cy="678647"/>
          </a:xfrm>
          <a:prstGeom prst="rect">
            <a:avLst/>
          </a:prstGeom>
          <a:noFill/>
        </p:spPr>
        <p:txBody>
          <a:bodyPr wrap="square" rtlCol="0">
            <a:spAutoFit/>
          </a:bodyPr>
          <a:lstStyle/>
          <a:p>
            <a:r>
              <a:rPr lang="fr-FR" sz="1270" dirty="0"/>
              <a:t>Extensible, paramétrable, ajustable</a:t>
            </a:r>
          </a:p>
          <a:p>
            <a:endParaRPr lang="fr-FR" sz="1270" dirty="0"/>
          </a:p>
        </p:txBody>
      </p:sp>
      <p:grpSp>
        <p:nvGrpSpPr>
          <p:cNvPr id="9" name="Groupe 8">
            <a:extLst>
              <a:ext uri="{FF2B5EF4-FFF2-40B4-BE49-F238E27FC236}">
                <a16:creationId xmlns:a16="http://schemas.microsoft.com/office/drawing/2014/main" id="{A4937D4C-F316-4B57-B48F-3DD3BA74F397}"/>
              </a:ext>
            </a:extLst>
          </p:cNvPr>
          <p:cNvGrpSpPr/>
          <p:nvPr/>
        </p:nvGrpSpPr>
        <p:grpSpPr>
          <a:xfrm>
            <a:off x="7176846" y="5369740"/>
            <a:ext cx="4692123" cy="1302478"/>
            <a:chOff x="3236734" y="5843936"/>
            <a:chExt cx="5754364" cy="1715739"/>
          </a:xfrm>
        </p:grpSpPr>
        <p:sp>
          <p:nvSpPr>
            <p:cNvPr id="329" name="Espace réservé du contenu 1">
              <a:extLst>
                <a:ext uri="{FF2B5EF4-FFF2-40B4-BE49-F238E27FC236}">
                  <a16:creationId xmlns:a16="http://schemas.microsoft.com/office/drawing/2014/main" id="{9DC60A61-A1D6-45B2-960F-C47E9A310F8A}"/>
                </a:ext>
              </a:extLst>
            </p:cNvPr>
            <p:cNvSpPr txBox="1">
              <a:spLocks/>
            </p:cNvSpPr>
            <p:nvPr/>
          </p:nvSpPr>
          <p:spPr>
            <a:xfrm>
              <a:off x="3524163" y="5903596"/>
              <a:ext cx="5466934" cy="1656079"/>
            </a:xfrm>
            <a:prstGeom prst="rect">
              <a:avLst/>
            </a:prstGeom>
          </p:spPr>
          <p:txBody>
            <a:bodyPr vert="horz" lIns="104271" tIns="52135" rIns="104271" bIns="52135" rtlCol="0">
              <a:noAutofit/>
            </a:bodyPr>
            <a:lstStyle>
              <a:lvl1pPr marL="251986" indent="-251986" algn="l" defTabSz="1007943" rtl="0" eaLnBrk="1" latinLnBrk="0" hangingPunct="1">
                <a:lnSpc>
                  <a:spcPct val="90000"/>
                </a:lnSpc>
                <a:spcBef>
                  <a:spcPts val="1102"/>
                </a:spcBef>
                <a:buClr>
                  <a:srgbClr val="00CC99"/>
                </a:buClr>
                <a:buSzPct val="120000"/>
                <a:buFont typeface="Calibri" panose="020F0502020204030204" pitchFamily="34" charset="0"/>
                <a:buChar char="&gt;"/>
                <a:defRPr sz="3086" b="1" kern="1200">
                  <a:solidFill>
                    <a:schemeClr val="tx1"/>
                  </a:solidFill>
                  <a:latin typeface="+mn-lt"/>
                  <a:ea typeface="+mn-ea"/>
                  <a:cs typeface="+mn-cs"/>
                </a:defRPr>
              </a:lvl1pPr>
              <a:lvl2pPr marL="961171" indent="-457200" algn="l" defTabSz="1007943" rtl="0" eaLnBrk="1" latinLnBrk="0" hangingPunct="1">
                <a:lnSpc>
                  <a:spcPct val="90000"/>
                </a:lnSpc>
                <a:spcBef>
                  <a:spcPts val="551"/>
                </a:spcBef>
                <a:buClr>
                  <a:srgbClr val="00CC99"/>
                </a:buClr>
                <a:buSzPct val="120000"/>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457202" lvl="1" indent="0">
                <a:buNone/>
              </a:pPr>
              <a:r>
                <a:rPr lang="fr-FR" sz="1270" dirty="0"/>
                <a:t>Fournisseurs de plateformes et de services</a:t>
              </a:r>
            </a:p>
            <a:p>
              <a:pPr marL="457202" lvl="1" indent="0">
                <a:buNone/>
              </a:pPr>
              <a:r>
                <a:rPr lang="fr-FR" sz="1270" dirty="0"/>
                <a:t>Fournisseurs de logiciel de conception, d’étude et d’exploitation</a:t>
              </a:r>
            </a:p>
            <a:p>
              <a:pPr marL="457202" lvl="1" indent="0">
                <a:buNone/>
              </a:pPr>
              <a:r>
                <a:rPr lang="fr-FR" sz="1270" dirty="0"/>
                <a:t>Gestionnaires de flottes de capteurs </a:t>
              </a:r>
            </a:p>
            <a:p>
              <a:pPr marL="457202" lvl="1" indent="0">
                <a:buNone/>
              </a:pPr>
              <a:r>
                <a:rPr lang="fr-FR" sz="1270" dirty="0"/>
                <a:t>Intégrateurs de systèmes de mesure</a:t>
              </a:r>
            </a:p>
          </p:txBody>
        </p:sp>
        <p:sp>
          <p:nvSpPr>
            <p:cNvPr id="330" name="ZoneTexte 329">
              <a:extLst>
                <a:ext uri="{FF2B5EF4-FFF2-40B4-BE49-F238E27FC236}">
                  <a16:creationId xmlns:a16="http://schemas.microsoft.com/office/drawing/2014/main" id="{A605D0FE-660C-4DF9-8916-D918DC89AA56}"/>
                </a:ext>
              </a:extLst>
            </p:cNvPr>
            <p:cNvSpPr txBox="1"/>
            <p:nvPr/>
          </p:nvSpPr>
          <p:spPr>
            <a:xfrm rot="16200000">
              <a:off x="2963344" y="6525345"/>
              <a:ext cx="1414753" cy="352919"/>
            </a:xfrm>
            <a:prstGeom prst="rect">
              <a:avLst/>
            </a:prstGeom>
            <a:noFill/>
          </p:spPr>
          <p:txBody>
            <a:bodyPr wrap="square" rtlCol="0">
              <a:spAutoFit/>
            </a:bodyPr>
            <a:lstStyle/>
            <a:p>
              <a:pPr algn="ctr"/>
              <a:r>
                <a:rPr lang="fr-FR" sz="1270" b="1" dirty="0"/>
                <a:t>Clients</a:t>
              </a:r>
            </a:p>
          </p:txBody>
        </p:sp>
        <p:sp>
          <p:nvSpPr>
            <p:cNvPr id="331" name="Rectangle : coins arrondis 330">
              <a:extLst>
                <a:ext uri="{FF2B5EF4-FFF2-40B4-BE49-F238E27FC236}">
                  <a16:creationId xmlns:a16="http://schemas.microsoft.com/office/drawing/2014/main" id="{EDEF7818-AC1C-4B1E-81FF-BF3BEDDFCA36}"/>
                </a:ext>
              </a:extLst>
            </p:cNvPr>
            <p:cNvSpPr/>
            <p:nvPr/>
          </p:nvSpPr>
          <p:spPr>
            <a:xfrm>
              <a:off x="3236734" y="5843936"/>
              <a:ext cx="5754364" cy="1656078"/>
            </a:xfrm>
            <a:prstGeom prst="roundRect">
              <a:avLst/>
            </a:prstGeom>
            <a:solidFill>
              <a:srgbClr val="00B05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98" dirty="0"/>
            </a:p>
          </p:txBody>
        </p:sp>
      </p:grpSp>
      <p:sp>
        <p:nvSpPr>
          <p:cNvPr id="163" name="Espace réservé du contenu 2">
            <a:extLst>
              <a:ext uri="{FF2B5EF4-FFF2-40B4-BE49-F238E27FC236}">
                <a16:creationId xmlns:a16="http://schemas.microsoft.com/office/drawing/2014/main" id="{6FE48F8F-9BD9-401D-A4EA-8C5E1802FD53}"/>
              </a:ext>
            </a:extLst>
          </p:cNvPr>
          <p:cNvSpPr txBox="1">
            <a:spLocks/>
          </p:cNvSpPr>
          <p:nvPr/>
        </p:nvSpPr>
        <p:spPr>
          <a:xfrm>
            <a:off x="655907" y="1272371"/>
            <a:ext cx="3071017" cy="4328454"/>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540" b="1" dirty="0"/>
              <a:t>…en s’appuyant sur des standards reconnus et convergés qui banalisent ces services et outils (ex. casques audio Bluetooth)</a:t>
            </a:r>
          </a:p>
        </p:txBody>
      </p:sp>
      <p:sp>
        <p:nvSpPr>
          <p:cNvPr id="253" name="Rectangle : coins arrondis 252">
            <a:extLst>
              <a:ext uri="{FF2B5EF4-FFF2-40B4-BE49-F238E27FC236}">
                <a16:creationId xmlns:a16="http://schemas.microsoft.com/office/drawing/2014/main" id="{3D00FD13-80E1-4869-BBDB-E997B1803919}"/>
              </a:ext>
            </a:extLst>
          </p:cNvPr>
          <p:cNvSpPr/>
          <p:nvPr/>
        </p:nvSpPr>
        <p:spPr>
          <a:xfrm>
            <a:off x="3895590" y="2511499"/>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66" name="Image 165">
            <a:extLst>
              <a:ext uri="{FF2B5EF4-FFF2-40B4-BE49-F238E27FC236}">
                <a16:creationId xmlns:a16="http://schemas.microsoft.com/office/drawing/2014/main" id="{7581D564-AFAD-4A37-9B42-975119B9D820}"/>
              </a:ext>
            </a:extLst>
          </p:cNvPr>
          <p:cNvPicPr/>
          <p:nvPr/>
        </p:nvPicPr>
        <p:blipFill>
          <a:blip r:embed="rId20" cstate="screen">
            <a:extLst>
              <a:ext uri="{28A0092B-C50C-407E-A947-70E740481C1C}">
                <a14:useLocalDpi xmlns:a14="http://schemas.microsoft.com/office/drawing/2010/main" val="0"/>
              </a:ext>
            </a:extLst>
          </a:blip>
          <a:stretch>
            <a:fillRect/>
          </a:stretch>
        </p:blipFill>
        <p:spPr>
          <a:xfrm>
            <a:off x="2049102" y="5807646"/>
            <a:ext cx="1439696" cy="669836"/>
          </a:xfrm>
          <a:prstGeom prst="rect">
            <a:avLst/>
          </a:prstGeom>
        </p:spPr>
      </p:pic>
      <p:pic>
        <p:nvPicPr>
          <p:cNvPr id="2053" name="Image 5">
            <a:extLst>
              <a:ext uri="{FF2B5EF4-FFF2-40B4-BE49-F238E27FC236}">
                <a16:creationId xmlns:a16="http://schemas.microsoft.com/office/drawing/2014/main" id="{8B2D6F3A-3F39-4BF0-A336-7FC0DB12F7D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0521" y="4705388"/>
            <a:ext cx="936625" cy="922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 248">
            <a:extLst>
              <a:ext uri="{FF2B5EF4-FFF2-40B4-BE49-F238E27FC236}">
                <a16:creationId xmlns:a16="http://schemas.microsoft.com/office/drawing/2014/main" id="{9CE8C5BA-3D59-45A3-ACD1-4F99CC2E98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155" y="4685916"/>
            <a:ext cx="1150938" cy="9064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 249">
            <a:extLst>
              <a:ext uri="{FF2B5EF4-FFF2-40B4-BE49-F238E27FC236}">
                <a16:creationId xmlns:a16="http://schemas.microsoft.com/office/drawing/2014/main" id="{79339D10-B0A0-4FF2-A7C3-4454AEF9B9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9574" y="4923652"/>
            <a:ext cx="990600" cy="8921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 250">
            <a:extLst>
              <a:ext uri="{FF2B5EF4-FFF2-40B4-BE49-F238E27FC236}">
                <a16:creationId xmlns:a16="http://schemas.microsoft.com/office/drawing/2014/main" id="{B0C25E32-5BEC-4A62-820D-F145B8F848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0054" y="5638131"/>
            <a:ext cx="922338"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 251">
            <a:extLst>
              <a:ext uri="{FF2B5EF4-FFF2-40B4-BE49-F238E27FC236}">
                <a16:creationId xmlns:a16="http://schemas.microsoft.com/office/drawing/2014/main" id="{0CB4582A-7C87-4B70-983C-73276CF9210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52393" y="5621562"/>
            <a:ext cx="1006475" cy="9064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2FAB6A05-8F5F-4C53-ABB8-165DE00E7A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86263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69DC4C11-8B97-407E-92B1-511A4C6F1A9B}"/>
              </a:ext>
            </a:extLst>
          </p:cNvPr>
          <p:cNvSpPr/>
          <p:nvPr/>
        </p:nvSpPr>
        <p:spPr>
          <a:xfrm>
            <a:off x="2283156" y="3450764"/>
            <a:ext cx="1996613" cy="1177725"/>
          </a:xfrm>
          <a:prstGeom prst="roundRect">
            <a:avLst/>
          </a:prstGeom>
          <a:solidFill>
            <a:srgbClr val="00B05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6" name="Titre 5">
            <a:extLst>
              <a:ext uri="{FF2B5EF4-FFF2-40B4-BE49-F238E27FC236}">
                <a16:creationId xmlns:a16="http://schemas.microsoft.com/office/drawing/2014/main" id="{C86253F3-7BCD-400D-9ACB-AE89CFC989AE}"/>
              </a:ext>
            </a:extLst>
          </p:cNvPr>
          <p:cNvSpPr>
            <a:spLocks noGrp="1"/>
          </p:cNvSpPr>
          <p:nvPr>
            <p:ph type="title"/>
          </p:nvPr>
        </p:nvSpPr>
        <p:spPr>
          <a:xfrm>
            <a:off x="598503" y="54487"/>
            <a:ext cx="10515600" cy="783275"/>
          </a:xfrm>
        </p:spPr>
        <p:txBody>
          <a:bodyPr/>
          <a:lstStyle/>
          <a:p>
            <a:r>
              <a:rPr lang="fr-FR" dirty="0"/>
              <a:t>Annexe : Référentiel normes et standards</a:t>
            </a:r>
          </a:p>
        </p:txBody>
      </p:sp>
      <p:sp>
        <p:nvSpPr>
          <p:cNvPr id="24" name="Espace réservé du contenu 23">
            <a:extLst>
              <a:ext uri="{FF2B5EF4-FFF2-40B4-BE49-F238E27FC236}">
                <a16:creationId xmlns:a16="http://schemas.microsoft.com/office/drawing/2014/main" id="{B0656AF0-9294-462B-A2A9-B28701B5030F}"/>
              </a:ext>
            </a:extLst>
          </p:cNvPr>
          <p:cNvSpPr>
            <a:spLocks noGrp="1"/>
          </p:cNvSpPr>
          <p:nvPr>
            <p:ph idx="4294967295"/>
          </p:nvPr>
        </p:nvSpPr>
        <p:spPr>
          <a:xfrm>
            <a:off x="1061108" y="809598"/>
            <a:ext cx="10515601" cy="1580528"/>
          </a:xfrm>
        </p:spPr>
        <p:txBody>
          <a:bodyPr>
            <a:normAutofit/>
          </a:bodyPr>
          <a:lstStyle/>
          <a:p>
            <a:r>
              <a:rPr lang="fr-FR" sz="2177" dirty="0"/>
              <a:t>Nombreux travaux de standardisation / structuration</a:t>
            </a:r>
          </a:p>
          <a:p>
            <a:r>
              <a:rPr lang="fr-FR" sz="2177" dirty="0"/>
              <a:t>Domaines disjoints</a:t>
            </a:r>
          </a:p>
        </p:txBody>
      </p:sp>
      <p:sp>
        <p:nvSpPr>
          <p:cNvPr id="3" name="Espace réservé de la date 2">
            <a:extLst>
              <a:ext uri="{FF2B5EF4-FFF2-40B4-BE49-F238E27FC236}">
                <a16:creationId xmlns:a16="http://schemas.microsoft.com/office/drawing/2014/main" id="{153AADC8-F310-4B39-863E-1D6216E771B3}"/>
              </a:ext>
            </a:extLst>
          </p:cNvPr>
          <p:cNvSpPr>
            <a:spLocks noGrp="1"/>
          </p:cNvSpPr>
          <p:nvPr>
            <p:ph type="dt" sz="half" idx="4294967295"/>
          </p:nvPr>
        </p:nvSpPr>
        <p:spPr>
          <a:xfrm>
            <a:off x="629660" y="7411529"/>
            <a:ext cx="2743201" cy="458956"/>
          </a:xfrm>
        </p:spPr>
        <p:txBody>
          <a:bodyPr/>
          <a:lstStyle/>
          <a:p>
            <a:fld id="{5023A80A-40FC-4210-9452-7B0942DCA00B}" type="datetime1">
              <a:rPr lang="fr-FR" smtClean="0"/>
              <a:t>24/01/2022</a:t>
            </a:fld>
            <a:endParaRPr lang="fr-FR" dirty="0"/>
          </a:p>
        </p:txBody>
      </p:sp>
      <p:sp>
        <p:nvSpPr>
          <p:cNvPr id="4" name="Espace réservé du pied de page 3">
            <a:extLst>
              <a:ext uri="{FF2B5EF4-FFF2-40B4-BE49-F238E27FC236}">
                <a16:creationId xmlns:a16="http://schemas.microsoft.com/office/drawing/2014/main" id="{22D07EE7-E6DC-4F53-A73D-D4595B4E7FF7}"/>
              </a:ext>
            </a:extLst>
          </p:cNvPr>
          <p:cNvSpPr>
            <a:spLocks noGrp="1"/>
          </p:cNvSpPr>
          <p:nvPr>
            <p:ph type="ftr" sz="quarter" idx="4294967295"/>
          </p:nvPr>
        </p:nvSpPr>
        <p:spPr>
          <a:xfrm>
            <a:off x="11643496" y="2153439"/>
            <a:ext cx="514591" cy="4249807"/>
          </a:xfrm>
        </p:spPr>
        <p:txBody>
          <a:bodyPr/>
          <a:lstStyle/>
          <a:p>
            <a:endParaRPr lang="fr-FR" sz="1140"/>
          </a:p>
        </p:txBody>
      </p:sp>
      <p:sp>
        <p:nvSpPr>
          <p:cNvPr id="5" name="Espace réservé du numéro de diapositive 4">
            <a:extLst>
              <a:ext uri="{FF2B5EF4-FFF2-40B4-BE49-F238E27FC236}">
                <a16:creationId xmlns:a16="http://schemas.microsoft.com/office/drawing/2014/main" id="{BAB543F4-5D33-4759-AF08-252C081BC0E5}"/>
              </a:ext>
            </a:extLst>
          </p:cNvPr>
          <p:cNvSpPr>
            <a:spLocks noGrp="1"/>
          </p:cNvSpPr>
          <p:nvPr>
            <p:ph type="sldNum" sz="quarter" idx="4294967295"/>
          </p:nvPr>
        </p:nvSpPr>
        <p:spPr>
          <a:xfrm>
            <a:off x="11188942" y="739441"/>
            <a:ext cx="538483" cy="321157"/>
          </a:xfrm>
        </p:spPr>
        <p:txBody>
          <a:bodyPr/>
          <a:lstStyle/>
          <a:p>
            <a:fld id="{A15E53C2-24D8-4AC7-A695-9D161D6D0C6E}" type="slidenum">
              <a:rPr lang="fr-FR" sz="1140"/>
              <a:pPr/>
              <a:t>4</a:t>
            </a:fld>
            <a:endParaRPr lang="fr-FR" sz="1140" dirty="0"/>
          </a:p>
        </p:txBody>
      </p:sp>
      <p:sp>
        <p:nvSpPr>
          <p:cNvPr id="7" name="Rectangle : coins arrondis 6">
            <a:extLst>
              <a:ext uri="{FF2B5EF4-FFF2-40B4-BE49-F238E27FC236}">
                <a16:creationId xmlns:a16="http://schemas.microsoft.com/office/drawing/2014/main" id="{9E38BA54-CA0B-4A97-BC04-C52EE74215F8}"/>
              </a:ext>
            </a:extLst>
          </p:cNvPr>
          <p:cNvSpPr/>
          <p:nvPr/>
        </p:nvSpPr>
        <p:spPr>
          <a:xfrm>
            <a:off x="2693081" y="3772648"/>
            <a:ext cx="1497137" cy="488369"/>
          </a:xfrm>
          <a:prstGeom prst="roundRect">
            <a:avLst/>
          </a:prstGeom>
          <a:solidFill>
            <a:schemeClr val="accent5">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Observation &amp; </a:t>
            </a:r>
            <a:r>
              <a:rPr lang="fr-FR" sz="1400" dirty="0" err="1"/>
              <a:t>Measurement</a:t>
            </a:r>
            <a:endParaRPr lang="fr-FR" sz="1400" dirty="0"/>
          </a:p>
        </p:txBody>
      </p:sp>
      <p:sp>
        <p:nvSpPr>
          <p:cNvPr id="9" name="ZoneTexte 8">
            <a:extLst>
              <a:ext uri="{FF2B5EF4-FFF2-40B4-BE49-F238E27FC236}">
                <a16:creationId xmlns:a16="http://schemas.microsoft.com/office/drawing/2014/main" id="{B10516DA-BB41-464A-BAE8-4CF39645D22E}"/>
              </a:ext>
            </a:extLst>
          </p:cNvPr>
          <p:cNvSpPr txBox="1"/>
          <p:nvPr/>
        </p:nvSpPr>
        <p:spPr>
          <a:xfrm>
            <a:off x="2267051" y="3462703"/>
            <a:ext cx="1996614" cy="278183"/>
          </a:xfrm>
          <a:prstGeom prst="rect">
            <a:avLst/>
          </a:prstGeom>
          <a:noFill/>
        </p:spPr>
        <p:txBody>
          <a:bodyPr wrap="square" rtlCol="0">
            <a:spAutoFit/>
          </a:bodyPr>
          <a:lstStyle/>
          <a:p>
            <a:r>
              <a:rPr lang="fr-FR" sz="1200" i="1" dirty="0"/>
              <a:t>ISO TC211 : </a:t>
            </a:r>
            <a:r>
              <a:rPr lang="fr-FR" sz="1200" i="1" dirty="0" err="1"/>
              <a:t>Géomatics</a:t>
            </a:r>
            <a:endParaRPr lang="fr-FR" sz="1200" i="1" dirty="0"/>
          </a:p>
        </p:txBody>
      </p:sp>
      <p:sp>
        <p:nvSpPr>
          <p:cNvPr id="65" name="Rectangle : coins arrondis 64">
            <a:extLst>
              <a:ext uri="{FF2B5EF4-FFF2-40B4-BE49-F238E27FC236}">
                <a16:creationId xmlns:a16="http://schemas.microsoft.com/office/drawing/2014/main" id="{EF241490-DB92-4761-9848-49E074411984}"/>
              </a:ext>
            </a:extLst>
          </p:cNvPr>
          <p:cNvSpPr/>
          <p:nvPr/>
        </p:nvSpPr>
        <p:spPr>
          <a:xfrm>
            <a:off x="7481856" y="1941204"/>
            <a:ext cx="1589546" cy="1104138"/>
          </a:xfrm>
          <a:prstGeom prst="roundRect">
            <a:avLst/>
          </a:prstGeom>
          <a:solidFill>
            <a:srgbClr val="C0000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1" name="Rectangle : coins arrondis 50">
            <a:extLst>
              <a:ext uri="{FF2B5EF4-FFF2-40B4-BE49-F238E27FC236}">
                <a16:creationId xmlns:a16="http://schemas.microsoft.com/office/drawing/2014/main" id="{8547F98B-3408-4720-8D3D-70F04BC9D3D1}"/>
              </a:ext>
            </a:extLst>
          </p:cNvPr>
          <p:cNvSpPr/>
          <p:nvPr/>
        </p:nvSpPr>
        <p:spPr>
          <a:xfrm>
            <a:off x="7558159" y="2235288"/>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ac-mf</a:t>
            </a:r>
            <a:endParaRPr lang="fr-FR" sz="1200" dirty="0"/>
          </a:p>
        </p:txBody>
      </p:sp>
      <p:sp>
        <p:nvSpPr>
          <p:cNvPr id="52" name="Rectangle : coins arrondis 51">
            <a:extLst>
              <a:ext uri="{FF2B5EF4-FFF2-40B4-BE49-F238E27FC236}">
                <a16:creationId xmlns:a16="http://schemas.microsoft.com/office/drawing/2014/main" id="{945B972F-25EE-4698-9371-336928B5BA6B}"/>
              </a:ext>
            </a:extLst>
          </p:cNvPr>
          <p:cNvSpPr/>
          <p:nvPr/>
        </p:nvSpPr>
        <p:spPr>
          <a:xfrm>
            <a:off x="7558159" y="2662440"/>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emf</a:t>
            </a:r>
            <a:endParaRPr lang="fr-FR" sz="1200" dirty="0"/>
          </a:p>
        </p:txBody>
      </p:sp>
      <p:sp>
        <p:nvSpPr>
          <p:cNvPr id="69" name="ZoneTexte 68">
            <a:extLst>
              <a:ext uri="{FF2B5EF4-FFF2-40B4-BE49-F238E27FC236}">
                <a16:creationId xmlns:a16="http://schemas.microsoft.com/office/drawing/2014/main" id="{166BDB5B-3419-4A27-8B75-AF8150F14B5B}"/>
              </a:ext>
            </a:extLst>
          </p:cNvPr>
          <p:cNvSpPr txBox="1"/>
          <p:nvPr/>
        </p:nvSpPr>
        <p:spPr>
          <a:xfrm>
            <a:off x="7544075" y="1959272"/>
            <a:ext cx="698349" cy="261610"/>
          </a:xfrm>
          <a:prstGeom prst="rect">
            <a:avLst/>
          </a:prstGeom>
          <a:noFill/>
        </p:spPr>
        <p:txBody>
          <a:bodyPr wrap="square" rtlCol="0">
            <a:spAutoFit/>
          </a:bodyPr>
          <a:lstStyle/>
          <a:p>
            <a:r>
              <a:rPr lang="fr-FR" sz="1100" i="1" dirty="0"/>
              <a:t>INSPIRE</a:t>
            </a:r>
          </a:p>
        </p:txBody>
      </p:sp>
      <p:grpSp>
        <p:nvGrpSpPr>
          <p:cNvPr id="13" name="Groupe 12">
            <a:extLst>
              <a:ext uri="{FF2B5EF4-FFF2-40B4-BE49-F238E27FC236}">
                <a16:creationId xmlns:a16="http://schemas.microsoft.com/office/drawing/2014/main" id="{456114E4-47B5-41A9-9C3B-7F8447311513}"/>
              </a:ext>
            </a:extLst>
          </p:cNvPr>
          <p:cNvGrpSpPr/>
          <p:nvPr/>
        </p:nvGrpSpPr>
        <p:grpSpPr>
          <a:xfrm>
            <a:off x="6709981" y="5147855"/>
            <a:ext cx="2446260" cy="1439827"/>
            <a:chOff x="5314812" y="5017721"/>
            <a:chExt cx="2921789" cy="1658613"/>
          </a:xfrm>
        </p:grpSpPr>
        <p:sp>
          <p:nvSpPr>
            <p:cNvPr id="67" name="Rectangle : coins arrondis 66">
              <a:extLst>
                <a:ext uri="{FF2B5EF4-FFF2-40B4-BE49-F238E27FC236}">
                  <a16:creationId xmlns:a16="http://schemas.microsoft.com/office/drawing/2014/main" id="{D73D7140-2AF8-4867-B51E-BCA7FBE3F740}"/>
                </a:ext>
              </a:extLst>
            </p:cNvPr>
            <p:cNvSpPr/>
            <p:nvPr/>
          </p:nvSpPr>
          <p:spPr>
            <a:xfrm>
              <a:off x="5314812" y="5023651"/>
              <a:ext cx="2921789" cy="1652683"/>
            </a:xfrm>
            <a:prstGeom prst="roundRect">
              <a:avLst/>
            </a:prstGeom>
            <a:solidFill>
              <a:schemeClr val="bg2">
                <a:lumMod val="1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5" name="Rectangle : coins arrondis 54">
              <a:extLst>
                <a:ext uri="{FF2B5EF4-FFF2-40B4-BE49-F238E27FC236}">
                  <a16:creationId xmlns:a16="http://schemas.microsoft.com/office/drawing/2014/main" id="{BCC86145-B023-4B0E-93D6-843180555A84}"/>
                </a:ext>
              </a:extLst>
            </p:cNvPr>
            <p:cNvSpPr/>
            <p:nvPr/>
          </p:nvSpPr>
          <p:spPr>
            <a:xfrm>
              <a:off x="5610234"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JSON-API</a:t>
              </a:r>
            </a:p>
          </p:txBody>
        </p:sp>
        <p:sp>
          <p:nvSpPr>
            <p:cNvPr id="62" name="Rectangle : coins arrondis 61">
              <a:extLst>
                <a:ext uri="{FF2B5EF4-FFF2-40B4-BE49-F238E27FC236}">
                  <a16:creationId xmlns:a16="http://schemas.microsoft.com/office/drawing/2014/main" id="{EDC490E9-2FE7-451E-8FEE-35F02987ED53}"/>
                </a:ext>
              </a:extLst>
            </p:cNvPr>
            <p:cNvSpPr/>
            <p:nvPr/>
          </p:nvSpPr>
          <p:spPr>
            <a:xfrm>
              <a:off x="6962450"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BLE</a:t>
              </a:r>
            </a:p>
          </p:txBody>
        </p:sp>
        <p:sp>
          <p:nvSpPr>
            <p:cNvPr id="63" name="Rectangle : coins arrondis 62">
              <a:extLst>
                <a:ext uri="{FF2B5EF4-FFF2-40B4-BE49-F238E27FC236}">
                  <a16:creationId xmlns:a16="http://schemas.microsoft.com/office/drawing/2014/main" id="{3D9F701F-A6C6-4002-96EB-A051F82A9C62}"/>
                </a:ext>
              </a:extLst>
            </p:cNvPr>
            <p:cNvSpPr/>
            <p:nvPr/>
          </p:nvSpPr>
          <p:spPr>
            <a:xfrm>
              <a:off x="6280216" y="6035961"/>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LoRa</a:t>
              </a:r>
            </a:p>
          </p:txBody>
        </p:sp>
        <p:sp>
          <p:nvSpPr>
            <p:cNvPr id="71" name="ZoneTexte 70">
              <a:extLst>
                <a:ext uri="{FF2B5EF4-FFF2-40B4-BE49-F238E27FC236}">
                  <a16:creationId xmlns:a16="http://schemas.microsoft.com/office/drawing/2014/main" id="{64B05A3F-876C-4298-A7DC-EAC777D3A81F}"/>
                </a:ext>
              </a:extLst>
            </p:cNvPr>
            <p:cNvSpPr txBox="1"/>
            <p:nvPr/>
          </p:nvSpPr>
          <p:spPr>
            <a:xfrm>
              <a:off x="5530384" y="5017721"/>
              <a:ext cx="2534658" cy="301362"/>
            </a:xfrm>
            <a:prstGeom prst="rect">
              <a:avLst/>
            </a:prstGeom>
            <a:noFill/>
          </p:spPr>
          <p:txBody>
            <a:bodyPr wrap="square" rtlCol="0">
              <a:spAutoFit/>
            </a:bodyPr>
            <a:lstStyle/>
            <a:p>
              <a:r>
                <a:rPr lang="fr-FR" sz="1100" i="1" dirty="0"/>
                <a:t>Communication</a:t>
              </a:r>
            </a:p>
          </p:txBody>
        </p:sp>
      </p:grpSp>
      <p:grpSp>
        <p:nvGrpSpPr>
          <p:cNvPr id="15" name="Groupe 14">
            <a:extLst>
              <a:ext uri="{FF2B5EF4-FFF2-40B4-BE49-F238E27FC236}">
                <a16:creationId xmlns:a16="http://schemas.microsoft.com/office/drawing/2014/main" id="{06FDBE83-FE92-4090-B910-8F775ADC41B3}"/>
              </a:ext>
            </a:extLst>
          </p:cNvPr>
          <p:cNvGrpSpPr/>
          <p:nvPr/>
        </p:nvGrpSpPr>
        <p:grpSpPr>
          <a:xfrm>
            <a:off x="9439139" y="3720248"/>
            <a:ext cx="1735156" cy="2287072"/>
            <a:chOff x="8628282" y="4225523"/>
            <a:chExt cx="2057387" cy="2430405"/>
          </a:xfrm>
        </p:grpSpPr>
        <p:sp>
          <p:nvSpPr>
            <p:cNvPr id="72" name="Rectangle : coins arrondis 71">
              <a:extLst>
                <a:ext uri="{FF2B5EF4-FFF2-40B4-BE49-F238E27FC236}">
                  <a16:creationId xmlns:a16="http://schemas.microsoft.com/office/drawing/2014/main" id="{7890152D-21F7-4A3A-A2BD-527B5F3FC407}"/>
                </a:ext>
              </a:extLst>
            </p:cNvPr>
            <p:cNvSpPr/>
            <p:nvPr/>
          </p:nvSpPr>
          <p:spPr>
            <a:xfrm>
              <a:off x="8628282" y="4225523"/>
              <a:ext cx="2057387" cy="2430405"/>
            </a:xfrm>
            <a:prstGeom prst="roundRect">
              <a:avLst/>
            </a:prstGeom>
            <a:solidFill>
              <a:schemeClr val="accent1">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8" name="Rectangle : coins arrondis 57">
              <a:extLst>
                <a:ext uri="{FF2B5EF4-FFF2-40B4-BE49-F238E27FC236}">
                  <a16:creationId xmlns:a16="http://schemas.microsoft.com/office/drawing/2014/main" id="{5E0CD45F-8EE3-4296-91F6-57B7D262A945}"/>
                </a:ext>
              </a:extLst>
            </p:cNvPr>
            <p:cNvSpPr/>
            <p:nvPr/>
          </p:nvSpPr>
          <p:spPr>
            <a:xfrm>
              <a:off x="8723626" y="4653132"/>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endParaRPr lang="fr-FR" sz="1200" dirty="0"/>
            </a:p>
          </p:txBody>
        </p:sp>
        <p:sp>
          <p:nvSpPr>
            <p:cNvPr id="59" name="Rectangle : coins arrondis 58">
              <a:extLst>
                <a:ext uri="{FF2B5EF4-FFF2-40B4-BE49-F238E27FC236}">
                  <a16:creationId xmlns:a16="http://schemas.microsoft.com/office/drawing/2014/main" id="{5A1113E3-1E13-45B7-B0D5-1A06084FEEF7}"/>
                </a:ext>
              </a:extLst>
            </p:cNvPr>
            <p:cNvSpPr/>
            <p:nvPr/>
          </p:nvSpPr>
          <p:spPr>
            <a:xfrm>
              <a:off x="8723626" y="5323670"/>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Device</a:t>
              </a:r>
              <a:r>
                <a:rPr lang="fr-FR" sz="1200" dirty="0"/>
                <a:t> information</a:t>
              </a:r>
            </a:p>
          </p:txBody>
        </p:sp>
        <p:sp>
          <p:nvSpPr>
            <p:cNvPr id="60" name="Rectangle : coins arrondis 59">
              <a:extLst>
                <a:ext uri="{FF2B5EF4-FFF2-40B4-BE49-F238E27FC236}">
                  <a16:creationId xmlns:a16="http://schemas.microsoft.com/office/drawing/2014/main" id="{A6FB64F6-0B54-43E1-879E-E52BA404E514}"/>
                </a:ext>
              </a:extLst>
            </p:cNvPr>
            <p:cNvSpPr/>
            <p:nvPr/>
          </p:nvSpPr>
          <p:spPr>
            <a:xfrm>
              <a:off x="8740022" y="5994208"/>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Location and navigation</a:t>
              </a:r>
            </a:p>
          </p:txBody>
        </p:sp>
        <p:sp>
          <p:nvSpPr>
            <p:cNvPr id="73" name="ZoneTexte 72">
              <a:extLst>
                <a:ext uri="{FF2B5EF4-FFF2-40B4-BE49-F238E27FC236}">
                  <a16:creationId xmlns:a16="http://schemas.microsoft.com/office/drawing/2014/main" id="{E126577F-8C53-4EAE-9372-D0D34C7EF0C8}"/>
                </a:ext>
              </a:extLst>
            </p:cNvPr>
            <p:cNvSpPr txBox="1"/>
            <p:nvPr/>
          </p:nvSpPr>
          <p:spPr>
            <a:xfrm>
              <a:off x="8697032" y="4287357"/>
              <a:ext cx="1864531" cy="328927"/>
            </a:xfrm>
            <a:prstGeom prst="rect">
              <a:avLst/>
            </a:prstGeom>
            <a:noFill/>
          </p:spPr>
          <p:txBody>
            <a:bodyPr wrap="square" rtlCol="0">
              <a:spAutoFit/>
            </a:bodyPr>
            <a:lstStyle/>
            <a:p>
              <a:r>
                <a:rPr lang="fr-FR" sz="1100" i="1" dirty="0"/>
                <a:t>Bluetooth Services</a:t>
              </a:r>
            </a:p>
          </p:txBody>
        </p:sp>
      </p:grpSp>
      <p:grpSp>
        <p:nvGrpSpPr>
          <p:cNvPr id="12" name="Groupe 11">
            <a:extLst>
              <a:ext uri="{FF2B5EF4-FFF2-40B4-BE49-F238E27FC236}">
                <a16:creationId xmlns:a16="http://schemas.microsoft.com/office/drawing/2014/main" id="{C387C428-7B59-4D53-993F-5BE2BE8EAF3D}"/>
              </a:ext>
            </a:extLst>
          </p:cNvPr>
          <p:cNvGrpSpPr/>
          <p:nvPr/>
        </p:nvGrpSpPr>
        <p:grpSpPr>
          <a:xfrm>
            <a:off x="3213913" y="5117348"/>
            <a:ext cx="2854288" cy="1439827"/>
            <a:chOff x="1686767" y="4849662"/>
            <a:chExt cx="3288078" cy="1796165"/>
          </a:xfrm>
        </p:grpSpPr>
        <p:sp>
          <p:nvSpPr>
            <p:cNvPr id="66" name="Rectangle : coins arrondis 65">
              <a:extLst>
                <a:ext uri="{FF2B5EF4-FFF2-40B4-BE49-F238E27FC236}">
                  <a16:creationId xmlns:a16="http://schemas.microsoft.com/office/drawing/2014/main" id="{532CFECC-8A42-43B9-A028-6972ED127CB5}"/>
                </a:ext>
              </a:extLst>
            </p:cNvPr>
            <p:cNvSpPr/>
            <p:nvPr/>
          </p:nvSpPr>
          <p:spPr>
            <a:xfrm>
              <a:off x="1686767" y="4849662"/>
              <a:ext cx="3288078" cy="1796165"/>
            </a:xfrm>
            <a:prstGeom prst="roundRect">
              <a:avLst/>
            </a:prstGeom>
            <a:solidFill>
              <a:srgbClr val="7030A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3" name="Rectangle : coins arrondis 52">
              <a:extLst>
                <a:ext uri="{FF2B5EF4-FFF2-40B4-BE49-F238E27FC236}">
                  <a16:creationId xmlns:a16="http://schemas.microsoft.com/office/drawing/2014/main" id="{3181DD6B-BC92-4C5F-A920-6C138E00697E}"/>
                </a:ext>
              </a:extLst>
            </p:cNvPr>
            <p:cNvSpPr/>
            <p:nvPr/>
          </p:nvSpPr>
          <p:spPr>
            <a:xfrm>
              <a:off x="1903044" y="5981979"/>
              <a:ext cx="118532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-JSON</a:t>
              </a:r>
            </a:p>
          </p:txBody>
        </p:sp>
        <p:sp>
          <p:nvSpPr>
            <p:cNvPr id="54" name="Rectangle : coins arrondis 53">
              <a:extLst>
                <a:ext uri="{FF2B5EF4-FFF2-40B4-BE49-F238E27FC236}">
                  <a16:creationId xmlns:a16="http://schemas.microsoft.com/office/drawing/2014/main" id="{ED5ECE48-72FA-4CEC-A716-D2ADE34731A5}"/>
                </a:ext>
              </a:extLst>
            </p:cNvPr>
            <p:cNvSpPr/>
            <p:nvPr/>
          </p:nvSpPr>
          <p:spPr>
            <a:xfrm>
              <a:off x="3434849" y="5993222"/>
              <a:ext cx="1097479"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t>
              </a:r>
            </a:p>
          </p:txBody>
        </p:sp>
        <p:sp>
          <p:nvSpPr>
            <p:cNvPr id="57" name="Rectangle : coins arrondis 56">
              <a:extLst>
                <a:ext uri="{FF2B5EF4-FFF2-40B4-BE49-F238E27FC236}">
                  <a16:creationId xmlns:a16="http://schemas.microsoft.com/office/drawing/2014/main" id="{F03F4D7C-7547-475B-BF5F-6791681F05E4}"/>
                </a:ext>
              </a:extLst>
            </p:cNvPr>
            <p:cNvSpPr/>
            <p:nvPr/>
          </p:nvSpPr>
          <p:spPr>
            <a:xfrm>
              <a:off x="1949115" y="5145567"/>
              <a:ext cx="107499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TIFF</a:t>
              </a:r>
            </a:p>
          </p:txBody>
        </p:sp>
        <p:sp>
          <p:nvSpPr>
            <p:cNvPr id="70" name="ZoneTexte 69">
              <a:extLst>
                <a:ext uri="{FF2B5EF4-FFF2-40B4-BE49-F238E27FC236}">
                  <a16:creationId xmlns:a16="http://schemas.microsoft.com/office/drawing/2014/main" id="{2AA6CE89-27A9-4549-A8C2-1AC36C526ED4}"/>
                </a:ext>
              </a:extLst>
            </p:cNvPr>
            <p:cNvSpPr txBox="1"/>
            <p:nvPr/>
          </p:nvSpPr>
          <p:spPr>
            <a:xfrm>
              <a:off x="1764267" y="4858532"/>
              <a:ext cx="2534659" cy="326355"/>
            </a:xfrm>
            <a:prstGeom prst="rect">
              <a:avLst/>
            </a:prstGeom>
            <a:noFill/>
          </p:spPr>
          <p:txBody>
            <a:bodyPr wrap="square" rtlCol="0">
              <a:spAutoFit/>
            </a:bodyPr>
            <a:lstStyle/>
            <a:p>
              <a:r>
                <a:rPr lang="fr-FR" sz="1100" i="1" dirty="0"/>
                <a:t>Exchange format</a:t>
              </a:r>
            </a:p>
          </p:txBody>
        </p:sp>
        <p:sp>
          <p:nvSpPr>
            <p:cNvPr id="36" name="Rectangle : coins arrondis 35">
              <a:extLst>
                <a:ext uri="{FF2B5EF4-FFF2-40B4-BE49-F238E27FC236}">
                  <a16:creationId xmlns:a16="http://schemas.microsoft.com/office/drawing/2014/main" id="{D2C8522B-E742-44F2-88BA-5F9ADF96C0A3}"/>
                </a:ext>
              </a:extLst>
            </p:cNvPr>
            <p:cNvSpPr/>
            <p:nvPr/>
          </p:nvSpPr>
          <p:spPr>
            <a:xfrm>
              <a:off x="3434848" y="5145567"/>
              <a:ext cx="1097478"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ShapeFile</a:t>
              </a:r>
              <a:endParaRPr lang="fr-FR" sz="1200" dirty="0"/>
            </a:p>
          </p:txBody>
        </p:sp>
      </p:grpSp>
      <p:pic>
        <p:nvPicPr>
          <p:cNvPr id="40" name="Image 39">
            <a:extLst>
              <a:ext uri="{FF2B5EF4-FFF2-40B4-BE49-F238E27FC236}">
                <a16:creationId xmlns:a16="http://schemas.microsoft.com/office/drawing/2014/main" id="{09355491-28BA-4252-B050-17D4C8F0D30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339718" y="3858671"/>
            <a:ext cx="350391" cy="333171"/>
          </a:xfrm>
          <a:prstGeom prst="rect">
            <a:avLst/>
          </a:prstGeom>
          <a:ln>
            <a:noFill/>
          </a:ln>
          <a:effectLst>
            <a:softEdge rad="38100"/>
          </a:effectLst>
        </p:spPr>
      </p:pic>
      <p:grpSp>
        <p:nvGrpSpPr>
          <p:cNvPr id="14" name="Groupe 13">
            <a:extLst>
              <a:ext uri="{FF2B5EF4-FFF2-40B4-BE49-F238E27FC236}">
                <a16:creationId xmlns:a16="http://schemas.microsoft.com/office/drawing/2014/main" id="{2973D23C-8E5B-4881-947C-FEB19B0F689E}"/>
              </a:ext>
            </a:extLst>
          </p:cNvPr>
          <p:cNvGrpSpPr/>
          <p:nvPr/>
        </p:nvGrpSpPr>
        <p:grpSpPr>
          <a:xfrm>
            <a:off x="3780599" y="1942304"/>
            <a:ext cx="3456371" cy="1104138"/>
            <a:chOff x="3799453" y="1942304"/>
            <a:chExt cx="3456371" cy="1104138"/>
          </a:xfrm>
        </p:grpSpPr>
        <p:sp>
          <p:nvSpPr>
            <p:cNvPr id="64" name="Rectangle : coins arrondis 63">
              <a:extLst>
                <a:ext uri="{FF2B5EF4-FFF2-40B4-BE49-F238E27FC236}">
                  <a16:creationId xmlns:a16="http://schemas.microsoft.com/office/drawing/2014/main" id="{BB9F9832-48DD-491A-B008-EF1C9A95D3C6}"/>
                </a:ext>
              </a:extLst>
            </p:cNvPr>
            <p:cNvSpPr/>
            <p:nvPr/>
          </p:nvSpPr>
          <p:spPr>
            <a:xfrm>
              <a:off x="3799453" y="1942304"/>
              <a:ext cx="3456371" cy="1104138"/>
            </a:xfrm>
            <a:prstGeom prst="roundRect">
              <a:avLst/>
            </a:prstGeom>
            <a:solidFill>
              <a:schemeClr val="accent2">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7" name="Rectangle : coins arrondis 46">
              <a:extLst>
                <a:ext uri="{FF2B5EF4-FFF2-40B4-BE49-F238E27FC236}">
                  <a16:creationId xmlns:a16="http://schemas.microsoft.com/office/drawing/2014/main" id="{640E6FCE-958F-40C2-9289-76287FF8C81C}"/>
                </a:ext>
              </a:extLst>
            </p:cNvPr>
            <p:cNvSpPr/>
            <p:nvPr/>
          </p:nvSpPr>
          <p:spPr>
            <a:xfrm>
              <a:off x="5681699" y="2623345"/>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a:t>
              </a:r>
              <a:r>
                <a:rPr lang="fr-FR" sz="1200" dirty="0" err="1"/>
                <a:t>thing</a:t>
              </a:r>
              <a:r>
                <a:rPr lang="fr-FR" sz="1200" dirty="0"/>
                <a:t> API</a:t>
              </a:r>
            </a:p>
          </p:txBody>
        </p:sp>
        <p:sp>
          <p:nvSpPr>
            <p:cNvPr id="48" name="Rectangle : coins arrondis 47">
              <a:extLst>
                <a:ext uri="{FF2B5EF4-FFF2-40B4-BE49-F238E27FC236}">
                  <a16:creationId xmlns:a16="http://schemas.microsoft.com/office/drawing/2014/main" id="{746AA23E-4D39-43F7-963A-C69E3E0504CA}"/>
                </a:ext>
              </a:extLst>
            </p:cNvPr>
            <p:cNvSpPr/>
            <p:nvPr/>
          </p:nvSpPr>
          <p:spPr>
            <a:xfrm>
              <a:off x="5681699" y="2218990"/>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ML</a:t>
              </a:r>
            </a:p>
          </p:txBody>
        </p:sp>
        <p:sp>
          <p:nvSpPr>
            <p:cNvPr id="49" name="Rectangle : coins arrondis 48">
              <a:extLst>
                <a:ext uri="{FF2B5EF4-FFF2-40B4-BE49-F238E27FC236}">
                  <a16:creationId xmlns:a16="http://schemas.microsoft.com/office/drawing/2014/main" id="{8777E50E-2005-4C3E-A820-594ADD8D7228}"/>
                </a:ext>
              </a:extLst>
            </p:cNvPr>
            <p:cNvSpPr/>
            <p:nvPr/>
          </p:nvSpPr>
          <p:spPr>
            <a:xfrm>
              <a:off x="3982399" y="2206396"/>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Coverage</a:t>
              </a:r>
              <a:endParaRPr lang="fr-FR" sz="1200" dirty="0"/>
            </a:p>
          </p:txBody>
        </p:sp>
        <p:sp>
          <p:nvSpPr>
            <p:cNvPr id="50" name="Rectangle : coins arrondis 49">
              <a:extLst>
                <a:ext uri="{FF2B5EF4-FFF2-40B4-BE49-F238E27FC236}">
                  <a16:creationId xmlns:a16="http://schemas.microsoft.com/office/drawing/2014/main" id="{D738B962-0256-4886-A5A2-3D26E4EFD68B}"/>
                </a:ext>
              </a:extLst>
            </p:cNvPr>
            <p:cNvSpPr/>
            <p:nvPr/>
          </p:nvSpPr>
          <p:spPr>
            <a:xfrm>
              <a:off x="3982399" y="2628244"/>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TimeSeries</a:t>
              </a:r>
              <a:endParaRPr lang="fr-FR" sz="1200" dirty="0"/>
            </a:p>
          </p:txBody>
        </p:sp>
        <p:sp>
          <p:nvSpPr>
            <p:cNvPr id="68" name="ZoneTexte 67">
              <a:extLst>
                <a:ext uri="{FF2B5EF4-FFF2-40B4-BE49-F238E27FC236}">
                  <a16:creationId xmlns:a16="http://schemas.microsoft.com/office/drawing/2014/main" id="{D201C26C-888B-4D39-B677-7F62F7DB6CA3}"/>
                </a:ext>
              </a:extLst>
            </p:cNvPr>
            <p:cNvSpPr txBox="1"/>
            <p:nvPr/>
          </p:nvSpPr>
          <p:spPr>
            <a:xfrm>
              <a:off x="3826488" y="1949877"/>
              <a:ext cx="1958288" cy="261610"/>
            </a:xfrm>
            <a:prstGeom prst="rect">
              <a:avLst/>
            </a:prstGeom>
            <a:noFill/>
          </p:spPr>
          <p:txBody>
            <a:bodyPr wrap="square" rtlCol="0">
              <a:spAutoFit/>
            </a:bodyPr>
            <a:lstStyle/>
            <a:p>
              <a:r>
                <a:rPr lang="fr-FR" sz="1100" i="1" dirty="0"/>
                <a:t>OGC </a:t>
              </a:r>
            </a:p>
          </p:txBody>
        </p:sp>
        <p:pic>
          <p:nvPicPr>
            <p:cNvPr id="41" name="Image 40">
              <a:extLst>
                <a:ext uri="{FF2B5EF4-FFF2-40B4-BE49-F238E27FC236}">
                  <a16:creationId xmlns:a16="http://schemas.microsoft.com/office/drawing/2014/main" id="{337F8F9A-E47F-4778-A31C-F5C3769792D2}"/>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336577" y="1957781"/>
              <a:ext cx="732441" cy="245733"/>
            </a:xfrm>
            <a:prstGeom prst="rect">
              <a:avLst/>
            </a:prstGeom>
            <a:ln>
              <a:noFill/>
            </a:ln>
            <a:effectLst>
              <a:outerShdw blurRad="190500" algn="tl" rotWithShape="0">
                <a:srgbClr val="000000">
                  <a:alpha val="70000"/>
                </a:srgbClr>
              </a:outerShdw>
            </a:effectLst>
          </p:spPr>
        </p:pic>
      </p:grpSp>
      <p:grpSp>
        <p:nvGrpSpPr>
          <p:cNvPr id="42" name="Groupe 41">
            <a:extLst>
              <a:ext uri="{FF2B5EF4-FFF2-40B4-BE49-F238E27FC236}">
                <a16:creationId xmlns:a16="http://schemas.microsoft.com/office/drawing/2014/main" id="{E820FD3E-1D16-45E2-8F27-7CBC11496A4B}"/>
              </a:ext>
            </a:extLst>
          </p:cNvPr>
          <p:cNvGrpSpPr/>
          <p:nvPr/>
        </p:nvGrpSpPr>
        <p:grpSpPr>
          <a:xfrm>
            <a:off x="9440786" y="2336770"/>
            <a:ext cx="1589546" cy="1168448"/>
            <a:chOff x="5314812" y="5017721"/>
            <a:chExt cx="2921789" cy="1658613"/>
          </a:xfrm>
        </p:grpSpPr>
        <p:sp>
          <p:nvSpPr>
            <p:cNvPr id="43" name="Rectangle : coins arrondis 42">
              <a:extLst>
                <a:ext uri="{FF2B5EF4-FFF2-40B4-BE49-F238E27FC236}">
                  <a16:creationId xmlns:a16="http://schemas.microsoft.com/office/drawing/2014/main" id="{F260D75F-69E7-4A7E-9CF5-BF55D727F1E8}"/>
                </a:ext>
              </a:extLst>
            </p:cNvPr>
            <p:cNvSpPr/>
            <p:nvPr/>
          </p:nvSpPr>
          <p:spPr>
            <a:xfrm>
              <a:off x="5314812" y="5023651"/>
              <a:ext cx="2921789" cy="1652683"/>
            </a:xfrm>
            <a:prstGeom prst="roundRect">
              <a:avLst/>
            </a:prstGeom>
            <a:solidFill>
              <a:srgbClr val="0070C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4" name="Rectangle : coins arrondis 43">
              <a:extLst>
                <a:ext uri="{FF2B5EF4-FFF2-40B4-BE49-F238E27FC236}">
                  <a16:creationId xmlns:a16="http://schemas.microsoft.com/office/drawing/2014/main" id="{F2EB245D-E53D-40B2-B323-49D0F541F1F5}"/>
                </a:ext>
              </a:extLst>
            </p:cNvPr>
            <p:cNvSpPr/>
            <p:nvPr/>
          </p:nvSpPr>
          <p:spPr>
            <a:xfrm>
              <a:off x="5636780" y="5665634"/>
              <a:ext cx="1515463" cy="489328"/>
            </a:xfrm>
            <a:prstGeom prst="roundRect">
              <a:avLst/>
            </a:prstGeom>
            <a:solidFill>
              <a:srgbClr val="0070C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p:txBody>
        </p:sp>
        <p:sp>
          <p:nvSpPr>
            <p:cNvPr id="56" name="ZoneTexte 55">
              <a:extLst>
                <a:ext uri="{FF2B5EF4-FFF2-40B4-BE49-F238E27FC236}">
                  <a16:creationId xmlns:a16="http://schemas.microsoft.com/office/drawing/2014/main" id="{F68E1CBA-DDF3-43B2-BCB1-3CCDF819AD38}"/>
                </a:ext>
              </a:extLst>
            </p:cNvPr>
            <p:cNvSpPr txBox="1"/>
            <p:nvPr/>
          </p:nvSpPr>
          <p:spPr>
            <a:xfrm>
              <a:off x="5530384" y="5017721"/>
              <a:ext cx="2534658" cy="301362"/>
            </a:xfrm>
            <a:prstGeom prst="rect">
              <a:avLst/>
            </a:prstGeom>
            <a:noFill/>
          </p:spPr>
          <p:txBody>
            <a:bodyPr wrap="square" rtlCol="0">
              <a:spAutoFit/>
            </a:bodyPr>
            <a:lstStyle/>
            <a:p>
              <a:r>
                <a:rPr lang="fr-FR" sz="1100" i="1" dirty="0"/>
                <a:t>Building Smart</a:t>
              </a:r>
            </a:p>
          </p:txBody>
        </p:sp>
      </p:grpSp>
      <p:pic>
        <p:nvPicPr>
          <p:cNvPr id="61" name="Image 60">
            <a:extLst>
              <a:ext uri="{FF2B5EF4-FFF2-40B4-BE49-F238E27FC236}">
                <a16:creationId xmlns:a16="http://schemas.microsoft.com/office/drawing/2014/main" id="{2EA686DF-1754-4E38-B0C7-AAE743407D8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16932" y="1942354"/>
            <a:ext cx="342807" cy="285280"/>
          </a:xfrm>
          <a:prstGeom prst="rect">
            <a:avLst/>
          </a:prstGeom>
          <a:ln>
            <a:noFill/>
          </a:ln>
          <a:effectLst>
            <a:softEdge rad="38100"/>
          </a:effectLst>
        </p:spPr>
      </p:pic>
      <p:pic>
        <p:nvPicPr>
          <p:cNvPr id="10" name="Image 9">
            <a:extLst>
              <a:ext uri="{FF2B5EF4-FFF2-40B4-BE49-F238E27FC236}">
                <a16:creationId xmlns:a16="http://schemas.microsoft.com/office/drawing/2014/main" id="{53234EC0-AEF3-4912-AEB3-146F95992242}"/>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10546389" y="2846647"/>
            <a:ext cx="266147" cy="266147"/>
          </a:xfrm>
          <a:prstGeom prst="rect">
            <a:avLst/>
          </a:prstGeom>
          <a:solidFill>
            <a:schemeClr val="tx2"/>
          </a:solidFill>
          <a:effectLst>
            <a:outerShdw blurRad="63500" sx="102000" sy="102000" algn="ctr" rotWithShape="0">
              <a:prstClr val="black">
                <a:alpha val="40000"/>
              </a:prstClr>
            </a:outerShdw>
          </a:effectLst>
        </p:spPr>
      </p:pic>
      <p:pic>
        <p:nvPicPr>
          <p:cNvPr id="74" name="Image 73">
            <a:extLst>
              <a:ext uri="{FF2B5EF4-FFF2-40B4-BE49-F238E27FC236}">
                <a16:creationId xmlns:a16="http://schemas.microsoft.com/office/drawing/2014/main" id="{2A9F25B2-D6FB-45F9-9240-E3F064FD1E59}"/>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761800" y="3793626"/>
            <a:ext cx="440844" cy="352526"/>
          </a:xfrm>
          <a:prstGeom prst="rect">
            <a:avLst/>
          </a:prstGeom>
          <a:ln>
            <a:noFill/>
          </a:ln>
          <a:effectLst>
            <a:softEdge rad="112500"/>
          </a:effectLst>
        </p:spPr>
      </p:pic>
      <p:sp>
        <p:nvSpPr>
          <p:cNvPr id="75" name="Rectangle : coins arrondis 74">
            <a:extLst>
              <a:ext uri="{FF2B5EF4-FFF2-40B4-BE49-F238E27FC236}">
                <a16:creationId xmlns:a16="http://schemas.microsoft.com/office/drawing/2014/main" id="{DE2E0F58-6D04-4BF4-8412-BAD9D2AF88B4}"/>
              </a:ext>
            </a:extLst>
          </p:cNvPr>
          <p:cNvSpPr/>
          <p:nvPr/>
        </p:nvSpPr>
        <p:spPr>
          <a:xfrm>
            <a:off x="4439611" y="3168970"/>
            <a:ext cx="4862278" cy="1851554"/>
          </a:xfrm>
          <a:prstGeom prst="roundRect">
            <a:avLst/>
          </a:prstGeom>
          <a:gradFill flip="none" rotWithShape="1">
            <a:gsLst>
              <a:gs pos="0">
                <a:srgbClr val="0D0D0D"/>
              </a:gs>
              <a:gs pos="48000">
                <a:srgbClr val="0D0D0D">
                  <a:alpha val="75000"/>
                </a:srgbClr>
              </a:gs>
              <a:gs pos="100000">
                <a:srgbClr val="0D0D0D">
                  <a:alpha val="34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76" name="Rectangle : coins arrondis 75">
            <a:extLst>
              <a:ext uri="{FF2B5EF4-FFF2-40B4-BE49-F238E27FC236}">
                <a16:creationId xmlns:a16="http://schemas.microsoft.com/office/drawing/2014/main" id="{483D3F82-3083-4BF9-99AA-73B9E0050456}"/>
              </a:ext>
            </a:extLst>
          </p:cNvPr>
          <p:cNvSpPr/>
          <p:nvPr/>
        </p:nvSpPr>
        <p:spPr>
          <a:xfrm>
            <a:off x="8076002" y="3494520"/>
            <a:ext cx="982284" cy="489563"/>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a:p>
            <a:pPr algn="ctr"/>
            <a:r>
              <a:rPr lang="fr-FR" sz="1200" dirty="0"/>
              <a:t>extension</a:t>
            </a:r>
          </a:p>
        </p:txBody>
      </p:sp>
      <p:sp>
        <p:nvSpPr>
          <p:cNvPr id="77" name="Rectangle : coins arrondis 76">
            <a:extLst>
              <a:ext uri="{FF2B5EF4-FFF2-40B4-BE49-F238E27FC236}">
                <a16:creationId xmlns:a16="http://schemas.microsoft.com/office/drawing/2014/main" id="{BEE23E3D-5C78-414D-B08A-322568C4A6CC}"/>
              </a:ext>
            </a:extLst>
          </p:cNvPr>
          <p:cNvSpPr/>
          <p:nvPr/>
        </p:nvSpPr>
        <p:spPr>
          <a:xfrm>
            <a:off x="7481318" y="4383509"/>
            <a:ext cx="1572505" cy="38842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r>
              <a:rPr lang="fr-FR" sz="1200" dirty="0"/>
              <a:t> Extension</a:t>
            </a:r>
          </a:p>
        </p:txBody>
      </p:sp>
      <p:sp>
        <p:nvSpPr>
          <p:cNvPr id="78" name="Rectangle : coins arrondis 77">
            <a:extLst>
              <a:ext uri="{FF2B5EF4-FFF2-40B4-BE49-F238E27FC236}">
                <a16:creationId xmlns:a16="http://schemas.microsoft.com/office/drawing/2014/main" id="{7DA16547-0246-42C5-BF78-D64997E33F1D}"/>
              </a:ext>
            </a:extLst>
          </p:cNvPr>
          <p:cNvSpPr/>
          <p:nvPr/>
        </p:nvSpPr>
        <p:spPr>
          <a:xfrm>
            <a:off x="4683645" y="4411233"/>
            <a:ext cx="933169" cy="45207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 TIFF extension</a:t>
            </a:r>
          </a:p>
        </p:txBody>
      </p:sp>
      <p:sp>
        <p:nvSpPr>
          <p:cNvPr id="79" name="Rectangle : coins arrondis 78">
            <a:extLst>
              <a:ext uri="{FF2B5EF4-FFF2-40B4-BE49-F238E27FC236}">
                <a16:creationId xmlns:a16="http://schemas.microsoft.com/office/drawing/2014/main" id="{A633AD1F-C67C-40CB-B633-F835964EB55A}"/>
              </a:ext>
            </a:extLst>
          </p:cNvPr>
          <p:cNvSpPr/>
          <p:nvPr/>
        </p:nvSpPr>
        <p:spPr>
          <a:xfrm>
            <a:off x="4779845" y="3425569"/>
            <a:ext cx="2877319" cy="778448"/>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33" dirty="0"/>
              <a:t>Environnemental </a:t>
            </a:r>
            <a:r>
              <a:rPr lang="fr-FR" sz="1633" dirty="0" err="1"/>
              <a:t>Sensing</a:t>
            </a:r>
            <a:endParaRPr lang="fr-FR" sz="1633" dirty="0"/>
          </a:p>
        </p:txBody>
      </p:sp>
      <p:sp>
        <p:nvSpPr>
          <p:cNvPr id="11" name="ZoneTexte 10">
            <a:extLst>
              <a:ext uri="{FF2B5EF4-FFF2-40B4-BE49-F238E27FC236}">
                <a16:creationId xmlns:a16="http://schemas.microsoft.com/office/drawing/2014/main" id="{9C852FAB-1F7C-4701-888E-BDBB0D4184F3}"/>
              </a:ext>
            </a:extLst>
          </p:cNvPr>
          <p:cNvSpPr txBox="1"/>
          <p:nvPr/>
        </p:nvSpPr>
        <p:spPr>
          <a:xfrm rot="20022375">
            <a:off x="6883330" y="4412421"/>
            <a:ext cx="929899" cy="400110"/>
          </a:xfrm>
          <a:prstGeom prst="rect">
            <a:avLst/>
          </a:prstGeom>
          <a:noFill/>
        </p:spPr>
        <p:txBody>
          <a:bodyPr wrap="square" rtlCol="0">
            <a:spAutoFit/>
          </a:bodyPr>
          <a:lstStyle/>
          <a:p>
            <a:r>
              <a:rPr lang="fr-FR" sz="2000" b="1" dirty="0" err="1">
                <a:solidFill>
                  <a:srgbClr val="FF0000"/>
                </a:solidFill>
              </a:rPr>
              <a:t>Done</a:t>
            </a:r>
            <a:endParaRPr lang="fr-FR" sz="2000" b="1" dirty="0">
              <a:solidFill>
                <a:srgbClr val="FF0000"/>
              </a:solidFill>
            </a:endParaRPr>
          </a:p>
        </p:txBody>
      </p:sp>
      <p:sp>
        <p:nvSpPr>
          <p:cNvPr id="80" name="ZoneTexte 79">
            <a:extLst>
              <a:ext uri="{FF2B5EF4-FFF2-40B4-BE49-F238E27FC236}">
                <a16:creationId xmlns:a16="http://schemas.microsoft.com/office/drawing/2014/main" id="{1FDEAA36-361E-4C75-9EE2-A428CDC392B7}"/>
              </a:ext>
            </a:extLst>
          </p:cNvPr>
          <p:cNvSpPr txBox="1"/>
          <p:nvPr/>
        </p:nvSpPr>
        <p:spPr>
          <a:xfrm rot="20022375">
            <a:off x="4345849" y="3353936"/>
            <a:ext cx="1548984" cy="400110"/>
          </a:xfrm>
          <a:prstGeom prst="rect">
            <a:avLst/>
          </a:prstGeom>
          <a:noFill/>
        </p:spPr>
        <p:txBody>
          <a:bodyPr wrap="square" rtlCol="0">
            <a:spAutoFit/>
          </a:bodyPr>
          <a:lstStyle/>
          <a:p>
            <a:r>
              <a:rPr lang="fr-FR" sz="2000" b="1" dirty="0">
                <a:solidFill>
                  <a:srgbClr val="FF0000"/>
                </a:solidFill>
              </a:rPr>
              <a:t>In </a:t>
            </a:r>
            <a:r>
              <a:rPr lang="fr-FR" sz="2000" b="1" dirty="0" err="1">
                <a:solidFill>
                  <a:srgbClr val="FF0000"/>
                </a:solidFill>
              </a:rPr>
              <a:t>progress</a:t>
            </a:r>
            <a:endParaRPr lang="fr-FR" sz="2000" b="1" dirty="0">
              <a:solidFill>
                <a:srgbClr val="FF0000"/>
              </a:solidFill>
            </a:endParaRPr>
          </a:p>
        </p:txBody>
      </p:sp>
      <p:sp>
        <p:nvSpPr>
          <p:cNvPr id="81" name="ZoneTexte 80">
            <a:extLst>
              <a:ext uri="{FF2B5EF4-FFF2-40B4-BE49-F238E27FC236}">
                <a16:creationId xmlns:a16="http://schemas.microsoft.com/office/drawing/2014/main" id="{85B145B9-36CC-44A4-9694-FBE3911D802E}"/>
              </a:ext>
            </a:extLst>
          </p:cNvPr>
          <p:cNvSpPr txBox="1"/>
          <p:nvPr/>
        </p:nvSpPr>
        <p:spPr>
          <a:xfrm rot="20022375">
            <a:off x="5260646" y="4239516"/>
            <a:ext cx="1242580" cy="400110"/>
          </a:xfrm>
          <a:prstGeom prst="rect">
            <a:avLst/>
          </a:prstGeom>
          <a:noFill/>
        </p:spPr>
        <p:txBody>
          <a:bodyPr wrap="square" rtlCol="0">
            <a:spAutoFit/>
          </a:bodyPr>
          <a:lstStyle/>
          <a:p>
            <a:r>
              <a:rPr lang="fr-FR" sz="2000" b="1" dirty="0">
                <a:solidFill>
                  <a:srgbClr val="FF0000"/>
                </a:solidFill>
              </a:rPr>
              <a:t>To do</a:t>
            </a:r>
          </a:p>
        </p:txBody>
      </p:sp>
      <p:sp>
        <p:nvSpPr>
          <p:cNvPr id="83" name="ZoneTexte 82">
            <a:extLst>
              <a:ext uri="{FF2B5EF4-FFF2-40B4-BE49-F238E27FC236}">
                <a16:creationId xmlns:a16="http://schemas.microsoft.com/office/drawing/2014/main" id="{6933D659-EAD1-457C-88C9-3D0B9E91A3AF}"/>
              </a:ext>
            </a:extLst>
          </p:cNvPr>
          <p:cNvSpPr txBox="1"/>
          <p:nvPr/>
        </p:nvSpPr>
        <p:spPr>
          <a:xfrm rot="20022375">
            <a:off x="7798573" y="3222767"/>
            <a:ext cx="1242580" cy="400110"/>
          </a:xfrm>
          <a:prstGeom prst="rect">
            <a:avLst/>
          </a:prstGeom>
          <a:noFill/>
        </p:spPr>
        <p:txBody>
          <a:bodyPr wrap="square" rtlCol="0">
            <a:spAutoFit/>
          </a:bodyPr>
          <a:lstStyle/>
          <a:p>
            <a:r>
              <a:rPr lang="fr-FR" sz="2000" b="1" dirty="0">
                <a:solidFill>
                  <a:srgbClr val="FF0000"/>
                </a:solidFill>
              </a:rPr>
              <a:t>To do</a:t>
            </a:r>
          </a:p>
        </p:txBody>
      </p:sp>
    </p:spTree>
    <p:extLst>
      <p:ext uri="{BB962C8B-B14F-4D97-AF65-F5344CB8AC3E}">
        <p14:creationId xmlns:p14="http://schemas.microsoft.com/office/powerpoint/2010/main" val="326720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8A454AE-3B66-4B6C-9FF4-3616FDCC8490}"/>
              </a:ext>
            </a:extLst>
          </p:cNvPr>
          <p:cNvSpPr txBox="1"/>
          <p:nvPr/>
        </p:nvSpPr>
        <p:spPr>
          <a:xfrm>
            <a:off x="1201781" y="1106218"/>
            <a:ext cx="10798630" cy="5632311"/>
          </a:xfrm>
          <a:prstGeom prst="rect">
            <a:avLst/>
          </a:prstGeom>
          <a:noFill/>
        </p:spPr>
        <p:txBody>
          <a:bodyPr wrap="square">
            <a:spAutoFit/>
          </a:bodyPr>
          <a:lstStyle/>
          <a:p>
            <a:r>
              <a:rPr lang="en-US" sz="2400" i="1" dirty="0"/>
              <a:t>“This International Standard defines a conceptual schema for observations, and for features involved in sampling when making observations. These provide models for the exchange of information describing observation acts and their results, both within and between different scientific and technical communities.</a:t>
            </a:r>
          </a:p>
          <a:p>
            <a:endParaRPr lang="en-US" sz="2400" i="1" dirty="0"/>
          </a:p>
          <a:p>
            <a:r>
              <a:rPr lang="en-US" sz="2400" i="1" dirty="0"/>
              <a:t>Observations commonly involve sampling of an ultimate feature-of-interest. This International Standard defines a common set of sampling feature types classified primarily by topological dimension, as well as samples for ex-situ observations. The schema includes relationships between sampling features (subsampling, derived samples).</a:t>
            </a:r>
          </a:p>
          <a:p>
            <a:endParaRPr lang="en-US" sz="2400" i="1" dirty="0"/>
          </a:p>
          <a:p>
            <a:r>
              <a:rPr lang="en-US" sz="2400" i="1" dirty="0"/>
              <a:t>This International Standard concerns only externally visible interfaces and places no restriction on the underlying implementations other than what is needed to satisfy the interface specifications in the actual”.</a:t>
            </a:r>
          </a:p>
        </p:txBody>
      </p:sp>
      <p:sp>
        <p:nvSpPr>
          <p:cNvPr id="5" name="Titre 5">
            <a:extLst>
              <a:ext uri="{FF2B5EF4-FFF2-40B4-BE49-F238E27FC236}">
                <a16:creationId xmlns:a16="http://schemas.microsoft.com/office/drawing/2014/main" id="{24223BDC-A597-4D76-AA3B-6679DA085F80}"/>
              </a:ext>
            </a:extLst>
          </p:cNvPr>
          <p:cNvSpPr>
            <a:spLocks noGrp="1"/>
          </p:cNvSpPr>
          <p:nvPr>
            <p:ph type="title"/>
          </p:nvPr>
        </p:nvSpPr>
        <p:spPr>
          <a:xfrm>
            <a:off x="598503" y="54487"/>
            <a:ext cx="10515600" cy="783275"/>
          </a:xfrm>
        </p:spPr>
        <p:txBody>
          <a:bodyPr/>
          <a:lstStyle/>
          <a:p>
            <a:r>
              <a:rPr lang="fr-FR" dirty="0"/>
              <a:t>Annexe : </a:t>
            </a:r>
            <a:r>
              <a:rPr lang="fr-FR"/>
              <a:t>Référentiel ISO-19156</a:t>
            </a:r>
            <a:endParaRPr lang="fr-FR" dirty="0"/>
          </a:p>
        </p:txBody>
      </p:sp>
    </p:spTree>
    <p:extLst>
      <p:ext uri="{BB962C8B-B14F-4D97-AF65-F5344CB8AC3E}">
        <p14:creationId xmlns:p14="http://schemas.microsoft.com/office/powerpoint/2010/main" val="141492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Annexe - Exemple complémentaire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24/01/2022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6</a:t>
            </a:fld>
            <a:endParaRPr lang="fr-FR" dirty="0"/>
          </a:p>
        </p:txBody>
      </p:sp>
    </p:spTree>
    <p:extLst>
      <p:ext uri="{BB962C8B-B14F-4D97-AF65-F5344CB8AC3E}">
        <p14:creationId xmlns:p14="http://schemas.microsoft.com/office/powerpoint/2010/main" val="132817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 coins arrondis 123">
            <a:extLst>
              <a:ext uri="{FF2B5EF4-FFF2-40B4-BE49-F238E27FC236}">
                <a16:creationId xmlns:a16="http://schemas.microsoft.com/office/drawing/2014/main" id="{EBF98A3F-A2AD-4685-AFE9-61E5B3406735}"/>
              </a:ext>
            </a:extLst>
          </p:cNvPr>
          <p:cNvSpPr/>
          <p:nvPr/>
        </p:nvSpPr>
        <p:spPr>
          <a:xfrm>
            <a:off x="348792" y="4324827"/>
            <a:ext cx="11637297" cy="2377631"/>
          </a:xfrm>
          <a:prstGeom prst="roundRect">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2" name="Rectangle : coins arrondis 121">
            <a:extLst>
              <a:ext uri="{FF2B5EF4-FFF2-40B4-BE49-F238E27FC236}">
                <a16:creationId xmlns:a16="http://schemas.microsoft.com/office/drawing/2014/main" id="{744F38EA-BD58-4FA9-9CDD-D1E63509B44E}"/>
              </a:ext>
            </a:extLst>
          </p:cNvPr>
          <p:cNvSpPr/>
          <p:nvPr/>
        </p:nvSpPr>
        <p:spPr>
          <a:xfrm>
            <a:off x="348792" y="1058209"/>
            <a:ext cx="11637297" cy="3036328"/>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030085" y="272032"/>
            <a:ext cx="10515600" cy="655166"/>
          </a:xfrm>
        </p:spPr>
        <p:txBody>
          <a:bodyPr/>
          <a:lstStyle/>
          <a:p>
            <a:r>
              <a:rPr lang="fr-FR" dirty="0"/>
              <a:t>Exemple 2 : open-data</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35015" y="1160857"/>
            <a:ext cx="6582971" cy="2853781"/>
          </a:xfrm>
        </p:spPr>
        <p:txBody>
          <a:bodyPr>
            <a:normAutofit fontScale="92500" lnSpcReduction="20000"/>
          </a:bodyPr>
          <a:lstStyle/>
          <a:p>
            <a:r>
              <a:rPr lang="fr-FR" sz="1600" dirty="0"/>
              <a:t>Les données de mesure de la qualité de l’air sont caractérisées suivant trois paramètres :</a:t>
            </a:r>
          </a:p>
          <a:p>
            <a:pPr lvl="1"/>
            <a:r>
              <a:rPr lang="fr-FR" sz="1400" dirty="0"/>
              <a:t>Les stations de mesure (localisation géographique)</a:t>
            </a:r>
          </a:p>
          <a:p>
            <a:pPr lvl="1"/>
            <a:r>
              <a:rPr lang="fr-FR" sz="1400" dirty="0"/>
              <a:t>Les polluants (propriétés physiques)</a:t>
            </a:r>
          </a:p>
          <a:p>
            <a:pPr lvl="1"/>
            <a:r>
              <a:rPr lang="fr-FR" sz="1400" dirty="0"/>
              <a:t>Un échantillonnage horaire (datation)</a:t>
            </a:r>
          </a:p>
          <a:p>
            <a:r>
              <a:rPr lang="fr-FR" sz="1600" dirty="0"/>
              <a:t>Il n’existe pas de format de partage (et de stockage) :</a:t>
            </a:r>
          </a:p>
          <a:p>
            <a:pPr lvl="1"/>
            <a:r>
              <a:rPr lang="fr-FR" sz="1400" dirty="0"/>
              <a:t>soit fichier csv par station et polluants (lignes) et les valeurs horaires (colonnes)</a:t>
            </a:r>
          </a:p>
          <a:p>
            <a:pPr lvl="1"/>
            <a:r>
              <a:rPr lang="fr-FR" sz="1400" dirty="0"/>
              <a:t>Soit un fichier </a:t>
            </a:r>
            <a:r>
              <a:rPr lang="fr-FR" sz="1400" dirty="0" err="1"/>
              <a:t>GeoJson</a:t>
            </a:r>
            <a:r>
              <a:rPr lang="fr-FR" sz="1400" dirty="0"/>
              <a:t> mais sans les valeurs horaires</a:t>
            </a:r>
          </a:p>
          <a:p>
            <a:r>
              <a:rPr lang="fr-FR" sz="1600" dirty="0"/>
              <a:t>Il n’y a pas de traitement simple et automatisable pour analyser ces données</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5" y="4590759"/>
            <a:ext cx="6260120" cy="178895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Je peux faire une demande portant sur un périmètre géographique, une tranche horaire, une liste de polluants (API)</a:t>
            </a:r>
          </a:p>
          <a:p>
            <a:r>
              <a:rPr lang="fr-FR" sz="1600" dirty="0"/>
              <a:t>Je récupère ces données suivant le format standard ObsJSON</a:t>
            </a:r>
          </a:p>
          <a:p>
            <a:r>
              <a:rPr lang="fr-FR" sz="1600" dirty="0"/>
              <a:t>Je les exploite automatiquement suivant mon centre d’intérêt grâce aux outils supportant ce standard</a:t>
            </a:r>
          </a:p>
        </p:txBody>
      </p:sp>
      <p:sp>
        <p:nvSpPr>
          <p:cNvPr id="55" name="Rectangle : coins arrondis 54">
            <a:extLst>
              <a:ext uri="{FF2B5EF4-FFF2-40B4-BE49-F238E27FC236}">
                <a16:creationId xmlns:a16="http://schemas.microsoft.com/office/drawing/2014/main" id="{45082502-2ED8-4C7F-8FD1-72A5F462C9E1}"/>
              </a:ext>
            </a:extLst>
          </p:cNvPr>
          <p:cNvSpPr/>
          <p:nvPr/>
        </p:nvSpPr>
        <p:spPr>
          <a:xfrm>
            <a:off x="8981888" y="1880011"/>
            <a:ext cx="1140301" cy="291410"/>
          </a:xfrm>
          <a:prstGeom prst="roundRect">
            <a:avLst/>
          </a:prstGeom>
          <a:solidFill>
            <a:srgbClr val="00AD48"/>
          </a:solidFill>
          <a:effectLst>
            <a:innerShdw blurRad="63500" dist="50800" dir="5400000">
              <a:prstClr val="black">
                <a:alpha val="50000"/>
              </a:prstClr>
            </a:inn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Mesure air</a:t>
            </a:r>
          </a:p>
        </p:txBody>
      </p:sp>
      <p:sp>
        <p:nvSpPr>
          <p:cNvPr id="56" name="Rectangle : coins arrondis 55">
            <a:extLst>
              <a:ext uri="{FF2B5EF4-FFF2-40B4-BE49-F238E27FC236}">
                <a16:creationId xmlns:a16="http://schemas.microsoft.com/office/drawing/2014/main" id="{B2374D23-F076-4272-94EC-8E705805BCC6}"/>
              </a:ext>
            </a:extLst>
          </p:cNvPr>
          <p:cNvSpPr/>
          <p:nvPr/>
        </p:nvSpPr>
        <p:spPr>
          <a:xfrm>
            <a:off x="7849780" y="1143173"/>
            <a:ext cx="1069495" cy="380443"/>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localisation</a:t>
            </a:r>
          </a:p>
        </p:txBody>
      </p:sp>
      <p:sp>
        <p:nvSpPr>
          <p:cNvPr id="57" name="Rectangle : coins arrondis 56">
            <a:extLst>
              <a:ext uri="{FF2B5EF4-FFF2-40B4-BE49-F238E27FC236}">
                <a16:creationId xmlns:a16="http://schemas.microsoft.com/office/drawing/2014/main" id="{20768692-B606-4AE3-8D39-3685E25B26AD}"/>
              </a:ext>
            </a:extLst>
          </p:cNvPr>
          <p:cNvSpPr/>
          <p:nvPr/>
        </p:nvSpPr>
        <p:spPr>
          <a:xfrm>
            <a:off x="10157927" y="1159162"/>
            <a:ext cx="977774" cy="380443"/>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datation</a:t>
            </a:r>
          </a:p>
        </p:txBody>
      </p:sp>
      <p:sp>
        <p:nvSpPr>
          <p:cNvPr id="58" name="Rectangle : coins arrondis 57">
            <a:extLst>
              <a:ext uri="{FF2B5EF4-FFF2-40B4-BE49-F238E27FC236}">
                <a16:creationId xmlns:a16="http://schemas.microsoft.com/office/drawing/2014/main" id="{BBD5EC5C-9A96-41A1-8195-201D108206F4}"/>
              </a:ext>
            </a:extLst>
          </p:cNvPr>
          <p:cNvSpPr/>
          <p:nvPr/>
        </p:nvSpPr>
        <p:spPr>
          <a:xfrm>
            <a:off x="9099541" y="1154380"/>
            <a:ext cx="904995" cy="369236"/>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polluant</a:t>
            </a:r>
          </a:p>
        </p:txBody>
      </p:sp>
      <p:sp>
        <p:nvSpPr>
          <p:cNvPr id="59" name="Rectangle : coins arrondis 58">
            <a:extLst>
              <a:ext uri="{FF2B5EF4-FFF2-40B4-BE49-F238E27FC236}">
                <a16:creationId xmlns:a16="http://schemas.microsoft.com/office/drawing/2014/main" id="{ACFDA339-2643-426E-AD8D-A24ADF69EDD4}"/>
              </a:ext>
            </a:extLst>
          </p:cNvPr>
          <p:cNvSpPr/>
          <p:nvPr/>
        </p:nvSpPr>
        <p:spPr>
          <a:xfrm>
            <a:off x="8244071" y="3654279"/>
            <a:ext cx="2615935" cy="362241"/>
          </a:xfrm>
          <a:prstGeom prst="roundRect">
            <a:avLst>
              <a:gd name="adj" fmla="val 50000"/>
            </a:avLst>
          </a:prstGeom>
          <a:solidFill>
            <a:srgbClr val="C0000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Traitement manuel</a:t>
            </a:r>
          </a:p>
        </p:txBody>
      </p:sp>
      <p:cxnSp>
        <p:nvCxnSpPr>
          <p:cNvPr id="60" name="Connecteur droit avec flèche 59">
            <a:extLst>
              <a:ext uri="{FF2B5EF4-FFF2-40B4-BE49-F238E27FC236}">
                <a16:creationId xmlns:a16="http://schemas.microsoft.com/office/drawing/2014/main" id="{CFE6118C-1BB5-4934-A08D-BE06421B72B0}"/>
              </a:ext>
            </a:extLst>
          </p:cNvPr>
          <p:cNvCxnSpPr>
            <a:cxnSpLocks/>
          </p:cNvCxnSpPr>
          <p:nvPr/>
        </p:nvCxnSpPr>
        <p:spPr>
          <a:xfrm flipH="1">
            <a:off x="9900767" y="1555477"/>
            <a:ext cx="306730" cy="272901"/>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DD00C8DC-26CD-46FE-8C5E-C1D622C5E54F}"/>
              </a:ext>
            </a:extLst>
          </p:cNvPr>
          <p:cNvCxnSpPr>
            <a:cxnSpLocks/>
          </p:cNvCxnSpPr>
          <p:nvPr/>
        </p:nvCxnSpPr>
        <p:spPr>
          <a:xfrm>
            <a:off x="9552038" y="1523616"/>
            <a:ext cx="0" cy="279828"/>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0DF34F43-2A28-4BB0-93D9-F457640C860A}"/>
              </a:ext>
            </a:extLst>
          </p:cNvPr>
          <p:cNvCxnSpPr>
            <a:cxnSpLocks/>
          </p:cNvCxnSpPr>
          <p:nvPr/>
        </p:nvCxnSpPr>
        <p:spPr>
          <a:xfrm>
            <a:off x="8803413" y="1555477"/>
            <a:ext cx="237323" cy="276284"/>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89" name="Tableau 11">
            <a:extLst>
              <a:ext uri="{FF2B5EF4-FFF2-40B4-BE49-F238E27FC236}">
                <a16:creationId xmlns:a16="http://schemas.microsoft.com/office/drawing/2014/main" id="{FBEDEF14-22D5-4403-B63C-DB5A22A3FBAC}"/>
              </a:ext>
            </a:extLst>
          </p:cNvPr>
          <p:cNvGraphicFramePr>
            <a:graphicFrameLocks/>
          </p:cNvGraphicFramePr>
          <p:nvPr>
            <p:extLst>
              <p:ext uri="{D42A27DB-BD31-4B8C-83A1-F6EECF244321}">
                <p14:modId xmlns:p14="http://schemas.microsoft.com/office/powerpoint/2010/main" val="3681867423"/>
              </p:ext>
            </p:extLst>
          </p:nvPr>
        </p:nvGraphicFramePr>
        <p:xfrm>
          <a:off x="7577122" y="2531996"/>
          <a:ext cx="3949832" cy="880440"/>
        </p:xfrm>
        <a:graphic>
          <a:graphicData uri="http://schemas.openxmlformats.org/drawingml/2006/table">
            <a:tbl>
              <a:tblPr firstRow="1" bandRow="1">
                <a:tableStyleId>{5C22544A-7EE6-4342-B048-85BDC9FD1C3A}</a:tableStyleId>
              </a:tblPr>
              <a:tblGrid>
                <a:gridCol w="405636">
                  <a:extLst>
                    <a:ext uri="{9D8B030D-6E8A-4147-A177-3AD203B41FA5}">
                      <a16:colId xmlns:a16="http://schemas.microsoft.com/office/drawing/2014/main" val="4201465443"/>
                    </a:ext>
                  </a:extLst>
                </a:gridCol>
                <a:gridCol w="348817">
                  <a:extLst>
                    <a:ext uri="{9D8B030D-6E8A-4147-A177-3AD203B41FA5}">
                      <a16:colId xmlns:a16="http://schemas.microsoft.com/office/drawing/2014/main" val="3555002132"/>
                    </a:ext>
                  </a:extLst>
                </a:gridCol>
                <a:gridCol w="284866">
                  <a:extLst>
                    <a:ext uri="{9D8B030D-6E8A-4147-A177-3AD203B41FA5}">
                      <a16:colId xmlns:a16="http://schemas.microsoft.com/office/drawing/2014/main" val="1792911921"/>
                    </a:ext>
                  </a:extLst>
                </a:gridCol>
                <a:gridCol w="346440">
                  <a:extLst>
                    <a:ext uri="{9D8B030D-6E8A-4147-A177-3AD203B41FA5}">
                      <a16:colId xmlns:a16="http://schemas.microsoft.com/office/drawing/2014/main" val="527619674"/>
                    </a:ext>
                  </a:extLst>
                </a:gridCol>
                <a:gridCol w="352029">
                  <a:extLst>
                    <a:ext uri="{9D8B030D-6E8A-4147-A177-3AD203B41FA5}">
                      <a16:colId xmlns:a16="http://schemas.microsoft.com/office/drawing/2014/main" val="905076484"/>
                    </a:ext>
                  </a:extLst>
                </a:gridCol>
                <a:gridCol w="352029">
                  <a:extLst>
                    <a:ext uri="{9D8B030D-6E8A-4147-A177-3AD203B41FA5}">
                      <a16:colId xmlns:a16="http://schemas.microsoft.com/office/drawing/2014/main" val="4157188487"/>
                    </a:ext>
                  </a:extLst>
                </a:gridCol>
                <a:gridCol w="372003">
                  <a:extLst>
                    <a:ext uri="{9D8B030D-6E8A-4147-A177-3AD203B41FA5}">
                      <a16:colId xmlns:a16="http://schemas.microsoft.com/office/drawing/2014/main" val="3636296814"/>
                    </a:ext>
                  </a:extLst>
                </a:gridCol>
                <a:gridCol w="372003">
                  <a:extLst>
                    <a:ext uri="{9D8B030D-6E8A-4147-A177-3AD203B41FA5}">
                      <a16:colId xmlns:a16="http://schemas.microsoft.com/office/drawing/2014/main" val="1870353858"/>
                    </a:ext>
                  </a:extLst>
                </a:gridCol>
                <a:gridCol w="372003">
                  <a:extLst>
                    <a:ext uri="{9D8B030D-6E8A-4147-A177-3AD203B41FA5}">
                      <a16:colId xmlns:a16="http://schemas.microsoft.com/office/drawing/2014/main" val="3188876929"/>
                    </a:ext>
                  </a:extLst>
                </a:gridCol>
                <a:gridCol w="372003">
                  <a:extLst>
                    <a:ext uri="{9D8B030D-6E8A-4147-A177-3AD203B41FA5}">
                      <a16:colId xmlns:a16="http://schemas.microsoft.com/office/drawing/2014/main" val="275140166"/>
                    </a:ext>
                  </a:extLst>
                </a:gridCol>
                <a:gridCol w="372003">
                  <a:extLst>
                    <a:ext uri="{9D8B030D-6E8A-4147-A177-3AD203B41FA5}">
                      <a16:colId xmlns:a16="http://schemas.microsoft.com/office/drawing/2014/main" val="1203488174"/>
                    </a:ext>
                  </a:extLst>
                </a:gridCol>
              </a:tblGrid>
              <a:tr h="219461">
                <a:tc gridSpan="2">
                  <a:txBody>
                    <a:bodyPr/>
                    <a:lstStyle/>
                    <a:p>
                      <a:pPr algn="ctr"/>
                      <a:r>
                        <a:rPr lang="fr-FR" sz="900" dirty="0"/>
                        <a:t>Station</a:t>
                      </a:r>
                    </a:p>
                  </a:txBody>
                  <a:tcPr marL="82951" marR="82951" marT="41475" marB="41475"/>
                </a:tc>
                <a:tc hMerge="1">
                  <a:txBody>
                    <a:bodyPr/>
                    <a:lstStyle/>
                    <a:p>
                      <a:endParaRPr lang="fr-FR" sz="900" dirty="0"/>
                    </a:p>
                  </a:txBody>
                  <a:tcPr marL="82951" marR="82951" marT="41475" marB="41475"/>
                </a:tc>
                <a:tc gridSpan="2">
                  <a:txBody>
                    <a:bodyPr/>
                    <a:lstStyle/>
                    <a:p>
                      <a:pPr algn="ctr"/>
                      <a:r>
                        <a:rPr lang="fr-FR" sz="900" dirty="0"/>
                        <a:t>Polluant</a:t>
                      </a:r>
                    </a:p>
                  </a:txBody>
                  <a:tcPr marL="82951" marR="82951" marT="41475" marB="41475"/>
                </a:tc>
                <a:tc hMerge="1">
                  <a:txBody>
                    <a:bodyPr/>
                    <a:lstStyle/>
                    <a:p>
                      <a:endParaRPr lang="fr-FR" sz="900" dirty="0"/>
                    </a:p>
                  </a:txBody>
                  <a:tcPr marL="82951" marR="82951" marT="41475" marB="41475"/>
                </a:tc>
                <a:tc gridSpan="7">
                  <a:txBody>
                    <a:bodyPr/>
                    <a:lstStyle/>
                    <a:p>
                      <a:pPr algn="ctr"/>
                      <a:r>
                        <a:rPr lang="fr-FR" sz="900" dirty="0"/>
                        <a:t>Heure </a:t>
                      </a:r>
                    </a:p>
                  </a:txBody>
                  <a:tcPr marL="82951" marR="82951" marT="41475" marB="41475"/>
                </a:tc>
                <a:tc hMerge="1">
                  <a:txBody>
                    <a:bodyPr/>
                    <a:lstStyle/>
                    <a:p>
                      <a:endParaRPr lang="fr-FR" sz="900" dirty="0"/>
                    </a:p>
                  </a:txBody>
                  <a:tcPr marL="82951" marR="82951" marT="41475" marB="41475"/>
                </a:tc>
                <a:tc hMerge="1">
                  <a:txBody>
                    <a:bodyPr/>
                    <a:lstStyle/>
                    <a:p>
                      <a:r>
                        <a:rPr lang="fr-FR" sz="900" dirty="0" err="1"/>
                        <a:t>Result</a:t>
                      </a: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extLst>
                  <a:ext uri="{0D108BD9-81ED-4DB2-BD59-A6C34878D82A}">
                    <a16:rowId xmlns:a16="http://schemas.microsoft.com/office/drawing/2014/main" val="3221545621"/>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1022889219"/>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368185239"/>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3108020006"/>
                  </a:ext>
                </a:extLst>
              </a:tr>
            </a:tbl>
          </a:graphicData>
        </a:graphic>
      </p:graphicFrame>
      <p:sp>
        <p:nvSpPr>
          <p:cNvPr id="10" name="Flèche : bas 9">
            <a:extLst>
              <a:ext uri="{FF2B5EF4-FFF2-40B4-BE49-F238E27FC236}">
                <a16:creationId xmlns:a16="http://schemas.microsoft.com/office/drawing/2014/main" id="{3EC5E7A8-97B3-4623-93A3-74798D5D70B5}"/>
              </a:ext>
            </a:extLst>
          </p:cNvPr>
          <p:cNvSpPr/>
          <p:nvPr/>
        </p:nvSpPr>
        <p:spPr>
          <a:xfrm>
            <a:off x="9367904" y="2214379"/>
            <a:ext cx="368269" cy="439295"/>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Flèche : bas 89">
            <a:extLst>
              <a:ext uri="{FF2B5EF4-FFF2-40B4-BE49-F238E27FC236}">
                <a16:creationId xmlns:a16="http://schemas.microsoft.com/office/drawing/2014/main" id="{9ABA0543-AFBA-42E4-A08E-8FB35BEA6D1F}"/>
              </a:ext>
            </a:extLst>
          </p:cNvPr>
          <p:cNvSpPr/>
          <p:nvPr/>
        </p:nvSpPr>
        <p:spPr>
          <a:xfrm>
            <a:off x="9367904" y="3276664"/>
            <a:ext cx="368269" cy="439295"/>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Rectangle : coins arrondis 94">
            <a:extLst>
              <a:ext uri="{FF2B5EF4-FFF2-40B4-BE49-F238E27FC236}">
                <a16:creationId xmlns:a16="http://schemas.microsoft.com/office/drawing/2014/main" id="{E591AA33-4947-4A84-8035-D81CC6F7BDC4}"/>
              </a:ext>
            </a:extLst>
          </p:cNvPr>
          <p:cNvSpPr/>
          <p:nvPr/>
        </p:nvSpPr>
        <p:spPr>
          <a:xfrm>
            <a:off x="8244071" y="4409639"/>
            <a:ext cx="2615935"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Stockage « standard »</a:t>
            </a:r>
          </a:p>
        </p:txBody>
      </p:sp>
      <p:sp>
        <p:nvSpPr>
          <p:cNvPr id="96" name="Rectangle : coins arrondis 95">
            <a:extLst>
              <a:ext uri="{FF2B5EF4-FFF2-40B4-BE49-F238E27FC236}">
                <a16:creationId xmlns:a16="http://schemas.microsoft.com/office/drawing/2014/main" id="{E3741B73-F5AF-4B8C-B827-F732DBF8AD93}"/>
              </a:ext>
            </a:extLst>
          </p:cNvPr>
          <p:cNvSpPr/>
          <p:nvPr/>
        </p:nvSpPr>
        <p:spPr>
          <a:xfrm>
            <a:off x="8244071" y="5027271"/>
            <a:ext cx="2615935"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API « standard »</a:t>
            </a:r>
          </a:p>
        </p:txBody>
      </p:sp>
      <p:sp>
        <p:nvSpPr>
          <p:cNvPr id="97" name="Rectangle : coins arrondis 96">
            <a:extLst>
              <a:ext uri="{FF2B5EF4-FFF2-40B4-BE49-F238E27FC236}">
                <a16:creationId xmlns:a16="http://schemas.microsoft.com/office/drawing/2014/main" id="{234FCD7F-179C-46B5-85E6-2D8638BBD398}"/>
              </a:ext>
            </a:extLst>
          </p:cNvPr>
          <p:cNvSpPr/>
          <p:nvPr/>
        </p:nvSpPr>
        <p:spPr>
          <a:xfrm>
            <a:off x="7915810" y="5644903"/>
            <a:ext cx="3272457"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Format de données « standard »</a:t>
            </a:r>
          </a:p>
        </p:txBody>
      </p:sp>
      <p:sp>
        <p:nvSpPr>
          <p:cNvPr id="125" name="Rectangle : coins arrondis 124">
            <a:extLst>
              <a:ext uri="{FF2B5EF4-FFF2-40B4-BE49-F238E27FC236}">
                <a16:creationId xmlns:a16="http://schemas.microsoft.com/office/drawing/2014/main" id="{747E0223-17BE-4A19-9F47-13B14BB9BE91}"/>
              </a:ext>
            </a:extLst>
          </p:cNvPr>
          <p:cNvSpPr/>
          <p:nvPr/>
        </p:nvSpPr>
        <p:spPr>
          <a:xfrm>
            <a:off x="7915810" y="6262536"/>
            <a:ext cx="3272457"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Outils d’exploitation « standard »</a:t>
            </a:r>
          </a:p>
        </p:txBody>
      </p:sp>
      <p:sp>
        <p:nvSpPr>
          <p:cNvPr id="126" name="Flèche : bas 125">
            <a:extLst>
              <a:ext uri="{FF2B5EF4-FFF2-40B4-BE49-F238E27FC236}">
                <a16:creationId xmlns:a16="http://schemas.microsoft.com/office/drawing/2014/main" id="{C888F139-C34E-4DAF-A2C5-D0D2A054C0C2}"/>
              </a:ext>
            </a:extLst>
          </p:cNvPr>
          <p:cNvSpPr/>
          <p:nvPr/>
        </p:nvSpPr>
        <p:spPr>
          <a:xfrm>
            <a:off x="9367904" y="4736381"/>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Flèche : bas 126">
            <a:extLst>
              <a:ext uri="{FF2B5EF4-FFF2-40B4-BE49-F238E27FC236}">
                <a16:creationId xmlns:a16="http://schemas.microsoft.com/office/drawing/2014/main" id="{27DEB356-A859-4719-A2A4-78EB4CD91E9E}"/>
              </a:ext>
            </a:extLst>
          </p:cNvPr>
          <p:cNvSpPr/>
          <p:nvPr/>
        </p:nvSpPr>
        <p:spPr>
          <a:xfrm>
            <a:off x="9367904" y="5340565"/>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Flèche : bas 127">
            <a:extLst>
              <a:ext uri="{FF2B5EF4-FFF2-40B4-BE49-F238E27FC236}">
                <a16:creationId xmlns:a16="http://schemas.microsoft.com/office/drawing/2014/main" id="{3EF3A6FF-BBC6-41B9-8CE1-0B991A3B3520}"/>
              </a:ext>
            </a:extLst>
          </p:cNvPr>
          <p:cNvSpPr/>
          <p:nvPr/>
        </p:nvSpPr>
        <p:spPr>
          <a:xfrm>
            <a:off x="9367904" y="5944749"/>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228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535016" y="136387"/>
            <a:ext cx="10515600" cy="655166"/>
          </a:xfrm>
        </p:spPr>
        <p:txBody>
          <a:bodyPr/>
          <a:lstStyle/>
          <a:p>
            <a:r>
              <a:rPr lang="fr-FR" dirty="0"/>
              <a:t>Exemples - explication</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27179" y="1121793"/>
            <a:ext cx="6089004" cy="1527142"/>
          </a:xfrm>
        </p:spPr>
        <p:txBody>
          <a:bodyPr>
            <a:normAutofit lnSpcReduction="10000"/>
          </a:bodyPr>
          <a:lstStyle/>
          <a:p>
            <a:r>
              <a:rPr lang="fr-FR" sz="1600" dirty="0"/>
              <a:t>Les interfaces des capteurs sont banalisés (interfaces standards):</a:t>
            </a:r>
          </a:p>
          <a:p>
            <a:pPr lvl="1"/>
            <a:r>
              <a:rPr lang="fr-FR" sz="1400" dirty="0"/>
              <a:t>« </a:t>
            </a:r>
            <a:r>
              <a:rPr lang="fr-FR" sz="1400" dirty="0" err="1"/>
              <a:t>Environmental</a:t>
            </a:r>
            <a:r>
              <a:rPr lang="fr-FR" sz="1400" dirty="0"/>
              <a:t> </a:t>
            </a:r>
            <a:r>
              <a:rPr lang="fr-FR" sz="1400" dirty="0" err="1"/>
              <a:t>Sensing</a:t>
            </a:r>
            <a:r>
              <a:rPr lang="fr-FR" sz="1400" dirty="0"/>
              <a:t> Service » Bluetooth</a:t>
            </a:r>
          </a:p>
          <a:p>
            <a:pPr lvl="1"/>
            <a:r>
              <a:rPr lang="fr-FR" sz="1400" dirty="0"/>
              <a:t>« Observation JSON » </a:t>
            </a:r>
            <a:r>
              <a:rPr lang="fr-FR" sz="1400" dirty="0" err="1"/>
              <a:t>WiFi</a:t>
            </a:r>
            <a:endParaRPr lang="fr-FR" sz="1400" dirty="0"/>
          </a:p>
          <a:p>
            <a:pPr lvl="1"/>
            <a:r>
              <a:rPr lang="fr-FR" sz="1400" dirty="0"/>
              <a:t>« Observation binaire » LoRa</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6" y="5340292"/>
            <a:ext cx="6260120" cy="1357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interfaces applicatifs sont banalisés</a:t>
            </a:r>
          </a:p>
          <a:p>
            <a:pPr lvl="1"/>
            <a:r>
              <a:rPr lang="fr-FR" sz="1400" dirty="0"/>
              <a:t>Connecteurs standards pour les traitements</a:t>
            </a:r>
          </a:p>
        </p:txBody>
      </p:sp>
      <p:sp>
        <p:nvSpPr>
          <p:cNvPr id="55" name="Espace réservé du contenu 2">
            <a:extLst>
              <a:ext uri="{FF2B5EF4-FFF2-40B4-BE49-F238E27FC236}">
                <a16:creationId xmlns:a16="http://schemas.microsoft.com/office/drawing/2014/main" id="{3AF414AA-D951-42B8-B622-FB3661BD406F}"/>
              </a:ext>
            </a:extLst>
          </p:cNvPr>
          <p:cNvSpPr txBox="1">
            <a:spLocks/>
          </p:cNvSpPr>
          <p:nvPr/>
        </p:nvSpPr>
        <p:spPr>
          <a:xfrm>
            <a:off x="527179" y="2843530"/>
            <a:ext cx="6089004" cy="754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 standard traite de façon simple tout type d’information unitaire ou agrégée</a:t>
            </a:r>
            <a:endParaRPr lang="fr-FR" sz="1400" dirty="0"/>
          </a:p>
        </p:txBody>
      </p:sp>
      <p:sp>
        <p:nvSpPr>
          <p:cNvPr id="56" name="Espace réservé du contenu 2">
            <a:extLst>
              <a:ext uri="{FF2B5EF4-FFF2-40B4-BE49-F238E27FC236}">
                <a16:creationId xmlns:a16="http://schemas.microsoft.com/office/drawing/2014/main" id="{C9695B8B-B304-4F99-AE6D-E90953473417}"/>
              </a:ext>
            </a:extLst>
          </p:cNvPr>
          <p:cNvSpPr txBox="1">
            <a:spLocks/>
          </p:cNvSpPr>
          <p:nvPr/>
        </p:nvSpPr>
        <p:spPr>
          <a:xfrm>
            <a:off x="527179" y="3861680"/>
            <a:ext cx="6089004" cy="115809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bases de données sont banalisées (interfaces standards) :</a:t>
            </a:r>
          </a:p>
          <a:p>
            <a:pPr lvl="1"/>
            <a:r>
              <a:rPr lang="fr-FR" sz="1200" dirty="0"/>
              <a:t>Format de données standard ObsJSON en entrée et en sortie</a:t>
            </a:r>
          </a:p>
          <a:p>
            <a:pPr lvl="1"/>
            <a:r>
              <a:rPr lang="fr-FR" sz="1200" dirty="0"/>
              <a:t>API standards</a:t>
            </a:r>
          </a:p>
          <a:p>
            <a:pPr lvl="1"/>
            <a:endParaRPr lang="fr-FR" sz="1200" dirty="0"/>
          </a:p>
        </p:txBody>
      </p:sp>
      <p:sp>
        <p:nvSpPr>
          <p:cNvPr id="4" name="ZoneTexte 3">
            <a:extLst>
              <a:ext uri="{FF2B5EF4-FFF2-40B4-BE49-F238E27FC236}">
                <a16:creationId xmlns:a16="http://schemas.microsoft.com/office/drawing/2014/main" id="{D712E0EE-5791-4A6A-8005-124B302C2A62}"/>
              </a:ext>
            </a:extLst>
          </p:cNvPr>
          <p:cNvSpPr txBox="1"/>
          <p:nvPr/>
        </p:nvSpPr>
        <p:spPr>
          <a:xfrm>
            <a:off x="8582257" y="1121793"/>
            <a:ext cx="3091991" cy="369332"/>
          </a:xfrm>
          <a:prstGeom prst="rect">
            <a:avLst/>
          </a:prstGeom>
          <a:noFill/>
        </p:spPr>
        <p:txBody>
          <a:bodyPr wrap="square" rtlCol="0">
            <a:spAutoFit/>
          </a:bodyPr>
          <a:lstStyle/>
          <a:p>
            <a:r>
              <a:rPr lang="fr-FR" b="1" dirty="0">
                <a:solidFill>
                  <a:srgbClr val="0070C0"/>
                </a:solidFill>
              </a:rPr>
              <a:t>standard</a:t>
            </a:r>
          </a:p>
        </p:txBody>
      </p:sp>
      <p:sp>
        <p:nvSpPr>
          <p:cNvPr id="58" name="Rectangle : coins arrondis 57">
            <a:extLst>
              <a:ext uri="{FF2B5EF4-FFF2-40B4-BE49-F238E27FC236}">
                <a16:creationId xmlns:a16="http://schemas.microsoft.com/office/drawing/2014/main" id="{F98EFF18-FBAC-4334-BE63-FD1A1708AC7D}"/>
              </a:ext>
            </a:extLst>
          </p:cNvPr>
          <p:cNvSpPr/>
          <p:nvPr/>
        </p:nvSpPr>
        <p:spPr>
          <a:xfrm>
            <a:off x="6881568" y="155404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Muti-variables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(temps, espace, propriété)</a:t>
            </a:r>
          </a:p>
        </p:txBody>
      </p:sp>
      <p:sp>
        <p:nvSpPr>
          <p:cNvPr id="59" name="Rectangle : coins arrondis 58">
            <a:extLst>
              <a:ext uri="{FF2B5EF4-FFF2-40B4-BE49-F238E27FC236}">
                <a16:creationId xmlns:a16="http://schemas.microsoft.com/office/drawing/2014/main" id="{C28A3E9C-2CC5-4505-8C29-8CBA96DC80C7}"/>
              </a:ext>
            </a:extLst>
          </p:cNvPr>
          <p:cNvSpPr/>
          <p:nvPr/>
        </p:nvSpPr>
        <p:spPr>
          <a:xfrm>
            <a:off x="8212318"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Multi-échelles</a:t>
            </a:r>
          </a:p>
          <a:p>
            <a:pPr algn="ctr"/>
            <a:endParaRPr lang="fr-FR" sz="1100" b="1" dirty="0">
              <a:solidFill>
                <a:srgbClr val="C00000"/>
              </a:solidFill>
            </a:endParaRPr>
          </a:p>
          <a:p>
            <a:pPr algn="ctr"/>
            <a:r>
              <a:rPr lang="fr-FR" sz="1000" b="1" dirty="0">
                <a:solidFill>
                  <a:srgbClr val="C00000"/>
                </a:solidFill>
              </a:rPr>
              <a:t>(temps, espace, propriété)</a:t>
            </a:r>
          </a:p>
        </p:txBody>
      </p:sp>
      <p:sp>
        <p:nvSpPr>
          <p:cNvPr id="60" name="Rectangle : coins arrondis 59">
            <a:extLst>
              <a:ext uri="{FF2B5EF4-FFF2-40B4-BE49-F238E27FC236}">
                <a16:creationId xmlns:a16="http://schemas.microsoft.com/office/drawing/2014/main" id="{610735E3-6C4F-4CA3-A5DA-0D39160E6727}"/>
              </a:ext>
            </a:extLst>
          </p:cNvPr>
          <p:cNvSpPr/>
          <p:nvPr/>
        </p:nvSpPr>
        <p:spPr>
          <a:xfrm>
            <a:off x="9495933"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Multi-formats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(JSON, binaire, API)</a:t>
            </a:r>
          </a:p>
        </p:txBody>
      </p:sp>
      <p:sp>
        <p:nvSpPr>
          <p:cNvPr id="65" name="Rectangle : coins arrondis 64">
            <a:extLst>
              <a:ext uri="{FF2B5EF4-FFF2-40B4-BE49-F238E27FC236}">
                <a16:creationId xmlns:a16="http://schemas.microsoft.com/office/drawing/2014/main" id="{C9AF11E0-F9D8-4606-B356-00DEA040B0CA}"/>
              </a:ext>
            </a:extLst>
          </p:cNvPr>
          <p:cNvSpPr/>
          <p:nvPr/>
        </p:nvSpPr>
        <p:spPr>
          <a:xfrm>
            <a:off x="6881568" y="305840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Compact et simple</a:t>
            </a:r>
          </a:p>
        </p:txBody>
      </p:sp>
      <p:sp>
        <p:nvSpPr>
          <p:cNvPr id="66" name="Rectangle : coins arrondis 65">
            <a:extLst>
              <a:ext uri="{FF2B5EF4-FFF2-40B4-BE49-F238E27FC236}">
                <a16:creationId xmlns:a16="http://schemas.microsoft.com/office/drawing/2014/main" id="{795E63A2-EF98-4E26-A6A8-FAD2DE140926}"/>
              </a:ext>
            </a:extLst>
          </p:cNvPr>
          <p:cNvSpPr/>
          <p:nvPr/>
        </p:nvSpPr>
        <p:spPr>
          <a:xfrm>
            <a:off x="8212317"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Multi-données</a:t>
            </a:r>
          </a:p>
          <a:p>
            <a:pPr algn="ctr"/>
            <a:endParaRPr lang="fr-FR" sz="1100" b="1" dirty="0">
              <a:solidFill>
                <a:srgbClr val="C00000"/>
              </a:solidFill>
            </a:endParaRPr>
          </a:p>
          <a:p>
            <a:pPr algn="ctr"/>
            <a:r>
              <a:rPr lang="fr-FR" sz="1000" b="1" dirty="0">
                <a:solidFill>
                  <a:srgbClr val="C00000"/>
                </a:solidFill>
              </a:rPr>
              <a:t>(données uniques, multiples, complexes)</a:t>
            </a:r>
            <a:endParaRPr lang="fr-FR" sz="1100" b="1" dirty="0">
              <a:solidFill>
                <a:srgbClr val="C00000"/>
              </a:solidFill>
            </a:endParaRPr>
          </a:p>
        </p:txBody>
      </p:sp>
      <p:sp>
        <p:nvSpPr>
          <p:cNvPr id="68" name="Rectangle : coins arrondis 67">
            <a:extLst>
              <a:ext uri="{FF2B5EF4-FFF2-40B4-BE49-F238E27FC236}">
                <a16:creationId xmlns:a16="http://schemas.microsoft.com/office/drawing/2014/main" id="{482254D2-929C-4A5F-82B0-5905BE03C9D1}"/>
              </a:ext>
            </a:extLst>
          </p:cNvPr>
          <p:cNvSpPr/>
          <p:nvPr/>
        </p:nvSpPr>
        <p:spPr>
          <a:xfrm>
            <a:off x="9464512" y="3041989"/>
            <a:ext cx="1151641"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Ouvert et évolutif</a:t>
            </a:r>
          </a:p>
          <a:p>
            <a:pPr algn="ctr"/>
            <a:endParaRPr lang="fr-FR" sz="1100" b="1" dirty="0">
              <a:solidFill>
                <a:srgbClr val="C00000"/>
              </a:solidFill>
            </a:endParaRPr>
          </a:p>
          <a:p>
            <a:pPr algn="ctr"/>
            <a:r>
              <a:rPr lang="fr-FR" sz="1050" b="1" dirty="0">
                <a:solidFill>
                  <a:srgbClr val="C00000"/>
                </a:solidFill>
              </a:rPr>
              <a:t>(extensible)</a:t>
            </a:r>
            <a:endParaRPr lang="fr-FR" sz="900" b="1" dirty="0">
              <a:solidFill>
                <a:srgbClr val="C00000"/>
              </a:solidFill>
            </a:endParaRPr>
          </a:p>
        </p:txBody>
      </p:sp>
      <p:sp>
        <p:nvSpPr>
          <p:cNvPr id="73" name="Rectangle : coins arrondis 72">
            <a:extLst>
              <a:ext uri="{FF2B5EF4-FFF2-40B4-BE49-F238E27FC236}">
                <a16:creationId xmlns:a16="http://schemas.microsoft.com/office/drawing/2014/main" id="{18EE674A-B8A9-495A-9241-6D25A4A73354}"/>
              </a:ext>
            </a:extLst>
          </p:cNvPr>
          <p:cNvSpPr/>
          <p:nvPr/>
        </p:nvSpPr>
        <p:spPr>
          <a:xfrm>
            <a:off x="10746557" y="1565635"/>
            <a:ext cx="1003107"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Conforme</a:t>
            </a:r>
          </a:p>
          <a:p>
            <a:pPr algn="ctr"/>
            <a:endParaRPr lang="fr-FR" sz="1100" b="1" dirty="0">
              <a:solidFill>
                <a:srgbClr val="C00000"/>
              </a:solidFill>
            </a:endParaRPr>
          </a:p>
          <a:p>
            <a:pPr algn="ctr"/>
            <a:r>
              <a:rPr lang="fr-FR" sz="1000" b="1" dirty="0">
                <a:solidFill>
                  <a:srgbClr val="C00000"/>
                </a:solidFill>
              </a:rPr>
              <a:t>(aux autres standards)</a:t>
            </a:r>
          </a:p>
        </p:txBody>
      </p:sp>
      <p:sp>
        <p:nvSpPr>
          <p:cNvPr id="77" name="Rectangle : coins arrondis 76">
            <a:extLst>
              <a:ext uri="{FF2B5EF4-FFF2-40B4-BE49-F238E27FC236}">
                <a16:creationId xmlns:a16="http://schemas.microsoft.com/office/drawing/2014/main" id="{BBBB2614-C7A8-41B7-8D5B-BFDF1DE41676}"/>
              </a:ext>
            </a:extLst>
          </p:cNvPr>
          <p:cNvSpPr/>
          <p:nvPr/>
        </p:nvSpPr>
        <p:spPr>
          <a:xfrm>
            <a:off x="10795263"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Multi-usages</a:t>
            </a:r>
          </a:p>
          <a:p>
            <a:pPr algn="ctr"/>
            <a:endParaRPr lang="fr-FR" sz="1100" b="1" dirty="0">
              <a:solidFill>
                <a:srgbClr val="C00000"/>
              </a:solidFill>
            </a:endParaRPr>
          </a:p>
          <a:p>
            <a:pPr algn="ctr"/>
            <a:r>
              <a:rPr lang="fr-FR" sz="1000" b="1" dirty="0">
                <a:solidFill>
                  <a:srgbClr val="C00000"/>
                </a:solidFill>
              </a:rPr>
              <a:t>(capteur, stockage, réseau)</a:t>
            </a:r>
            <a:endParaRPr lang="fr-FR" sz="1100" b="1" dirty="0">
              <a:solidFill>
                <a:srgbClr val="C00000"/>
              </a:solidFill>
            </a:endParaRPr>
          </a:p>
        </p:txBody>
      </p:sp>
      <p:sp>
        <p:nvSpPr>
          <p:cNvPr id="78" name="ZoneTexte 77">
            <a:extLst>
              <a:ext uri="{FF2B5EF4-FFF2-40B4-BE49-F238E27FC236}">
                <a16:creationId xmlns:a16="http://schemas.microsoft.com/office/drawing/2014/main" id="{3D05DA3A-03ED-42F7-9258-DAAF39612CA7}"/>
              </a:ext>
            </a:extLst>
          </p:cNvPr>
          <p:cNvSpPr txBox="1"/>
          <p:nvPr/>
        </p:nvSpPr>
        <p:spPr>
          <a:xfrm>
            <a:off x="8582257" y="4327261"/>
            <a:ext cx="3091991" cy="369332"/>
          </a:xfrm>
          <a:prstGeom prst="rect">
            <a:avLst/>
          </a:prstGeom>
          <a:noFill/>
        </p:spPr>
        <p:txBody>
          <a:bodyPr wrap="square" rtlCol="0">
            <a:spAutoFit/>
          </a:bodyPr>
          <a:lstStyle/>
          <a:p>
            <a:r>
              <a:rPr lang="fr-FR" b="1" dirty="0">
                <a:solidFill>
                  <a:srgbClr val="00AD48"/>
                </a:solidFill>
              </a:rPr>
              <a:t>connecteurs</a:t>
            </a:r>
          </a:p>
        </p:txBody>
      </p:sp>
      <p:sp>
        <p:nvSpPr>
          <p:cNvPr id="81" name="Rectangle : coins arrondis 80">
            <a:extLst>
              <a:ext uri="{FF2B5EF4-FFF2-40B4-BE49-F238E27FC236}">
                <a16:creationId xmlns:a16="http://schemas.microsoft.com/office/drawing/2014/main" id="{EC1E46C1-2667-49C6-A97B-0897C5A12D9A}"/>
              </a:ext>
            </a:extLst>
          </p:cNvPr>
          <p:cNvSpPr/>
          <p:nvPr/>
        </p:nvSpPr>
        <p:spPr>
          <a:xfrm>
            <a:off x="6881567" y="4759514"/>
            <a:ext cx="1106803"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Multi-langages</a:t>
            </a:r>
          </a:p>
          <a:p>
            <a:pPr algn="ctr"/>
            <a:endParaRPr lang="fr-FR" sz="1100" b="1" dirty="0">
              <a:solidFill>
                <a:srgbClr val="C00000"/>
              </a:solidFill>
            </a:endParaRPr>
          </a:p>
          <a:p>
            <a:pPr algn="ctr"/>
            <a:r>
              <a:rPr lang="fr-FR" sz="1000" b="1" dirty="0">
                <a:solidFill>
                  <a:srgbClr val="C00000"/>
                </a:solidFill>
              </a:rPr>
              <a:t>(python, C++, JS)</a:t>
            </a:r>
          </a:p>
        </p:txBody>
      </p:sp>
      <p:sp>
        <p:nvSpPr>
          <p:cNvPr id="82" name="Rectangle : coins arrondis 81">
            <a:extLst>
              <a:ext uri="{FF2B5EF4-FFF2-40B4-BE49-F238E27FC236}">
                <a16:creationId xmlns:a16="http://schemas.microsoft.com/office/drawing/2014/main" id="{001CD24D-F610-47DC-A8D2-54F0D72F4B6E}"/>
              </a:ext>
            </a:extLst>
          </p:cNvPr>
          <p:cNvSpPr/>
          <p:nvPr/>
        </p:nvSpPr>
        <p:spPr>
          <a:xfrm>
            <a:off x="8212318" y="4771103"/>
            <a:ext cx="1003106"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Multi-outils</a:t>
            </a:r>
          </a:p>
          <a:p>
            <a:pPr algn="ctr"/>
            <a:endParaRPr lang="fr-FR" sz="1100" b="1" dirty="0">
              <a:solidFill>
                <a:srgbClr val="C00000"/>
              </a:solidFill>
            </a:endParaRPr>
          </a:p>
          <a:p>
            <a:pPr algn="ctr"/>
            <a:r>
              <a:rPr lang="fr-FR" sz="1000" b="1" dirty="0">
                <a:solidFill>
                  <a:srgbClr val="C00000"/>
                </a:solidFill>
              </a:rPr>
              <a:t>(</a:t>
            </a:r>
            <a:r>
              <a:rPr lang="fr-FR" sz="1000" b="1" dirty="0" err="1">
                <a:solidFill>
                  <a:srgbClr val="C00000"/>
                </a:solidFill>
              </a:rPr>
              <a:t>json,shape</a:t>
            </a:r>
            <a:r>
              <a:rPr lang="fr-FR" sz="1000" b="1" dirty="0">
                <a:solidFill>
                  <a:srgbClr val="C00000"/>
                </a:solidFill>
              </a:rPr>
              <a:t>, slot, </a:t>
            </a:r>
            <a:r>
              <a:rPr lang="fr-FR" sz="1000" b="1" dirty="0" err="1">
                <a:solidFill>
                  <a:srgbClr val="C00000"/>
                </a:solidFill>
              </a:rPr>
              <a:t>ilist</a:t>
            </a:r>
            <a:r>
              <a:rPr lang="fr-FR" sz="1000" b="1" dirty="0">
                <a:solidFill>
                  <a:srgbClr val="C00000"/>
                </a:solidFill>
              </a:rPr>
              <a:t>)</a:t>
            </a:r>
          </a:p>
        </p:txBody>
      </p:sp>
      <p:sp>
        <p:nvSpPr>
          <p:cNvPr id="83" name="Rectangle : coins arrondis 82">
            <a:extLst>
              <a:ext uri="{FF2B5EF4-FFF2-40B4-BE49-F238E27FC236}">
                <a16:creationId xmlns:a16="http://schemas.microsoft.com/office/drawing/2014/main" id="{79D81748-7318-49E1-A981-41F2C53B1129}"/>
              </a:ext>
            </a:extLst>
          </p:cNvPr>
          <p:cNvSpPr/>
          <p:nvPr/>
        </p:nvSpPr>
        <p:spPr>
          <a:xfrm>
            <a:off x="9439371" y="4771103"/>
            <a:ext cx="1120220"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Récursif</a:t>
            </a:r>
          </a:p>
          <a:p>
            <a:pPr algn="ctr"/>
            <a:endParaRPr lang="fr-FR" sz="1100" b="1" dirty="0">
              <a:solidFill>
                <a:srgbClr val="C00000"/>
              </a:solidFill>
            </a:endParaRPr>
          </a:p>
          <a:p>
            <a:pPr algn="ctr"/>
            <a:r>
              <a:rPr lang="fr-FR" sz="900" b="1" dirty="0">
                <a:solidFill>
                  <a:srgbClr val="C00000"/>
                </a:solidFill>
              </a:rPr>
              <a:t>(Observation d’Observation)</a:t>
            </a:r>
          </a:p>
        </p:txBody>
      </p:sp>
      <p:sp>
        <p:nvSpPr>
          <p:cNvPr id="89" name="Rectangle : coins arrondis 88">
            <a:extLst>
              <a:ext uri="{FF2B5EF4-FFF2-40B4-BE49-F238E27FC236}">
                <a16:creationId xmlns:a16="http://schemas.microsoft.com/office/drawing/2014/main" id="{DA628D17-F265-42CF-82C3-857249B4F7D2}"/>
              </a:ext>
            </a:extLst>
          </p:cNvPr>
          <p:cNvSpPr/>
          <p:nvPr/>
        </p:nvSpPr>
        <p:spPr>
          <a:xfrm>
            <a:off x="10746557" y="4771103"/>
            <a:ext cx="1121791"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Modulables</a:t>
            </a:r>
          </a:p>
          <a:p>
            <a:pPr algn="ctr"/>
            <a:endParaRPr lang="fr-FR" sz="1100" b="1" dirty="0">
              <a:solidFill>
                <a:srgbClr val="C00000"/>
              </a:solidFill>
            </a:endParaRPr>
          </a:p>
          <a:p>
            <a:pPr algn="ctr"/>
            <a:r>
              <a:rPr lang="fr-FR" sz="1000" b="1" dirty="0">
                <a:solidFill>
                  <a:srgbClr val="C00000"/>
                </a:solidFill>
              </a:rPr>
              <a:t>(boîte à outils)</a:t>
            </a:r>
          </a:p>
        </p:txBody>
      </p:sp>
    </p:spTree>
    <p:extLst>
      <p:ext uri="{BB962C8B-B14F-4D97-AF65-F5344CB8AC3E}">
        <p14:creationId xmlns:p14="http://schemas.microsoft.com/office/powerpoint/2010/main" val="177973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2113268" cy="4518372"/>
          </a:xfrm>
        </p:spPr>
        <p:txBody>
          <a:bodyPr>
            <a:normAutofit/>
          </a:bodyPr>
          <a:lstStyle/>
          <a:p>
            <a:pPr marL="0" indent="0">
              <a:buNone/>
            </a:pPr>
            <a:r>
              <a:rPr lang="fr-FR" sz="4400" b="1" dirty="0"/>
              <a:t>Annexe : Extrait d’études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24/01/2022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9</a:t>
            </a:fld>
            <a:endParaRPr lang="fr-FR" dirty="0"/>
          </a:p>
        </p:txBody>
      </p:sp>
    </p:spTree>
    <p:extLst>
      <p:ext uri="{BB962C8B-B14F-4D97-AF65-F5344CB8AC3E}">
        <p14:creationId xmlns:p14="http://schemas.microsoft.com/office/powerpoint/2010/main" val="2357459822"/>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61719</TotalTime>
  <Words>978</Words>
  <Application>Microsoft Office PowerPoint</Application>
  <PresentationFormat>Grand écran</PresentationFormat>
  <Paragraphs>245</Paragraphs>
  <Slides>16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Century Gothic</vt:lpstr>
      <vt:lpstr>HelveticaNeueLTPro-Bd</vt:lpstr>
      <vt:lpstr>HelveticaNeueLTPro-Roman</vt:lpstr>
      <vt:lpstr>Wingdings</vt:lpstr>
      <vt:lpstr>Wingdings 3</vt:lpstr>
      <vt:lpstr>Brin</vt:lpstr>
      <vt:lpstr>Présentation PowerPoint</vt:lpstr>
      <vt:lpstr>Objectifs</vt:lpstr>
      <vt:lpstr>Connecteurs et Standards</vt:lpstr>
      <vt:lpstr>Annexe : Référentiel normes et standards</vt:lpstr>
      <vt:lpstr>Annexe : Référentiel ISO-19156</vt:lpstr>
      <vt:lpstr>Présentation PowerPoint</vt:lpstr>
      <vt:lpstr>Exemple 2 : open-data</vt:lpstr>
      <vt:lpstr>Exemples - explication</vt:lpstr>
      <vt:lpstr>Présentation PowerPoint</vt:lpstr>
      <vt:lpstr>Annexe : Données environnementales</vt:lpstr>
      <vt:lpstr>Données environnementales</vt:lpstr>
      <vt:lpstr>MAPPING DATA PORTABILITY INITIATIVES, OPPORTUNITIES AND CHALLENGES</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 European Interoperability Framework for Smart Cities and Communities (EIF4SCC)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dc:title>
  <dc:creator>THOMY Philippe</dc:creator>
  <cp:lastModifiedBy>THOMY Philippe</cp:lastModifiedBy>
  <cp:revision>4</cp:revision>
  <dcterms:created xsi:type="dcterms:W3CDTF">2021-08-07T19:49:12Z</dcterms:created>
  <dcterms:modified xsi:type="dcterms:W3CDTF">2022-01-25T17:26:10Z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2021-08-07T19:55:09Z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1b745551-cd49-4ae9-adc7-f29a7e25d671</vt:lpwstr>
  </property>
  <property fmtid="{D5CDD505-2E9C-101B-9397-08002B2CF9AE}" pid="8" name="MSIP_Label_fd1c0902-ed92-4fed-896d-2e7725de02d4_ContentBits">
    <vt:lpwstr>2</vt:lpwstr>
  </property>
</Properties>
</file>