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53" r:id="rId4"/>
    <p:sldId id="656" r:id="rId5"/>
    <p:sldId id="607" r:id="rId6"/>
    <p:sldId id="639" r:id="rId7"/>
    <p:sldId id="655" r:id="rId8"/>
    <p:sldId id="581" r:id="rId9"/>
    <p:sldId id="627" r:id="rId10"/>
    <p:sldId id="640" r:id="rId11"/>
    <p:sldId id="641" r:id="rId12"/>
    <p:sldId id="642" r:id="rId13"/>
    <p:sldId id="644" r:id="rId14"/>
    <p:sldId id="645" r:id="rId15"/>
    <p:sldId id="646" r:id="rId16"/>
    <p:sldId id="647" r:id="rId17"/>
    <p:sldId id="648" r:id="rId18"/>
    <p:sldId id="649" r:id="rId19"/>
    <p:sldId id="650" r:id="rId20"/>
    <p:sldId id="651" r:id="rId21"/>
    <p:sldId id="625" r:id="rId22"/>
    <p:sldId id="567" r:id="rId23"/>
    <p:sldId id="580" r:id="rId24"/>
    <p:sldId id="570" r:id="rId25"/>
    <p:sldId id="604" r:id="rId26"/>
    <p:sldId id="596" r:id="rId27"/>
    <p:sldId id="610" r:id="rId28"/>
    <p:sldId id="609" r:id="rId29"/>
    <p:sldId id="608" r:id="rId30"/>
    <p:sldId id="6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48"/>
    <a:srgbClr val="002060"/>
    <a:srgbClr val="0D0D0D"/>
    <a:srgbClr val="A53010"/>
    <a:srgbClr val="16A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23" dt="2022-01-09T20:21:4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09T20:21:19.751" v="8751" actId="20577"/>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09T17:05:50.411" v="7767" actId="47"/>
        <pc:sldMkLst>
          <pc:docMk/>
          <pc:sldMk cId="3218849277" sldId="577"/>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09T18:06:23.272" v="8291" actId="404"/>
        <pc:sldMkLst>
          <pc:docMk/>
          <pc:sldMk cId="2357459822" sldId="596"/>
        </pc:sldMkLst>
        <pc:spChg chg="mod">
          <ac:chgData name="THOMY Philippe" userId="9df777e5-71f9-47e3-9421-f7a221646164" providerId="ADAL" clId="{8CEBCC67-919E-4D59-8CCF-34FEEFE7FDFA}" dt="2022-01-09T18:06:23.272" v="8291" actId="404"/>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08T21:27:55.203" v="128"/>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mod">
        <pc:chgData name="THOMY Philippe" userId="9df777e5-71f9-47e3-9421-f7a221646164" providerId="ADAL" clId="{8CEBCC67-919E-4D59-8CCF-34FEEFE7FDFA}" dt="2022-01-09T17:04:11.748" v="7764" actId="113"/>
        <pc:sldMkLst>
          <pc:docMk/>
          <pc:sldMk cId="91522250" sldId="625"/>
        </pc:sldMkLst>
        <pc:spChg chg="mod">
          <ac:chgData name="THOMY Philippe" userId="9df777e5-71f9-47e3-9421-f7a221646164" providerId="ADAL" clId="{8CEBCC67-919E-4D59-8CCF-34FEEFE7FDFA}" dt="2022-01-09T17:04:11.748" v="7764" actId="113"/>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09T14:23:21.563" v="3398" actId="6549"/>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09T14:23:21.563" v="3398" actId="6549"/>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pc:chgData name="THOMY Philippe" userId="9df777e5-71f9-47e3-9421-f7a221646164" providerId="ADAL" clId="{8CEBCC67-919E-4D59-8CCF-34FEEFE7FDFA}" dt="2022-01-09T14:15:38.584" v="3108"/>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09T14:25:35.928" v="3520"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09T14:25:35.928" v="3520"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09T14:59:16.900" v="5913" actId="6549"/>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09T14:59:16.900" v="5913" actId="6549"/>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09T15:02:25.013" v="6055" actId="6549"/>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09T15:02:25.013" v="6055" actId="6549"/>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09T16:58:34.351" v="7718" actId="20577"/>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09T16:58:34.351" v="7718" actId="20577"/>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09T20:21:19.751" v="8751" actId="20577"/>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09T20:21:19.751" v="8751" actId="20577"/>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09T19:59:33.469" v="8681" actId="114"/>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09T19:59:33.469" v="8681" actId="114"/>
          <ac:spMkLst>
            <pc:docMk/>
            <pc:sldMk cId="2486580531" sldId="652"/>
            <ac:spMk id="3" creationId="{ADB236CE-92C8-4653-8C5E-A41BC60B2457}"/>
          </ac:spMkLst>
        </pc:spChg>
      </pc:sldChg>
      <pc:sldChg chg="modSp add mod">
        <pc:chgData name="THOMY Philippe" userId="9df777e5-71f9-47e3-9421-f7a221646164" providerId="ADAL" clId="{8CEBCC67-919E-4D59-8CCF-34FEEFE7FDFA}" dt="2022-01-09T19:53:07.916" v="8630" actId="2057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mod">
        <pc:chgData name="THOMY Philippe" userId="9df777e5-71f9-47e3-9421-f7a221646164" providerId="ADAL" clId="{8CEBCC67-919E-4D59-8CCF-34FEEFE7FDFA}" dt="2022-01-09T19:56:21.051" v="8668" actId="403"/>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mod">
        <pc:chgData name="THOMY Philippe" userId="9df777e5-71f9-47e3-9421-f7a221646164" providerId="ADAL" clId="{8CEBCC67-919E-4D59-8CCF-34FEEFE7FDFA}" dt="2022-01-09T20:04:56.855" v="8735" actId="1076"/>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MasterChg chg="delSldLayout">
        <pc:chgData name="THOMY Philippe" userId="9df777e5-71f9-47e3-9421-f7a221646164" providerId="ADAL" clId="{8CEBCC67-919E-4D59-8CCF-34FEEFE7FDFA}" dt="2022-01-09T17:47:06.658" v="8100" actId="47"/>
        <pc:sldMasterMkLst>
          <pc:docMk/>
          <pc:sldMasterMk cId="0" sldId="2147483648"/>
        </pc:sldMasterMkLst>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357852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94825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75" r:id="rId20"/>
    <p:sldLayoutId id="2147483676" r:id="rId21"/>
    <p:sldLayoutId id="2147483683" r:id="rId22"/>
    <p:sldLayoutId id="2147483713" r:id="rId23"/>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oco-philippe/Environnemental-Sensing/blob/main/documentation/ObsJSON%20-%20Standard.pdf" TargetMode="External"/><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3.png"/><Relationship Id="rId16" Type="http://schemas.openxmlformats.org/officeDocument/2006/relationships/image" Target="../media/image23.pn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6.png"/><Relationship Id="rId5" Type="http://schemas.openxmlformats.org/officeDocument/2006/relationships/image" Target="../media/image16.svg"/><Relationship Id="rId15" Type="http://schemas.openxmlformats.org/officeDocument/2006/relationships/image" Target="../media/image22.svg"/><Relationship Id="rId10" Type="http://schemas.openxmlformats.org/officeDocument/2006/relationships/image" Target="../media/image4.svg"/><Relationship Id="rId19" Type="http://schemas.openxmlformats.org/officeDocument/2006/relationships/image" Target="../media/image26.svg"/><Relationship Id="rId4" Type="http://schemas.openxmlformats.org/officeDocument/2006/relationships/image" Target="../media/image15.png"/><Relationship Id="rId9" Type="http://schemas.openxmlformats.org/officeDocument/2006/relationships/image" Target="../media/image3.png"/><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8.svg"/><Relationship Id="rId21" Type="http://schemas.openxmlformats.org/officeDocument/2006/relationships/image" Target="../media/image40.png"/><Relationship Id="rId7" Type="http://schemas.openxmlformats.org/officeDocument/2006/relationships/image" Target="../media/image29.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7.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0.xml"/><Relationship Id="rId6" Type="http://schemas.openxmlformats.org/officeDocument/2006/relationships/image" Target="../media/image6.png"/><Relationship Id="rId11" Type="http://schemas.openxmlformats.org/officeDocument/2006/relationships/image" Target="../media/image30.jpeg"/><Relationship Id="rId24" Type="http://schemas.openxmlformats.org/officeDocument/2006/relationships/image" Target="../media/image43.png"/><Relationship Id="rId5" Type="http://schemas.openxmlformats.org/officeDocument/2006/relationships/image" Target="../media/image28.png"/><Relationship Id="rId15" Type="http://schemas.openxmlformats.org/officeDocument/2006/relationships/image" Target="../media/image34.png"/><Relationship Id="rId23" Type="http://schemas.openxmlformats.org/officeDocument/2006/relationships/image" Target="../media/image42.jpeg"/><Relationship Id="rId10" Type="http://schemas.openxmlformats.org/officeDocument/2006/relationships/image" Target="../media/image4.svg"/><Relationship Id="rId19" Type="http://schemas.openxmlformats.org/officeDocument/2006/relationships/image" Target="../media/image38.png"/><Relationship Id="rId4" Type="http://schemas.openxmlformats.org/officeDocument/2006/relationships/image" Target="../media/image27.png"/><Relationship Id="rId9" Type="http://schemas.openxmlformats.org/officeDocument/2006/relationships/image" Target="../media/image3.png"/><Relationship Id="rId14" Type="http://schemas.openxmlformats.org/officeDocument/2006/relationships/image" Target="../media/image33.png"/><Relationship Id="rId22" Type="http://schemas.openxmlformats.org/officeDocument/2006/relationships/image" Target="../media/image41.jpeg"/></Relationships>
</file>

<file path=ppt/slides/_rels/slide24.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7.png"/><Relationship Id="rId1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330.png"/><Relationship Id="rId12" Type="http://schemas.openxmlformats.org/officeDocument/2006/relationships/image" Target="../media/image6.png"/><Relationship Id="rId17" Type="http://schemas.openxmlformats.org/officeDocument/2006/relationships/image" Target="../media/image23.png"/><Relationship Id="rId2" Type="http://schemas.openxmlformats.org/officeDocument/2006/relationships/image" Target="../media/image2.png"/><Relationship Id="rId16" Type="http://schemas.openxmlformats.org/officeDocument/2006/relationships/image" Target="../media/image26.svg"/><Relationship Id="rId1" Type="http://schemas.openxmlformats.org/officeDocument/2006/relationships/slideLayout" Target="../slideLayouts/slideLayout21.xml"/><Relationship Id="rId6" Type="http://schemas.openxmlformats.org/officeDocument/2006/relationships/image" Target="../media/image16.svg"/><Relationship Id="rId11" Type="http://schemas.openxmlformats.org/officeDocument/2006/relationships/image" Target="../media/image18.sv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17.png"/><Relationship Id="rId19" Type="http://schemas.openxmlformats.org/officeDocument/2006/relationships/image" Target="../media/image45.jpeg"/><Relationship Id="rId4" Type="http://schemas.openxmlformats.org/officeDocument/2006/relationships/image" Target="../media/image20.svg"/><Relationship Id="rId9" Type="http://schemas.openxmlformats.org/officeDocument/2006/relationships/image" Target="../media/image350.png"/><Relationship Id="rId1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9.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11</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13</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a:t>
            </a:r>
            <a:r>
              <a:rPr lang="fr-FR" sz="1560" b="1" dirty="0" err="1"/>
              <a:t>logiciell</a:t>
            </a:r>
            <a:endParaRPr lang="fr-FR" sz="1560" b="1" dirty="0"/>
          </a:p>
        </p:txBody>
      </p:sp>
    </p:spTree>
    <p:extLst>
      <p:ext uri="{BB962C8B-B14F-4D97-AF65-F5344CB8AC3E}">
        <p14:creationId xmlns:p14="http://schemas.microsoft.com/office/powerpoint/2010/main" val="25888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15</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Initiative ouverte et transparente:</a:t>
            </a:r>
          </a:p>
          <a:p>
            <a:pPr marL="503971" lvl="1" indent="0">
              <a:buNone/>
            </a:pPr>
            <a:r>
              <a:rPr lang="fr-FR" sz="1560" b="1" dirty="0"/>
              <a:t>Un standard ne peut être défini, construit, mis en œuvre et déployé sans approche ouverte et transparente.</a:t>
            </a:r>
          </a:p>
          <a:p>
            <a:pPr marL="503971" lvl="1" indent="0">
              <a:buNone/>
            </a:pPr>
            <a:r>
              <a:rPr lang="fr-FR" sz="1560" b="1" dirty="0"/>
              <a:t>Les premiers travaux réalisés sont totalement ouverts (partage sur la plateforme </a:t>
            </a:r>
            <a:r>
              <a:rPr lang="fr-FR" sz="1560" b="1" dirty="0" err="1"/>
              <a:t>Github</a:t>
            </a:r>
            <a:r>
              <a:rPr lang="fr-FR" sz="1560" b="1" dirty="0"/>
              <a:t>) et transparents  (les principes sous-jacents sont expliqués et partagés).</a:t>
            </a:r>
          </a:p>
          <a:p>
            <a:pPr marL="503971" lvl="1" indent="0">
              <a:buNone/>
            </a:pPr>
            <a:endParaRPr lang="fr-FR" sz="1560" b="1" dirty="0"/>
          </a:p>
          <a:p>
            <a:pPr marL="0" indent="0">
              <a:buNone/>
            </a:pPr>
            <a:r>
              <a:rPr lang="fr-FR" sz="2000" b="1" dirty="0"/>
              <a:t>Respect du cadre légal en vigueur</a:t>
            </a:r>
          </a:p>
          <a:p>
            <a:pPr marL="503971" lvl="1" indent="0">
              <a:buNone/>
            </a:pPr>
            <a:r>
              <a:rPr lang="fr-FR" sz="1560" b="1" dirty="0"/>
              <a:t>La mise en œuvre du projet s’appuiera sur une structure adaptée. Plusieurs solutions sont possibles :</a:t>
            </a:r>
          </a:p>
          <a:p>
            <a:pPr lvl="1"/>
            <a:r>
              <a:rPr lang="fr-FR" sz="1560" b="1" dirty="0"/>
              <a:t>Structure dédiée de type SCIC</a:t>
            </a:r>
          </a:p>
          <a:p>
            <a:pPr lvl="1"/>
            <a:r>
              <a:rPr lang="fr-FR" sz="1560" b="1" dirty="0"/>
              <a:t>Intégration à des structures d’innovation ou de projets déjà existantes (France / Europe)</a:t>
            </a:r>
          </a:p>
          <a:p>
            <a:pPr lvl="1"/>
            <a:r>
              <a:rPr lang="fr-FR" sz="1560" b="1" dirty="0"/>
              <a:t>Adossé à des structures spécialisées (ex. </a:t>
            </a:r>
            <a:r>
              <a:rPr lang="fr-FR" sz="1560" b="1" dirty="0" err="1"/>
              <a:t>NumFOCUS</a:t>
            </a:r>
            <a:r>
              <a:rPr lang="fr-FR" sz="1560" b="1" dirty="0"/>
              <a:t>)</a:t>
            </a:r>
          </a:p>
        </p:txBody>
      </p:sp>
    </p:spTree>
    <p:extLst>
      <p:ext uri="{BB962C8B-B14F-4D97-AF65-F5344CB8AC3E}">
        <p14:creationId xmlns:p14="http://schemas.microsoft.com/office/powerpoint/2010/main" val="364285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17</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Aide demandée à l’administration:</a:t>
            </a:r>
          </a:p>
          <a:p>
            <a:pPr marL="503971" lvl="1" indent="0">
              <a:buNone/>
            </a:pPr>
            <a:r>
              <a:rPr lang="fr-FR" sz="1560" b="1" dirty="0"/>
              <a:t>Le soutien des services publics est indispensable pour la réussite de ce type de projet qui rentre difficilement dans une logique de </a:t>
            </a:r>
            <a:r>
              <a:rPr lang="fr-FR" sz="1560" b="1" dirty="0" err="1"/>
              <a:t>start’up</a:t>
            </a:r>
            <a:r>
              <a:rPr lang="fr-FR" sz="1560" b="1" dirty="0"/>
              <a:t> ou de structure privée.</a:t>
            </a:r>
          </a:p>
          <a:p>
            <a:pPr marL="0" indent="0">
              <a:buNone/>
            </a:pPr>
            <a:r>
              <a:rPr lang="fr-FR" sz="2000" b="1" dirty="0"/>
              <a:t>Leviers identifiés</a:t>
            </a:r>
          </a:p>
          <a:p>
            <a:pPr marL="503971" lvl="1" indent="0">
              <a:buNone/>
            </a:pPr>
            <a:r>
              <a:rPr lang="fr-FR" sz="1560" b="1" dirty="0"/>
              <a:t>Mise en réseau avec les lieux et communautés d’innovation</a:t>
            </a:r>
          </a:p>
          <a:p>
            <a:pPr marL="1007943" lvl="2" indent="0">
              <a:buNone/>
            </a:pPr>
            <a:r>
              <a:rPr lang="fr-FR" sz="1119" b="1" dirty="0"/>
              <a:t>Ce levier est important pour permettre de valider les concepts et choix effectués, finaliser la définition de la solution et construire un premier cercle de soutien et de support.</a:t>
            </a:r>
          </a:p>
          <a:p>
            <a:pPr marL="503971" lvl="1" indent="0">
              <a:buNone/>
            </a:pPr>
            <a:r>
              <a:rPr lang="fr-FR" sz="1560" b="1" dirty="0"/>
              <a:t>Promotion et valorisation du projet</a:t>
            </a:r>
          </a:p>
          <a:p>
            <a:pPr marL="1007943" lvl="2" indent="0">
              <a:buNone/>
            </a:pPr>
            <a:r>
              <a:rPr lang="fr-FR" sz="1119"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560" b="1" dirty="0"/>
              <a:t>Solutions de financement et aide au montage juridique</a:t>
            </a:r>
          </a:p>
          <a:p>
            <a:pPr marL="1007943" lvl="2" indent="0">
              <a:buNone/>
            </a:pPr>
            <a:r>
              <a:rPr lang="fr-FR" sz="1119"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560" b="1" dirty="0"/>
              <a:t>Distribution de la solution et terrains d'expérimentation</a:t>
            </a:r>
          </a:p>
          <a:p>
            <a:pPr marL="1007943" lvl="2" indent="0">
              <a:buNone/>
            </a:pPr>
            <a:r>
              <a:rPr lang="fr-FR" sz="1119" b="1" dirty="0"/>
              <a:t>L’expérimentation est nécessaire pour valider la solution et ses apports. L’état est à même de fournir des cadres d’expérimentation pertinents pour ce type de projet.</a:t>
            </a:r>
          </a:p>
          <a:p>
            <a:pPr marL="1007943" lvl="2" indent="0">
              <a:buNone/>
            </a:pPr>
            <a:r>
              <a:rPr lang="fr-FR" sz="1119"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19</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564849"/>
            <a:ext cx="10570590" cy="5052767"/>
          </a:xfrm>
        </p:spPr>
        <p:txBody>
          <a:bodyPr>
            <a:normAutofit/>
          </a:bodyPr>
          <a:lstStyle/>
          <a:p>
            <a:r>
              <a:rPr lang="fr-FR" sz="2000" dirty="0"/>
              <a:t>Introduction</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r>
              <a:rPr lang="fr-FR" sz="2000" dirty="0"/>
              <a:t>Synthèse</a:t>
            </a:r>
          </a:p>
          <a:p>
            <a:endParaRPr lang="fr-FR" sz="2000" dirty="0"/>
          </a:p>
          <a:p>
            <a:r>
              <a:rPr lang="fr-FR" sz="2000" i="1" dirty="0"/>
              <a:t>Annexe : Description du projet</a:t>
            </a:r>
          </a:p>
          <a:p>
            <a:r>
              <a:rPr lang="fr-FR" sz="2000" i="1" dirty="0"/>
              <a:t>Annexe : Données environnementales</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200" u="sng" dirty="0">
                <a:hlinkClick r:id="rId2"/>
              </a:rPr>
              <a:t>Présentation du projet ES (Environnemental </a:t>
            </a:r>
            <a:r>
              <a:rPr lang="fr-FR" sz="1200" u="sng" dirty="0" err="1">
                <a:hlinkClick r:id="rId2"/>
              </a:rPr>
              <a:t>Sensing</a:t>
            </a:r>
            <a:r>
              <a:rPr lang="fr-FR" sz="1200" u="sng" dirty="0">
                <a:hlinkClick r:id="rId2"/>
              </a:rPr>
              <a:t>)</a:t>
            </a:r>
          </a:p>
          <a:p>
            <a:pPr lvl="0"/>
            <a:r>
              <a:rPr lang="fr-FR" sz="1200" u="sng" dirty="0">
                <a:hlinkClick r:id="rId3"/>
              </a:rPr>
              <a:t>Format ObsJSON</a:t>
            </a:r>
            <a:endParaRPr lang="fr-FR" sz="1200" u="sng" dirty="0">
              <a:hlinkClick r:id="rId2"/>
            </a:endParaRPr>
          </a:p>
          <a:p>
            <a:pPr lvl="0"/>
            <a:r>
              <a:rPr lang="fr-FR" sz="1200" u="sng" dirty="0">
                <a:hlinkClick r:id="rId2"/>
              </a:rPr>
              <a:t>Connecteurs ES open-source (version python)</a:t>
            </a:r>
          </a:p>
          <a:p>
            <a:pPr lvl="0"/>
            <a:r>
              <a:rPr lang="fr-FR" sz="1200" u="sng" dirty="0">
                <a:hlinkClick r:id="rId2"/>
              </a:rPr>
              <a:t>Intégration des données air dans le profil Bluetooth « environnemental </a:t>
            </a:r>
            <a:r>
              <a:rPr lang="fr-FR" sz="1200" u="sng" dirty="0" err="1">
                <a:hlinkClick r:id="rId2"/>
              </a:rPr>
              <a:t>sensing</a:t>
            </a:r>
            <a:r>
              <a:rPr lang="fr-FR" sz="1200" u="sng" dirty="0">
                <a:hlinkClick r:id="rId2"/>
              </a:rPr>
              <a:t> »</a:t>
            </a:r>
            <a:endParaRPr lang="fr-FR" sz="1200"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Annexe : description du Projet </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21</a:t>
            </a:fld>
            <a:endParaRPr lang="fr-FR" dirty="0"/>
          </a:p>
        </p:txBody>
      </p:sp>
    </p:spTree>
    <p:extLst>
      <p:ext uri="{BB962C8B-B14F-4D97-AF65-F5344CB8AC3E}">
        <p14:creationId xmlns:p14="http://schemas.microsoft.com/office/powerpoint/2010/main" val="9152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6" name="Espace réservé du numéro de diapositive 5">
            <a:extLst>
              <a:ext uri="{FF2B5EF4-FFF2-40B4-BE49-F238E27FC236}">
                <a16:creationId xmlns:a16="http://schemas.microsoft.com/office/drawing/2014/main" id="{487D48F2-B89E-4E0D-B98D-07C80F48064A}"/>
              </a:ext>
            </a:extLst>
          </p:cNvPr>
          <p:cNvSpPr>
            <a:spLocks noGrp="1"/>
          </p:cNvSpPr>
          <p:nvPr>
            <p:ph type="sldNum" sz="quarter" idx="4294967295"/>
          </p:nvPr>
        </p:nvSpPr>
        <p:spPr>
          <a:xfrm>
            <a:off x="10263668" y="5975348"/>
            <a:ext cx="2743200" cy="365116"/>
          </a:xfrm>
        </p:spPr>
        <p:txBody>
          <a:bodyPr/>
          <a:lstStyle/>
          <a:p>
            <a:fld id="{A15E53C2-24D8-4AC7-A695-9D161D6D0C6E}" type="slidenum">
              <a:rPr lang="fr-FR" smtClean="0"/>
              <a:pPr/>
              <a:t>22</a:t>
            </a:fld>
            <a:endParaRPr lang="fr-FR" dirty="0"/>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896030"/>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896030"/>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896030"/>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793795" y="3584254"/>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8" name="ZoneTexte 87">
            <a:extLst>
              <a:ext uri="{FF2B5EF4-FFF2-40B4-BE49-F238E27FC236}">
                <a16:creationId xmlns:a16="http://schemas.microsoft.com/office/drawing/2014/main" id="{50C80690-4FEE-4F3D-AE7F-FBBE967BA5F0}"/>
              </a:ext>
            </a:extLst>
          </p:cNvPr>
          <p:cNvSpPr txBox="1"/>
          <p:nvPr/>
        </p:nvSpPr>
        <p:spPr>
          <a:xfrm>
            <a:off x="702406" y="5850797"/>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482627"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2462"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747930"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482627"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1217"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450589"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377780"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590234"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8824"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558196"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48538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577757"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911428"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780806"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630286"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628396"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599484"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602126"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472298" y="5852778"/>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929873" y="5842337"/>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396605" y="3514365"/>
            <a:ext cx="2801401" cy="830997"/>
          </a:xfrm>
          <a:prstGeom prst="rect">
            <a:avLst/>
          </a:prstGeom>
          <a:noFill/>
        </p:spPr>
        <p:txBody>
          <a:bodyPr wrap="square" rtlCol="0">
            <a:spAutoFit/>
          </a:bodyPr>
          <a:lstStyle/>
          <a:p>
            <a:r>
              <a:rPr lang="fr-FR" sz="4800" b="1" dirty="0">
                <a:solidFill>
                  <a:srgbClr val="C00000"/>
                </a:solidFill>
              </a:rPr>
              <a:t>Actuel</a:t>
            </a:r>
          </a:p>
        </p:txBody>
      </p:sp>
    </p:spTree>
    <p:extLst>
      <p:ext uri="{BB962C8B-B14F-4D97-AF65-F5344CB8AC3E}">
        <p14:creationId xmlns:p14="http://schemas.microsoft.com/office/powerpoint/2010/main" val="5019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23</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86452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124353" y="-57908"/>
            <a:ext cx="10515600" cy="1325528"/>
          </a:xfrm>
        </p:spPr>
        <p:txBody>
          <a:bodyPr/>
          <a:lstStyle/>
          <a:p>
            <a:r>
              <a:rPr lang="fr-FR" dirty="0"/>
              <a:t>Exemple : « dosimétrie - réseau citoyen »</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621447" y="791852"/>
            <a:ext cx="6089004" cy="4147565"/>
          </a:xfrm>
        </p:spPr>
        <p:txBody>
          <a:bodyPr>
            <a:normAutofit fontScale="92500" lnSpcReduction="20000"/>
          </a:bodyPr>
          <a:lstStyle/>
          <a:p>
            <a:r>
              <a:rPr lang="fr-FR" sz="1600" dirty="0"/>
              <a:t>Les lieux publics, les véhicules sont équipés de capteur BLE de mesure d’un polluant. L’application de mon téléphone se connecte aux capteurs que je croise et enregistre les valeurs mesurées. </a:t>
            </a:r>
          </a:p>
          <a:p>
            <a:r>
              <a:rPr lang="fr-FR" sz="1600" dirty="0"/>
              <a:t>A la maison j’ai également ma station de mesure personnelle.</a:t>
            </a:r>
          </a:p>
          <a:p>
            <a:r>
              <a:rPr lang="fr-FR" sz="1600" dirty="0"/>
              <a:t>En fin de journée, je sais consulter mon exposition aux polluants (y compris lors de mes trajets extérieurs).</a:t>
            </a:r>
          </a:p>
          <a:p>
            <a:r>
              <a:rPr lang="fr-FR" sz="1600" dirty="0"/>
              <a:t>Je les raccorde à la base de données de mon choix (famille, quartier…)</a:t>
            </a:r>
          </a:p>
          <a:p>
            <a:pPr lvl="1"/>
            <a:r>
              <a:rPr lang="fr-FR" sz="1400" dirty="0"/>
              <a:t>Base de données accessible à tous</a:t>
            </a:r>
          </a:p>
          <a:p>
            <a:pPr lvl="1"/>
            <a:r>
              <a:rPr lang="fr-FR" sz="1400" dirty="0"/>
              <a:t>Ou base de données réservée à mon réseau</a:t>
            </a:r>
          </a:p>
          <a:p>
            <a:r>
              <a:rPr lang="fr-FR" sz="1600" dirty="0"/>
              <a:t>Les données sont partagées et je peux les visualiser sous différents formats (graphiques, cartes…)</a:t>
            </a:r>
          </a:p>
          <a:p>
            <a:r>
              <a:rPr lang="fr-FR" sz="1600" dirty="0"/>
              <a:t>Je peux transférer tout ou partie de la base vers une autre base.</a:t>
            </a:r>
          </a:p>
          <a:p>
            <a:endParaRPr lang="fr-FR" sz="1600" dirty="0"/>
          </a:p>
        </p:txBody>
      </p:sp>
      <p:sp>
        <p:nvSpPr>
          <p:cNvPr id="53" name="ZoneTexte 52">
            <a:extLst>
              <a:ext uri="{FF2B5EF4-FFF2-40B4-BE49-F238E27FC236}">
                <a16:creationId xmlns:a16="http://schemas.microsoft.com/office/drawing/2014/main" id="{FBFB601C-1543-4F78-A741-A98ACA33E2CD}"/>
              </a:ext>
            </a:extLst>
          </p:cNvPr>
          <p:cNvSpPr txBox="1"/>
          <p:nvPr/>
        </p:nvSpPr>
        <p:spPr>
          <a:xfrm>
            <a:off x="745389" y="4668634"/>
            <a:ext cx="5492975" cy="193899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p:spPr>
        <p:txBody>
          <a:bodyPr wrap="square" rtlCol="0">
            <a:spAutoFit/>
          </a:bodyPr>
          <a:lstStyle/>
          <a:p>
            <a:r>
              <a:rPr lang="fr-FR" sz="1500" dirty="0"/>
              <a:t>Les capteurs sont standards et en mode affecté ou non affecté (pas d’appariement, compatibles toutes marques).</a:t>
            </a:r>
          </a:p>
          <a:p>
            <a:r>
              <a:rPr lang="fr-FR" sz="1500" dirty="0"/>
              <a:t>Les serveurs Cloud sont banalisés (données et API standards)</a:t>
            </a:r>
          </a:p>
          <a:p>
            <a:r>
              <a:rPr lang="fr-FR" sz="1500" dirty="0"/>
              <a:t>Les données récoltées par l’application de mon téléphone peuvent être stockées sur tout type de serveur ou envoyées à un ami (format d’échange standard).</a:t>
            </a:r>
          </a:p>
        </p:txBody>
      </p:sp>
      <p:sp>
        <p:nvSpPr>
          <p:cNvPr id="66" name="Rectangle : coins arrondis 65">
            <a:extLst>
              <a:ext uri="{FF2B5EF4-FFF2-40B4-BE49-F238E27FC236}">
                <a16:creationId xmlns:a16="http://schemas.microsoft.com/office/drawing/2014/main" id="{5E026C0F-DE83-4A5F-9053-B53837658F74}"/>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35" name="Rectangle : coins arrondis 34">
            <a:extLst>
              <a:ext uri="{FF2B5EF4-FFF2-40B4-BE49-F238E27FC236}">
                <a16:creationId xmlns:a16="http://schemas.microsoft.com/office/drawing/2014/main" id="{554AD980-FB46-497A-A177-2136068DE1DA}"/>
              </a:ext>
            </a:extLst>
          </p:cNvPr>
          <p:cNvSpPr/>
          <p:nvPr/>
        </p:nvSpPr>
        <p:spPr>
          <a:xfrm>
            <a:off x="8719394" y="2580335"/>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sp>
        <p:nvSpPr>
          <p:cNvPr id="7" name="Rectangle : coins arrondis 6">
            <a:extLst>
              <a:ext uri="{FF2B5EF4-FFF2-40B4-BE49-F238E27FC236}">
                <a16:creationId xmlns:a16="http://schemas.microsoft.com/office/drawing/2014/main" id="{F689CFF5-3DAB-4EA4-B5CE-F7F34CA542BA}"/>
              </a:ext>
            </a:extLst>
          </p:cNvPr>
          <p:cNvSpPr/>
          <p:nvPr/>
        </p:nvSpPr>
        <p:spPr>
          <a:xfrm>
            <a:off x="6710450" y="4743440"/>
            <a:ext cx="757344" cy="935699"/>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 name="Image 7">
            <a:extLst>
              <a:ext uri="{FF2B5EF4-FFF2-40B4-BE49-F238E27FC236}">
                <a16:creationId xmlns:a16="http://schemas.microsoft.com/office/drawing/2014/main" id="{FFB18728-7C94-406B-BA2F-B6F6B361B6B5}"/>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021063" y="4802711"/>
            <a:ext cx="228486" cy="220045"/>
          </a:xfrm>
          <a:prstGeom prst="rect">
            <a:avLst/>
          </a:prstGeom>
        </p:spPr>
      </p:pic>
      <p:grpSp>
        <p:nvGrpSpPr>
          <p:cNvPr id="9" name="Espace réservé du contenu 7" descr="Voiture">
            <a:extLst>
              <a:ext uri="{FF2B5EF4-FFF2-40B4-BE49-F238E27FC236}">
                <a16:creationId xmlns:a16="http://schemas.microsoft.com/office/drawing/2014/main" id="{C11CA9A4-70C7-40DB-AAEC-496364BAC9D3}"/>
              </a:ext>
            </a:extLst>
          </p:cNvPr>
          <p:cNvGrpSpPr/>
          <p:nvPr/>
        </p:nvGrpSpPr>
        <p:grpSpPr>
          <a:xfrm>
            <a:off x="6899468" y="5202628"/>
            <a:ext cx="443745" cy="388998"/>
            <a:chOff x="4200612" y="5703832"/>
            <a:chExt cx="682625" cy="682625"/>
          </a:xfrm>
        </p:grpSpPr>
        <p:sp>
          <p:nvSpPr>
            <p:cNvPr id="10" name="Forme libre : forme 9">
              <a:extLst>
                <a:ext uri="{FF2B5EF4-FFF2-40B4-BE49-F238E27FC236}">
                  <a16:creationId xmlns:a16="http://schemas.microsoft.com/office/drawing/2014/main" id="{8A6D25A7-B01A-47C9-86E6-007F0BBD575B}"/>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52"/>
            </a:p>
          </p:txBody>
        </p:sp>
        <p:sp>
          <p:nvSpPr>
            <p:cNvPr id="11" name="Forme libre : forme 10">
              <a:extLst>
                <a:ext uri="{FF2B5EF4-FFF2-40B4-BE49-F238E27FC236}">
                  <a16:creationId xmlns:a16="http://schemas.microsoft.com/office/drawing/2014/main" id="{5254F1F1-FF96-43E7-A389-A131B5AEB964}"/>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52"/>
            </a:p>
          </p:txBody>
        </p:sp>
        <p:sp>
          <p:nvSpPr>
            <p:cNvPr id="12" name="Forme libre : forme 11">
              <a:extLst>
                <a:ext uri="{FF2B5EF4-FFF2-40B4-BE49-F238E27FC236}">
                  <a16:creationId xmlns:a16="http://schemas.microsoft.com/office/drawing/2014/main" id="{A6E6DE26-6D58-402A-B44B-584AEC47EF15}"/>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52"/>
            </a:p>
          </p:txBody>
        </p:sp>
      </p:grpSp>
      <p:sp>
        <p:nvSpPr>
          <p:cNvPr id="13" name="Rectangle : coins arrondis 12">
            <a:extLst>
              <a:ext uri="{FF2B5EF4-FFF2-40B4-BE49-F238E27FC236}">
                <a16:creationId xmlns:a16="http://schemas.microsoft.com/office/drawing/2014/main" id="{DE7F0D86-4F6E-4F4A-80E3-8D9B017E3323}"/>
              </a:ext>
            </a:extLst>
          </p:cNvPr>
          <p:cNvSpPr/>
          <p:nvPr/>
        </p:nvSpPr>
        <p:spPr>
          <a:xfrm>
            <a:off x="7675301" y="4742569"/>
            <a:ext cx="759904" cy="951519"/>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4" name="Image 13">
            <a:extLst>
              <a:ext uri="{FF2B5EF4-FFF2-40B4-BE49-F238E27FC236}">
                <a16:creationId xmlns:a16="http://schemas.microsoft.com/office/drawing/2014/main" id="{9AF44B5E-A168-48DB-9CCE-76D1275ADC5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933425" y="4809598"/>
            <a:ext cx="238095" cy="223765"/>
          </a:xfrm>
          <a:prstGeom prst="rect">
            <a:avLst/>
          </a:prstGeom>
        </p:spPr>
      </p:pic>
      <p:sp>
        <p:nvSpPr>
          <p:cNvPr id="15" name="Graphique 11" descr="Train">
            <a:extLst>
              <a:ext uri="{FF2B5EF4-FFF2-40B4-BE49-F238E27FC236}">
                <a16:creationId xmlns:a16="http://schemas.microsoft.com/office/drawing/2014/main" id="{BB6FD3D7-318E-45F8-A492-59331AC11E23}"/>
              </a:ext>
            </a:extLst>
          </p:cNvPr>
          <p:cNvSpPr/>
          <p:nvPr/>
        </p:nvSpPr>
        <p:spPr>
          <a:xfrm>
            <a:off x="7905756" y="5160154"/>
            <a:ext cx="325917" cy="387419"/>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52"/>
          </a:p>
        </p:txBody>
      </p:sp>
      <p:sp>
        <p:nvSpPr>
          <p:cNvPr id="18" name="Rectangle : coins arrondis 17">
            <a:extLst>
              <a:ext uri="{FF2B5EF4-FFF2-40B4-BE49-F238E27FC236}">
                <a16:creationId xmlns:a16="http://schemas.microsoft.com/office/drawing/2014/main" id="{58D2B936-BEE0-44F6-946A-101879308B3F}"/>
              </a:ext>
            </a:extLst>
          </p:cNvPr>
          <p:cNvSpPr/>
          <p:nvPr/>
        </p:nvSpPr>
        <p:spPr>
          <a:xfrm>
            <a:off x="8642712" y="474475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9" name="Graphique 18" descr="Ville">
            <a:extLst>
              <a:ext uri="{FF2B5EF4-FFF2-40B4-BE49-F238E27FC236}">
                <a16:creationId xmlns:a16="http://schemas.microsoft.com/office/drawing/2014/main" id="{160B2B97-4A6D-4E1F-AFB0-230086F4BD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3624" y="5000067"/>
            <a:ext cx="652463" cy="679071"/>
          </a:xfrm>
          <a:prstGeom prst="rect">
            <a:avLst/>
          </a:prstGeom>
        </p:spPr>
      </p:pic>
      <p:pic>
        <p:nvPicPr>
          <p:cNvPr id="20" name="Image 19">
            <a:extLst>
              <a:ext uri="{FF2B5EF4-FFF2-40B4-BE49-F238E27FC236}">
                <a16:creationId xmlns:a16="http://schemas.microsoft.com/office/drawing/2014/main" id="{83DA387E-3FD6-4A63-9FA0-CCCB00F6FF4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883491" y="4805234"/>
            <a:ext cx="211215" cy="241501"/>
          </a:xfrm>
          <a:prstGeom prst="rect">
            <a:avLst/>
          </a:prstGeom>
        </p:spPr>
      </p:pic>
      <p:pic>
        <p:nvPicPr>
          <p:cNvPr id="21" name="Graphique 20" descr="Smartphone">
            <a:extLst>
              <a:ext uri="{FF2B5EF4-FFF2-40B4-BE49-F238E27FC236}">
                <a16:creationId xmlns:a16="http://schemas.microsoft.com/office/drawing/2014/main" id="{2E724D18-9CF5-4C8F-A2C3-C8CA14D74DAD}"/>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06923" y="2665276"/>
            <a:ext cx="453890" cy="461780"/>
          </a:xfrm>
          <a:prstGeom prst="rect">
            <a:avLst/>
          </a:prstGeom>
        </p:spPr>
      </p:pic>
      <p:sp>
        <p:nvSpPr>
          <p:cNvPr id="22" name="ZoneTexte 21">
            <a:extLst>
              <a:ext uri="{FF2B5EF4-FFF2-40B4-BE49-F238E27FC236}">
                <a16:creationId xmlns:a16="http://schemas.microsoft.com/office/drawing/2014/main" id="{5B59CD4C-D8CB-415F-A908-088D61CF12D9}"/>
              </a:ext>
            </a:extLst>
          </p:cNvPr>
          <p:cNvSpPr txBox="1"/>
          <p:nvPr/>
        </p:nvSpPr>
        <p:spPr>
          <a:xfrm flipH="1">
            <a:off x="7614856" y="5731602"/>
            <a:ext cx="857963" cy="483209"/>
          </a:xfrm>
          <a:prstGeom prst="rect">
            <a:avLst/>
          </a:prstGeom>
          <a:noFill/>
        </p:spPr>
        <p:txBody>
          <a:bodyPr wrap="square" rtlCol="0">
            <a:spAutoFit/>
          </a:bodyPr>
          <a:lstStyle/>
          <a:p>
            <a:pPr algn="ctr"/>
            <a:r>
              <a:rPr lang="fr-FR" sz="1270" dirty="0"/>
              <a:t>Capteur BLE air</a:t>
            </a:r>
          </a:p>
        </p:txBody>
      </p:sp>
      <p:sp>
        <p:nvSpPr>
          <p:cNvPr id="23" name="ZoneTexte 22">
            <a:extLst>
              <a:ext uri="{FF2B5EF4-FFF2-40B4-BE49-F238E27FC236}">
                <a16:creationId xmlns:a16="http://schemas.microsoft.com/office/drawing/2014/main" id="{0AD962B1-896C-4166-BE92-254C1E17C897}"/>
              </a:ext>
            </a:extLst>
          </p:cNvPr>
          <p:cNvSpPr txBox="1"/>
          <p:nvPr/>
        </p:nvSpPr>
        <p:spPr>
          <a:xfrm flipH="1">
            <a:off x="6710449" y="5731602"/>
            <a:ext cx="857963" cy="483209"/>
          </a:xfrm>
          <a:prstGeom prst="rect">
            <a:avLst/>
          </a:prstGeom>
          <a:noFill/>
        </p:spPr>
        <p:txBody>
          <a:bodyPr wrap="square" rtlCol="0">
            <a:spAutoFit/>
          </a:bodyPr>
          <a:lstStyle/>
          <a:p>
            <a:pPr algn="ctr"/>
            <a:r>
              <a:rPr lang="fr-FR" sz="1270" dirty="0"/>
              <a:t>Capteur BLE air</a:t>
            </a:r>
          </a:p>
        </p:txBody>
      </p:sp>
      <p:sp>
        <p:nvSpPr>
          <p:cNvPr id="24" name="ZoneTexte 23">
            <a:extLst>
              <a:ext uri="{FF2B5EF4-FFF2-40B4-BE49-F238E27FC236}">
                <a16:creationId xmlns:a16="http://schemas.microsoft.com/office/drawing/2014/main" id="{5229CEF9-4524-417C-BB2B-54BCB7D9CE0F}"/>
              </a:ext>
            </a:extLst>
          </p:cNvPr>
          <p:cNvSpPr txBox="1"/>
          <p:nvPr/>
        </p:nvSpPr>
        <p:spPr>
          <a:xfrm flipH="1">
            <a:off x="8519263" y="5731602"/>
            <a:ext cx="857963" cy="483209"/>
          </a:xfrm>
          <a:prstGeom prst="rect">
            <a:avLst/>
          </a:prstGeom>
          <a:noFill/>
        </p:spPr>
        <p:txBody>
          <a:bodyPr wrap="square" rtlCol="0">
            <a:spAutoFit/>
          </a:bodyPr>
          <a:lstStyle/>
          <a:p>
            <a:pPr algn="ctr"/>
            <a:r>
              <a:rPr lang="fr-FR" sz="1270" dirty="0"/>
              <a:t>Capteur BLE air</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75C61A6E-E9DC-484B-926C-026F67790CC7}"/>
                  </a:ext>
                </a:extLst>
              </p:cNvPr>
              <p:cNvSpPr txBox="1"/>
              <p:nvPr/>
            </p:nvSpPr>
            <p:spPr>
              <a:xfrm>
                <a:off x="6710450" y="4387920"/>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A</a:t>
                </a:r>
              </a:p>
            </p:txBody>
          </p:sp>
        </mc:Choice>
        <mc:Fallback xmlns="">
          <p:sp>
            <p:nvSpPr>
              <p:cNvPr id="25" name="ZoneTexte 24">
                <a:extLst>
                  <a:ext uri="{FF2B5EF4-FFF2-40B4-BE49-F238E27FC236}">
                    <a16:creationId xmlns:a16="http://schemas.microsoft.com/office/drawing/2014/main" id="{75C61A6E-E9DC-484B-926C-026F67790CC7}"/>
                  </a:ext>
                </a:extLst>
              </p:cNvPr>
              <p:cNvSpPr txBox="1">
                <a:spLocks noRot="1" noChangeAspect="1" noMove="1" noResize="1" noEditPoints="1" noAdjustHandles="1" noChangeArrowheads="1" noChangeShapeType="1" noTextEdit="1"/>
              </p:cNvSpPr>
              <p:nvPr/>
            </p:nvSpPr>
            <p:spPr>
              <a:xfrm>
                <a:off x="6710450" y="4387920"/>
                <a:ext cx="945642" cy="266804"/>
              </a:xfrm>
              <a:prstGeom prst="rect">
                <a:avLst/>
              </a:prstGeom>
              <a:blipFill>
                <a:blip r:embed="rId7"/>
                <a:stretch>
                  <a:fillRect b="-1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E86B6B00-11CD-4C76-9448-E625D7CABC15}"/>
                  </a:ext>
                </a:extLst>
              </p:cNvPr>
              <p:cNvSpPr txBox="1"/>
              <p:nvPr/>
            </p:nvSpPr>
            <p:spPr>
              <a:xfrm>
                <a:off x="7673239" y="4367411"/>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B</a:t>
                </a:r>
              </a:p>
            </p:txBody>
          </p:sp>
        </mc:Choice>
        <mc:Fallback xmlns="">
          <p:sp>
            <p:nvSpPr>
              <p:cNvPr id="26" name="ZoneTexte 25">
                <a:extLst>
                  <a:ext uri="{FF2B5EF4-FFF2-40B4-BE49-F238E27FC236}">
                    <a16:creationId xmlns:a16="http://schemas.microsoft.com/office/drawing/2014/main" id="{E86B6B00-11CD-4C76-9448-E625D7CABC15}"/>
                  </a:ext>
                </a:extLst>
              </p:cNvPr>
              <p:cNvSpPr txBox="1">
                <a:spLocks noRot="1" noChangeAspect="1" noMove="1" noResize="1" noEditPoints="1" noAdjustHandles="1" noChangeArrowheads="1" noChangeShapeType="1" noTextEdit="1"/>
              </p:cNvSpPr>
              <p:nvPr/>
            </p:nvSpPr>
            <p:spPr>
              <a:xfrm>
                <a:off x="7673239" y="4367411"/>
                <a:ext cx="945642" cy="266804"/>
              </a:xfrm>
              <a:prstGeom prst="rect">
                <a:avLst/>
              </a:prstGeom>
              <a:blipFill>
                <a:blip r:embed="rId8"/>
                <a:stretch>
                  <a:fillRect b="-1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A99632C3-7758-4395-9F82-BF3E215C5A43}"/>
                  </a:ext>
                </a:extLst>
              </p:cNvPr>
              <p:cNvSpPr txBox="1"/>
              <p:nvPr/>
            </p:nvSpPr>
            <p:spPr>
              <a:xfrm>
                <a:off x="8773399" y="4401830"/>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C</a:t>
                </a:r>
              </a:p>
            </p:txBody>
          </p:sp>
        </mc:Choice>
        <mc:Fallback xmlns="">
          <p:sp>
            <p:nvSpPr>
              <p:cNvPr id="27" name="ZoneTexte 26">
                <a:extLst>
                  <a:ext uri="{FF2B5EF4-FFF2-40B4-BE49-F238E27FC236}">
                    <a16:creationId xmlns:a16="http://schemas.microsoft.com/office/drawing/2014/main" id="{A99632C3-7758-4395-9F82-BF3E215C5A43}"/>
                  </a:ext>
                </a:extLst>
              </p:cNvPr>
              <p:cNvSpPr txBox="1">
                <a:spLocks noRot="1" noChangeAspect="1" noMove="1" noResize="1" noEditPoints="1" noAdjustHandles="1" noChangeArrowheads="1" noChangeShapeType="1" noTextEdit="1"/>
              </p:cNvSpPr>
              <p:nvPr/>
            </p:nvSpPr>
            <p:spPr>
              <a:xfrm>
                <a:off x="8773399" y="4401830"/>
                <a:ext cx="945642" cy="266804"/>
              </a:xfrm>
              <a:prstGeom prst="rect">
                <a:avLst/>
              </a:prstGeom>
              <a:blipFill>
                <a:blip r:embed="rId9"/>
                <a:stretch>
                  <a:fillRect b="-13636"/>
                </a:stretch>
              </a:blipFill>
            </p:spPr>
            <p:txBody>
              <a:bodyPr/>
              <a:lstStyle/>
              <a:p>
                <a:r>
                  <a:rPr lang="fr-FR">
                    <a:noFill/>
                  </a:rPr>
                  <a:t> </a:t>
                </a:r>
              </a:p>
            </p:txBody>
          </p:sp>
        </mc:Fallback>
      </mc:AlternateContent>
      <p:sp>
        <p:nvSpPr>
          <p:cNvPr id="28" name="Rectangle : coins arrondis 27">
            <a:extLst>
              <a:ext uri="{FF2B5EF4-FFF2-40B4-BE49-F238E27FC236}">
                <a16:creationId xmlns:a16="http://schemas.microsoft.com/office/drawing/2014/main" id="{CB602041-4F18-4068-881F-28892F50F59D}"/>
              </a:ext>
            </a:extLst>
          </p:cNvPr>
          <p:cNvSpPr/>
          <p:nvPr/>
        </p:nvSpPr>
        <p:spPr>
          <a:xfrm>
            <a:off x="11307681" y="4737137"/>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29" name="Graphique 28" descr="Maison">
            <a:extLst>
              <a:ext uri="{FF2B5EF4-FFF2-40B4-BE49-F238E27FC236}">
                <a16:creationId xmlns:a16="http://schemas.microsoft.com/office/drawing/2014/main" id="{FFC96D15-D6E6-4134-AF8A-62DAA10446E3}"/>
              </a:ext>
            </a:extLst>
          </p:cNvPr>
          <p:cNvPicPr>
            <a:picLocks noChangeAspect="1"/>
          </p:cNvPicPr>
          <p:nvPr/>
        </p:nvPicPr>
        <p:blipFill>
          <a:blip r:embed="rId10" cstate="screen">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447162" y="5137357"/>
            <a:ext cx="411516" cy="419658"/>
          </a:xfrm>
          <a:prstGeom prst="rect">
            <a:avLst/>
          </a:prstGeom>
        </p:spPr>
      </p:pic>
      <p:pic>
        <p:nvPicPr>
          <p:cNvPr id="30" name="Image 29">
            <a:extLst>
              <a:ext uri="{FF2B5EF4-FFF2-40B4-BE49-F238E27FC236}">
                <a16:creationId xmlns:a16="http://schemas.microsoft.com/office/drawing/2014/main" id="{279B108D-BF55-4C52-A400-40FEE43FFD5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554651" y="4799545"/>
            <a:ext cx="211979" cy="237486"/>
          </a:xfrm>
          <a:prstGeom prst="rect">
            <a:avLst/>
          </a:prstGeom>
        </p:spPr>
      </p:pic>
      <p:sp>
        <p:nvSpPr>
          <p:cNvPr id="31" name="ZoneTexte 30">
            <a:extLst>
              <a:ext uri="{FF2B5EF4-FFF2-40B4-BE49-F238E27FC236}">
                <a16:creationId xmlns:a16="http://schemas.microsoft.com/office/drawing/2014/main" id="{25507713-A307-405D-8C75-4CBAC4F37E4F}"/>
              </a:ext>
            </a:extLst>
          </p:cNvPr>
          <p:cNvSpPr txBox="1"/>
          <p:nvPr/>
        </p:nvSpPr>
        <p:spPr>
          <a:xfrm flipH="1">
            <a:off x="11232483" y="5731602"/>
            <a:ext cx="857963" cy="483209"/>
          </a:xfrm>
          <a:prstGeom prst="rect">
            <a:avLst/>
          </a:prstGeom>
          <a:noFill/>
        </p:spPr>
        <p:txBody>
          <a:bodyPr wrap="square" rtlCol="0">
            <a:spAutoFit/>
          </a:bodyPr>
          <a:lstStyle/>
          <a:p>
            <a:pPr algn="ctr"/>
            <a:r>
              <a:rPr lang="fr-FR" sz="1270" dirty="0"/>
              <a:t>Station </a:t>
            </a:r>
            <a:r>
              <a:rPr lang="fr-FR" sz="1270" dirty="0" err="1"/>
              <a:t>WiFi</a:t>
            </a:r>
            <a:endParaRPr lang="fr-FR" sz="1270" dirty="0"/>
          </a:p>
        </p:txBody>
      </p:sp>
      <p:pic>
        <p:nvPicPr>
          <p:cNvPr id="36" name="Image 35">
            <a:extLst>
              <a:ext uri="{FF2B5EF4-FFF2-40B4-BE49-F238E27FC236}">
                <a16:creationId xmlns:a16="http://schemas.microsoft.com/office/drawing/2014/main" id="{561259E8-A1E8-40C2-838F-30938E5F412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rot="10800000">
            <a:off x="9034241" y="3164454"/>
            <a:ext cx="211979" cy="237486"/>
          </a:xfrm>
          <a:prstGeom prst="rect">
            <a:avLst/>
          </a:prstGeom>
        </p:spPr>
      </p:pic>
      <p:cxnSp>
        <p:nvCxnSpPr>
          <p:cNvPr id="40" name="Connecteur droit avec flèche 39">
            <a:extLst>
              <a:ext uri="{FF2B5EF4-FFF2-40B4-BE49-F238E27FC236}">
                <a16:creationId xmlns:a16="http://schemas.microsoft.com/office/drawing/2014/main" id="{D0A6F3F2-8D93-43DD-BADC-FA236D835EEF}"/>
              </a:ext>
            </a:extLst>
          </p:cNvPr>
          <p:cNvCxnSpPr>
            <a:cxnSpLocks/>
          </p:cNvCxnSpPr>
          <p:nvPr/>
        </p:nvCxnSpPr>
        <p:spPr>
          <a:xfrm flipH="1">
            <a:off x="7216861" y="3405378"/>
            <a:ext cx="1436763" cy="94229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1" name="Connecteur droit avec flèche 40">
            <a:extLst>
              <a:ext uri="{FF2B5EF4-FFF2-40B4-BE49-F238E27FC236}">
                <a16:creationId xmlns:a16="http://schemas.microsoft.com/office/drawing/2014/main" id="{4E47A1E1-E102-4DD2-B66E-D4BA13AD9EA9}"/>
              </a:ext>
            </a:extLst>
          </p:cNvPr>
          <p:cNvCxnSpPr>
            <a:cxnSpLocks/>
          </p:cNvCxnSpPr>
          <p:nvPr/>
        </p:nvCxnSpPr>
        <p:spPr>
          <a:xfrm flipH="1">
            <a:off x="8223299" y="3618660"/>
            <a:ext cx="651896" cy="832709"/>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3" name="Connecteur droit avec flèche 42">
            <a:extLst>
              <a:ext uri="{FF2B5EF4-FFF2-40B4-BE49-F238E27FC236}">
                <a16:creationId xmlns:a16="http://schemas.microsoft.com/office/drawing/2014/main" id="{A0BA912D-43E1-47F4-8F7F-D62B2E057208}"/>
              </a:ext>
            </a:extLst>
          </p:cNvPr>
          <p:cNvCxnSpPr>
            <a:cxnSpLocks/>
          </p:cNvCxnSpPr>
          <p:nvPr/>
        </p:nvCxnSpPr>
        <p:spPr>
          <a:xfrm flipH="1">
            <a:off x="8951695" y="3657255"/>
            <a:ext cx="188535" cy="725654"/>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5" name="Connecteur droit avec flèche 44">
            <a:extLst>
              <a:ext uri="{FF2B5EF4-FFF2-40B4-BE49-F238E27FC236}">
                <a16:creationId xmlns:a16="http://schemas.microsoft.com/office/drawing/2014/main" id="{D37F1E20-1FA0-4F15-BE38-7258B663727B}"/>
              </a:ext>
            </a:extLst>
          </p:cNvPr>
          <p:cNvCxnSpPr>
            <a:cxnSpLocks/>
          </p:cNvCxnSpPr>
          <p:nvPr/>
        </p:nvCxnSpPr>
        <p:spPr>
          <a:xfrm>
            <a:off x="11335774" y="3848454"/>
            <a:ext cx="299075" cy="595545"/>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8" name="Connecteur droit avec flèche 47">
            <a:extLst>
              <a:ext uri="{FF2B5EF4-FFF2-40B4-BE49-F238E27FC236}">
                <a16:creationId xmlns:a16="http://schemas.microsoft.com/office/drawing/2014/main" id="{A33FFABB-E492-478C-BC24-1A3DD5EE4286}"/>
              </a:ext>
            </a:extLst>
          </p:cNvPr>
          <p:cNvCxnSpPr>
            <a:cxnSpLocks/>
          </p:cNvCxnSpPr>
          <p:nvPr/>
        </p:nvCxnSpPr>
        <p:spPr>
          <a:xfrm>
            <a:off x="10840948" y="3857536"/>
            <a:ext cx="0" cy="57987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4" name="Connecteur droit avec flèche 53">
            <a:extLst>
              <a:ext uri="{FF2B5EF4-FFF2-40B4-BE49-F238E27FC236}">
                <a16:creationId xmlns:a16="http://schemas.microsoft.com/office/drawing/2014/main" id="{ECCFA97F-1326-4B4A-B0BF-D30882C99EFF}"/>
              </a:ext>
            </a:extLst>
          </p:cNvPr>
          <p:cNvCxnSpPr>
            <a:cxnSpLocks/>
          </p:cNvCxnSpPr>
          <p:nvPr/>
        </p:nvCxnSpPr>
        <p:spPr>
          <a:xfrm flipH="1" flipV="1">
            <a:off x="9727226" y="3000428"/>
            <a:ext cx="754894" cy="70824"/>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57" name="Rectangle : coins arrondis 56">
            <a:extLst>
              <a:ext uri="{FF2B5EF4-FFF2-40B4-BE49-F238E27FC236}">
                <a16:creationId xmlns:a16="http://schemas.microsoft.com/office/drawing/2014/main" id="{5BBB9435-3310-472D-A3EA-3C77517EA6B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58" name="Image 57">
            <a:extLst>
              <a:ext uri="{FF2B5EF4-FFF2-40B4-BE49-F238E27FC236}">
                <a16:creationId xmlns:a16="http://schemas.microsoft.com/office/drawing/2014/main" id="{A566A445-7414-463D-96C3-2E2DD2B9DD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sp>
        <p:nvSpPr>
          <p:cNvPr id="59" name="ZoneTexte 58">
            <a:extLst>
              <a:ext uri="{FF2B5EF4-FFF2-40B4-BE49-F238E27FC236}">
                <a16:creationId xmlns:a16="http://schemas.microsoft.com/office/drawing/2014/main" id="{CE8F4BB5-BEE7-4DFE-AF81-ADDE6519FE25}"/>
              </a:ext>
            </a:extLst>
          </p:cNvPr>
          <p:cNvSpPr txBox="1"/>
          <p:nvPr/>
        </p:nvSpPr>
        <p:spPr>
          <a:xfrm flipH="1">
            <a:off x="10701704" y="3564874"/>
            <a:ext cx="933127" cy="287771"/>
          </a:xfrm>
          <a:prstGeom prst="rect">
            <a:avLst/>
          </a:prstGeom>
          <a:noFill/>
        </p:spPr>
        <p:txBody>
          <a:bodyPr wrap="square" rtlCol="0">
            <a:spAutoFit/>
          </a:bodyPr>
          <a:lstStyle/>
          <a:p>
            <a:r>
              <a:rPr lang="fr-FR" sz="1270" dirty="0"/>
              <a:t>Stockage</a:t>
            </a:r>
          </a:p>
        </p:txBody>
      </p:sp>
      <p:pic>
        <p:nvPicPr>
          <p:cNvPr id="65" name="Graphique 64" descr="Enveloppe">
            <a:extLst>
              <a:ext uri="{FF2B5EF4-FFF2-40B4-BE49-F238E27FC236}">
                <a16:creationId xmlns:a16="http://schemas.microsoft.com/office/drawing/2014/main" id="{513C2624-4D10-4CA6-8447-6A13B7A871E2}"/>
              </a:ext>
            </a:extLst>
          </p:cNvPr>
          <p:cNvPicPr>
            <a:picLocks noChangeAspect="1"/>
          </p:cNvPicPr>
          <p:nvPr/>
        </p:nvPicPr>
        <p:blipFill>
          <a:blip r:embed="rId13" cstate="screen">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93090" y="2600260"/>
            <a:ext cx="441815" cy="449495"/>
          </a:xfrm>
          <a:prstGeom prst="rect">
            <a:avLst/>
          </a:prstGeom>
        </p:spPr>
      </p:pic>
      <p:cxnSp>
        <p:nvCxnSpPr>
          <p:cNvPr id="68" name="Connecteur droit avec flèche 67">
            <a:extLst>
              <a:ext uri="{FF2B5EF4-FFF2-40B4-BE49-F238E27FC236}">
                <a16:creationId xmlns:a16="http://schemas.microsoft.com/office/drawing/2014/main" id="{604F4B04-79AA-4937-958C-906B327E67FB}"/>
              </a:ext>
            </a:extLst>
          </p:cNvPr>
          <p:cNvCxnSpPr>
            <a:cxnSpLocks/>
          </p:cNvCxnSpPr>
          <p:nvPr/>
        </p:nvCxnSpPr>
        <p:spPr>
          <a:xfrm flipH="1" flipV="1">
            <a:off x="8322434" y="2852389"/>
            <a:ext cx="396961" cy="5214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55" name="ZoneTexte 54">
            <a:extLst>
              <a:ext uri="{FF2B5EF4-FFF2-40B4-BE49-F238E27FC236}">
                <a16:creationId xmlns:a16="http://schemas.microsoft.com/office/drawing/2014/main" id="{77709C5C-A2E9-4413-99AA-2EC89680B832}"/>
              </a:ext>
            </a:extLst>
          </p:cNvPr>
          <p:cNvSpPr txBox="1"/>
          <p:nvPr/>
        </p:nvSpPr>
        <p:spPr>
          <a:xfrm flipH="1">
            <a:off x="10328077" y="5731602"/>
            <a:ext cx="857963" cy="483209"/>
          </a:xfrm>
          <a:prstGeom prst="rect">
            <a:avLst/>
          </a:prstGeom>
          <a:noFill/>
        </p:spPr>
        <p:txBody>
          <a:bodyPr wrap="square" rtlCol="0">
            <a:spAutoFit/>
          </a:bodyPr>
          <a:lstStyle/>
          <a:p>
            <a:pPr algn="ctr"/>
            <a:r>
              <a:rPr lang="fr-FR" sz="1270" dirty="0"/>
              <a:t>Capteur LoRa</a:t>
            </a:r>
          </a:p>
        </p:txBody>
      </p:sp>
      <p:sp>
        <p:nvSpPr>
          <p:cNvPr id="56" name="ZoneTexte 55">
            <a:extLst>
              <a:ext uri="{FF2B5EF4-FFF2-40B4-BE49-F238E27FC236}">
                <a16:creationId xmlns:a16="http://schemas.microsoft.com/office/drawing/2014/main" id="{76BC7EB9-5C2D-4082-ABEA-A41451653304}"/>
              </a:ext>
            </a:extLst>
          </p:cNvPr>
          <p:cNvSpPr txBox="1"/>
          <p:nvPr/>
        </p:nvSpPr>
        <p:spPr>
          <a:xfrm flipH="1">
            <a:off x="9423670" y="5731602"/>
            <a:ext cx="857963" cy="483209"/>
          </a:xfrm>
          <a:prstGeom prst="rect">
            <a:avLst/>
          </a:prstGeom>
          <a:noFill/>
        </p:spPr>
        <p:txBody>
          <a:bodyPr wrap="square" rtlCol="0">
            <a:spAutoFit/>
          </a:bodyPr>
          <a:lstStyle/>
          <a:p>
            <a:pPr algn="ctr"/>
            <a:r>
              <a:rPr lang="fr-FR" sz="1270" dirty="0"/>
              <a:t>Capteur BLE ES</a:t>
            </a:r>
          </a:p>
        </p:txBody>
      </p:sp>
      <p:grpSp>
        <p:nvGrpSpPr>
          <p:cNvPr id="5" name="Groupe 4">
            <a:extLst>
              <a:ext uri="{FF2B5EF4-FFF2-40B4-BE49-F238E27FC236}">
                <a16:creationId xmlns:a16="http://schemas.microsoft.com/office/drawing/2014/main" id="{38AD71BE-3E17-4045-8C7D-EF2991D640F3}"/>
              </a:ext>
            </a:extLst>
          </p:cNvPr>
          <p:cNvGrpSpPr/>
          <p:nvPr/>
        </p:nvGrpSpPr>
        <p:grpSpPr>
          <a:xfrm>
            <a:off x="9559997" y="4769540"/>
            <a:ext cx="699073" cy="918116"/>
            <a:chOff x="10465027" y="5277414"/>
            <a:chExt cx="678571" cy="926174"/>
          </a:xfrm>
        </p:grpSpPr>
        <p:sp>
          <p:nvSpPr>
            <p:cNvPr id="81" name="Rectangle : coins arrondis 80">
              <a:extLst>
                <a:ext uri="{FF2B5EF4-FFF2-40B4-BE49-F238E27FC236}">
                  <a16:creationId xmlns:a16="http://schemas.microsoft.com/office/drawing/2014/main" id="{1B0092A0-8461-41D9-8FC1-3CA7DC518037}"/>
                </a:ext>
              </a:extLst>
            </p:cNvPr>
            <p:cNvSpPr/>
            <p:nvPr/>
          </p:nvSpPr>
          <p:spPr>
            <a:xfrm>
              <a:off x="10465027" y="5277414"/>
              <a:ext cx="678571" cy="926174"/>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2" name="Image 81">
              <a:extLst>
                <a:ext uri="{FF2B5EF4-FFF2-40B4-BE49-F238E27FC236}">
                  <a16:creationId xmlns:a16="http://schemas.microsoft.com/office/drawing/2014/main" id="{36033209-0D45-4092-9B65-F176193CD99C}"/>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627352" y="5321570"/>
              <a:ext cx="262462" cy="246666"/>
            </a:xfrm>
            <a:prstGeom prst="rect">
              <a:avLst/>
            </a:prstGeom>
          </p:spPr>
        </p:pic>
        <p:pic>
          <p:nvPicPr>
            <p:cNvPr id="83" name="Graphique 82" descr="Femme">
              <a:extLst>
                <a:ext uri="{FF2B5EF4-FFF2-40B4-BE49-F238E27FC236}">
                  <a16:creationId xmlns:a16="http://schemas.microsoft.com/office/drawing/2014/main" id="{2B31CBED-3570-4E9E-AB81-08BA75B6B385}"/>
                </a:ext>
              </a:extLst>
            </p:cNvPr>
            <p:cNvPicPr>
              <a:picLocks noChangeAspect="1"/>
            </p:cNvPicPr>
            <p:nvPr/>
          </p:nvPicPr>
          <p:blipFill>
            <a:blip r:embed="rId15" cstate="screen">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38712" y="5587698"/>
              <a:ext cx="506530" cy="485550"/>
            </a:xfrm>
            <a:prstGeom prst="rect">
              <a:avLst/>
            </a:prstGeom>
          </p:spPr>
        </p:pic>
      </p:grpSp>
      <p:sp>
        <p:nvSpPr>
          <p:cNvPr id="84" name="Rectangle : coins arrondis 83">
            <a:extLst>
              <a:ext uri="{FF2B5EF4-FFF2-40B4-BE49-F238E27FC236}">
                <a16:creationId xmlns:a16="http://schemas.microsoft.com/office/drawing/2014/main" id="{6802A02A-2EC9-42AA-9987-05E7CF79AC66}"/>
              </a:ext>
            </a:extLst>
          </p:cNvPr>
          <p:cNvSpPr/>
          <p:nvPr/>
        </p:nvSpPr>
        <p:spPr>
          <a:xfrm>
            <a:off x="10442425" y="4766781"/>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5" name="Graphique 84" descr="Scène de colline">
            <a:extLst>
              <a:ext uri="{FF2B5EF4-FFF2-40B4-BE49-F238E27FC236}">
                <a16:creationId xmlns:a16="http://schemas.microsoft.com/office/drawing/2014/main" id="{CF91A996-7241-499E-83F0-46E82C398B12}"/>
              </a:ext>
            </a:extLst>
          </p:cNvPr>
          <p:cNvPicPr>
            <a:picLocks noChangeAspect="1"/>
          </p:cNvPicPr>
          <p:nvPr/>
        </p:nvPicPr>
        <p:blipFill>
          <a:blip r:embed="rId17" cstate="screen">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605414" y="5116169"/>
            <a:ext cx="452343" cy="433607"/>
          </a:xfrm>
          <a:prstGeom prst="rect">
            <a:avLst/>
          </a:prstGeom>
        </p:spPr>
      </p:pic>
      <p:pic>
        <p:nvPicPr>
          <p:cNvPr id="86" name="Image 85">
            <a:extLst>
              <a:ext uri="{FF2B5EF4-FFF2-40B4-BE49-F238E27FC236}">
                <a16:creationId xmlns:a16="http://schemas.microsoft.com/office/drawing/2014/main" id="{DEDF2237-7C9C-484B-85E8-5777B33E42B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702109" y="4831041"/>
            <a:ext cx="211215" cy="241501"/>
          </a:xfrm>
          <a:prstGeom prst="rect">
            <a:avLst/>
          </a:prstGeom>
        </p:spPr>
      </p:pic>
      <p:sp>
        <p:nvSpPr>
          <p:cNvPr id="89" name="Rectangle : coins arrondis 88">
            <a:extLst>
              <a:ext uri="{FF2B5EF4-FFF2-40B4-BE49-F238E27FC236}">
                <a16:creationId xmlns:a16="http://schemas.microsoft.com/office/drawing/2014/main" id="{478A4522-46B7-44AD-96A5-BD11F2144F39}"/>
              </a:ext>
            </a:extLst>
          </p:cNvPr>
          <p:cNvSpPr/>
          <p:nvPr/>
        </p:nvSpPr>
        <p:spPr>
          <a:xfrm>
            <a:off x="9963673" y="1881365"/>
            <a:ext cx="913666" cy="527066"/>
          </a:xfrm>
          <a:prstGeom prst="roundRect">
            <a:avLst/>
          </a:prstGeom>
          <a:solidFill>
            <a:schemeClr val="accent2">
              <a:lumMod val="60000"/>
              <a:lumOff val="40000"/>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90" name="Image 89">
            <a:extLst>
              <a:ext uri="{FF2B5EF4-FFF2-40B4-BE49-F238E27FC236}">
                <a16:creationId xmlns:a16="http://schemas.microsoft.com/office/drawing/2014/main" id="{04F1E59F-0E56-415E-AC99-BA56406BBBE7}"/>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10133797" y="1981547"/>
            <a:ext cx="559097" cy="343473"/>
          </a:xfrm>
          <a:prstGeom prst="rect">
            <a:avLst/>
          </a:prstGeom>
          <a:ln>
            <a:noFill/>
          </a:ln>
        </p:spPr>
      </p:pic>
      <p:cxnSp>
        <p:nvCxnSpPr>
          <p:cNvPr id="95" name="Connecteur droit avec flèche 94">
            <a:extLst>
              <a:ext uri="{FF2B5EF4-FFF2-40B4-BE49-F238E27FC236}">
                <a16:creationId xmlns:a16="http://schemas.microsoft.com/office/drawing/2014/main" id="{490F8F67-821F-4E0A-BA44-889F26C668B6}"/>
              </a:ext>
            </a:extLst>
          </p:cNvPr>
          <p:cNvCxnSpPr>
            <a:cxnSpLocks/>
          </p:cNvCxnSpPr>
          <p:nvPr/>
        </p:nvCxnSpPr>
        <p:spPr>
          <a:xfrm>
            <a:off x="9393814" y="3685512"/>
            <a:ext cx="457822" cy="90640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6" name="Connecteur droit avec flèche 95">
            <a:extLst>
              <a:ext uri="{FF2B5EF4-FFF2-40B4-BE49-F238E27FC236}">
                <a16:creationId xmlns:a16="http://schemas.microsoft.com/office/drawing/2014/main" id="{22930732-CEA8-4E3E-A4D3-F649EA4B307B}"/>
              </a:ext>
            </a:extLst>
          </p:cNvPr>
          <p:cNvCxnSpPr>
            <a:cxnSpLocks/>
          </p:cNvCxnSpPr>
          <p:nvPr/>
        </p:nvCxnSpPr>
        <p:spPr>
          <a:xfrm flipH="1">
            <a:off x="9473301" y="2164983"/>
            <a:ext cx="298845" cy="289461"/>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7" name="Connecteur droit avec flèche 96">
            <a:extLst>
              <a:ext uri="{FF2B5EF4-FFF2-40B4-BE49-F238E27FC236}">
                <a16:creationId xmlns:a16="http://schemas.microsoft.com/office/drawing/2014/main" id="{B6CDC029-B287-4E65-9782-39C5A3227813}"/>
              </a:ext>
            </a:extLst>
          </p:cNvPr>
          <p:cNvCxnSpPr>
            <a:cxnSpLocks/>
          </p:cNvCxnSpPr>
          <p:nvPr/>
        </p:nvCxnSpPr>
        <p:spPr>
          <a:xfrm>
            <a:off x="10877339" y="2408431"/>
            <a:ext cx="235173" cy="23984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23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25</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Données environnementales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26</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Introduction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389357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428652" y="62799"/>
            <a:ext cx="10515600" cy="957503"/>
          </a:xfrm>
        </p:spPr>
        <p:txBody>
          <a:bodyPr>
            <a:normAutofit fontScale="90000"/>
          </a:bodyPr>
          <a:lstStyle/>
          <a:p>
            <a:r>
              <a:rPr lang="fr-FR" dirty="0"/>
              <a:t>Interopérabilité des données environnementales</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041851" y="5091860"/>
            <a:ext cx="10769656" cy="186720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Trois niveaux</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Technique « pouvoir communiquer » : format des données, protocoles (ex. </a:t>
            </a:r>
            <a:r>
              <a:rPr lang="fr-FR" sz="1600" i="1" dirty="0" err="1">
                <a:latin typeface="Calibri" panose="020F0502020204030204" pitchFamily="34" charset="0"/>
                <a:ea typeface="Times New Roman" panose="02020603050405020304" pitchFamily="18" charset="0"/>
                <a:cs typeface="Arial" panose="020B0604020202020204" pitchFamily="34" charset="0"/>
              </a:rPr>
              <a:t>Json</a:t>
            </a:r>
            <a:r>
              <a:rPr lang="fr-FR" sz="1600" i="1" dirty="0">
                <a:latin typeface="Calibri" panose="020F0502020204030204" pitchFamily="34" charset="0"/>
                <a:ea typeface="Times New Roman" panose="02020603050405020304" pitchFamily="18" charset="0"/>
                <a:cs typeface="Arial" panose="020B0604020202020204" pitchFamily="34" charset="0"/>
              </a:rPr>
              <a:t>, LoRa, </a:t>
            </a:r>
            <a:r>
              <a:rPr lang="fr-FR" sz="1600" i="1" dirty="0" err="1">
                <a:latin typeface="Calibri" panose="020F0502020204030204" pitchFamily="34" charset="0"/>
                <a:ea typeface="Times New Roman" panose="02020603050405020304" pitchFamily="18" charset="0"/>
                <a:cs typeface="Arial" panose="020B0604020202020204" pitchFamily="34" charset="0"/>
              </a:rPr>
              <a:t>Xarray</a:t>
            </a:r>
            <a:r>
              <a:rPr lang="fr-FR" sz="1600" i="1" dirty="0">
                <a:latin typeface="Calibri" panose="020F0502020204030204" pitchFamily="34" charset="0"/>
                <a:ea typeface="Times New Roman" panose="02020603050405020304" pitchFamily="18" charset="0"/>
                <a:cs typeface="Arial" panose="020B0604020202020204" pitchFamily="34" charset="0"/>
              </a:rPr>
              <a:t>, Tiff)</a:t>
            </a:r>
            <a:endParaRPr lang="fr-FR" sz="1600" i="1"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07000"/>
              </a:lnSpc>
              <a:buFont typeface="Symbol" panose="05050102010706020507" pitchFamily="18" charset="2"/>
              <a:buChar char=""/>
            </a:pPr>
            <a:r>
              <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Syntaxique « savoir communiquer » : mode de formatage et de codage des données (ex. </a:t>
            </a:r>
            <a:r>
              <a:rPr lang="fr-FR" sz="1600" dirty="0">
                <a:solidFill>
                  <a:srgbClr val="0070C0"/>
                </a:solidFill>
                <a:latin typeface="Calibri" panose="020F0502020204030204" pitchFamily="34" charset="0"/>
                <a:ea typeface="Times New Roman" panose="02020603050405020304" pitchFamily="18" charset="0"/>
                <a:cs typeface="Arial" panose="020B0604020202020204" pitchFamily="34" charset="0"/>
              </a:rPr>
              <a:t>Fichier, API, </a:t>
            </a:r>
            <a:r>
              <a:rPr lang="fr-FR" sz="1600" dirty="0" err="1">
                <a:solidFill>
                  <a:srgbClr val="0070C0"/>
                </a:solidFill>
                <a:latin typeface="Calibri" panose="020F0502020204030204" pitchFamily="34" charset="0"/>
                <a:ea typeface="Times New Roman" panose="02020603050405020304" pitchFamily="18" charset="0"/>
                <a:cs typeface="Arial" panose="020B0604020202020204" pitchFamily="34" charset="0"/>
              </a:rPr>
              <a:t>Payload</a:t>
            </a:r>
            <a:r>
              <a:rPr lang="fr-FR" sz="1600" dirty="0">
                <a:solidFill>
                  <a:srgbClr val="0070C0"/>
                </a:solidFill>
                <a:latin typeface="Calibri" panose="020F0502020204030204" pitchFamily="34" charset="0"/>
                <a:ea typeface="Times New Roman" panose="02020603050405020304" pitchFamily="18" charset="0"/>
                <a:cs typeface="Arial" panose="020B0604020202020204" pitchFamily="34" charset="0"/>
              </a:rPr>
              <a:t>)</a:t>
            </a:r>
            <a:endPar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Sémantique « savoir se comprendre » : signification des données échangées (ex. modèle de données)</a:t>
            </a:r>
          </a:p>
          <a:p>
            <a:pPr marL="846871" lvl="1" indent="-342900" algn="just">
              <a:lnSpc>
                <a:spcPct val="107000"/>
              </a:lnSpc>
              <a:spcAft>
                <a:spcPts val="800"/>
              </a:spcAft>
              <a:buFont typeface="Symbol" panose="05050102010706020507" pitchFamily="18" charset="2"/>
              <a:buChar char=""/>
            </a:pPr>
            <a:endParaRPr lang="fr-FR" sz="1800" b="1" dirty="0">
              <a:solidFill>
                <a:srgbClr val="0070C0"/>
              </a:solidFill>
            </a:endParaRPr>
          </a:p>
        </p:txBody>
      </p:sp>
      <p:sp>
        <p:nvSpPr>
          <p:cNvPr id="81" name="Espace réservé du contenu 2">
            <a:extLst>
              <a:ext uri="{FF2B5EF4-FFF2-40B4-BE49-F238E27FC236}">
                <a16:creationId xmlns:a16="http://schemas.microsoft.com/office/drawing/2014/main" id="{7B49FFC2-C670-410B-8717-349FDB4B50B7}"/>
              </a:ext>
            </a:extLst>
          </p:cNvPr>
          <p:cNvSpPr txBox="1">
            <a:spLocks/>
          </p:cNvSpPr>
          <p:nvPr/>
        </p:nvSpPr>
        <p:spPr>
          <a:xfrm>
            <a:off x="7999391" y="788328"/>
            <a:ext cx="2271401" cy="544022"/>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600" b="1" dirty="0"/>
              <a:t>Système</a:t>
            </a:r>
          </a:p>
        </p:txBody>
      </p:sp>
      <p:pic>
        <p:nvPicPr>
          <p:cNvPr id="82" name="Image 81">
            <a:extLst>
              <a:ext uri="{FF2B5EF4-FFF2-40B4-BE49-F238E27FC236}">
                <a16:creationId xmlns:a16="http://schemas.microsoft.com/office/drawing/2014/main" id="{534A929C-7088-453F-8C4E-E89F828E39E5}"/>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066910" y="2727235"/>
            <a:ext cx="427254" cy="427254"/>
          </a:xfrm>
          <a:prstGeom prst="rect">
            <a:avLst/>
          </a:prstGeom>
        </p:spPr>
      </p:pic>
      <p:sp>
        <p:nvSpPr>
          <p:cNvPr id="96" name="ZoneTexte 95">
            <a:extLst>
              <a:ext uri="{FF2B5EF4-FFF2-40B4-BE49-F238E27FC236}">
                <a16:creationId xmlns:a16="http://schemas.microsoft.com/office/drawing/2014/main" id="{58FA3701-3C6C-4413-8BAA-5A67B96810B0}"/>
              </a:ext>
            </a:extLst>
          </p:cNvPr>
          <p:cNvSpPr txBox="1"/>
          <p:nvPr/>
        </p:nvSpPr>
        <p:spPr>
          <a:xfrm>
            <a:off x="6713301" y="2250613"/>
            <a:ext cx="1197665" cy="461665"/>
          </a:xfrm>
          <a:prstGeom prst="rect">
            <a:avLst/>
          </a:prstGeom>
          <a:noFill/>
        </p:spPr>
        <p:txBody>
          <a:bodyPr wrap="square" rtlCol="0">
            <a:spAutoFit/>
          </a:bodyPr>
          <a:lstStyle/>
          <a:p>
            <a:r>
              <a:rPr lang="fr-FR" sz="1200" dirty="0"/>
              <a:t>Production de données</a:t>
            </a:r>
            <a:endParaRPr lang="fr-FR" sz="800" dirty="0"/>
          </a:p>
        </p:txBody>
      </p:sp>
      <p:pic>
        <p:nvPicPr>
          <p:cNvPr id="97" name="Image 96">
            <a:extLst>
              <a:ext uri="{FF2B5EF4-FFF2-40B4-BE49-F238E27FC236}">
                <a16:creationId xmlns:a16="http://schemas.microsoft.com/office/drawing/2014/main" id="{5D28205D-5874-4406-874F-804927C4699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355950" y="4799037"/>
            <a:ext cx="449562" cy="493883"/>
          </a:xfrm>
          <a:prstGeom prst="rect">
            <a:avLst/>
          </a:prstGeom>
        </p:spPr>
      </p:pic>
      <p:sp>
        <p:nvSpPr>
          <p:cNvPr id="98" name="ZoneTexte 97">
            <a:extLst>
              <a:ext uri="{FF2B5EF4-FFF2-40B4-BE49-F238E27FC236}">
                <a16:creationId xmlns:a16="http://schemas.microsoft.com/office/drawing/2014/main" id="{C99CBB70-C63F-4AA9-A396-F9BEEC3E06B3}"/>
              </a:ext>
            </a:extLst>
          </p:cNvPr>
          <p:cNvSpPr txBox="1"/>
          <p:nvPr/>
        </p:nvSpPr>
        <p:spPr>
          <a:xfrm>
            <a:off x="8256123" y="4506106"/>
            <a:ext cx="701790" cy="276999"/>
          </a:xfrm>
          <a:prstGeom prst="rect">
            <a:avLst/>
          </a:prstGeom>
          <a:noFill/>
        </p:spPr>
        <p:txBody>
          <a:bodyPr wrap="square" rtlCol="0">
            <a:spAutoFit/>
          </a:bodyPr>
          <a:lstStyle/>
          <a:p>
            <a:r>
              <a:rPr lang="fr-FR" sz="1200" dirty="0" err="1"/>
              <a:t>Sensor</a:t>
            </a:r>
            <a:endParaRPr lang="fr-FR" sz="1200" dirty="0"/>
          </a:p>
        </p:txBody>
      </p:sp>
      <p:pic>
        <p:nvPicPr>
          <p:cNvPr id="103" name="Graphique 102" descr="Antenne relais téléphonique">
            <a:extLst>
              <a:ext uri="{FF2B5EF4-FFF2-40B4-BE49-F238E27FC236}">
                <a16:creationId xmlns:a16="http://schemas.microsoft.com/office/drawing/2014/main" id="{8D5EC6C7-770B-493F-842C-A3F74E243062}"/>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3035" y="3762069"/>
            <a:ext cx="396343" cy="388272"/>
          </a:xfrm>
          <a:prstGeom prst="rect">
            <a:avLst/>
          </a:prstGeom>
        </p:spPr>
      </p:pic>
      <p:sp>
        <p:nvSpPr>
          <p:cNvPr id="104" name="ZoneTexte 103">
            <a:extLst>
              <a:ext uri="{FF2B5EF4-FFF2-40B4-BE49-F238E27FC236}">
                <a16:creationId xmlns:a16="http://schemas.microsoft.com/office/drawing/2014/main" id="{F2CD6601-B540-4061-B5C5-EC7D006D2C00}"/>
              </a:ext>
            </a:extLst>
          </p:cNvPr>
          <p:cNvSpPr txBox="1"/>
          <p:nvPr/>
        </p:nvSpPr>
        <p:spPr>
          <a:xfrm>
            <a:off x="8177384" y="3515412"/>
            <a:ext cx="787645" cy="283998"/>
          </a:xfrm>
          <a:prstGeom prst="rect">
            <a:avLst/>
          </a:prstGeom>
          <a:noFill/>
        </p:spPr>
        <p:txBody>
          <a:bodyPr wrap="square" rtlCol="0">
            <a:spAutoFit/>
          </a:bodyPr>
          <a:lstStyle/>
          <a:p>
            <a:r>
              <a:rPr lang="fr-FR" sz="1200" dirty="0"/>
              <a:t>Réseau</a:t>
            </a:r>
          </a:p>
        </p:txBody>
      </p:sp>
      <p:pic>
        <p:nvPicPr>
          <p:cNvPr id="105" name="Image 104">
            <a:extLst>
              <a:ext uri="{FF2B5EF4-FFF2-40B4-BE49-F238E27FC236}">
                <a16:creationId xmlns:a16="http://schemas.microsoft.com/office/drawing/2014/main" id="{152E54D1-97D5-4011-832B-B9155B76CA8A}"/>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261993" y="3454301"/>
            <a:ext cx="600599" cy="362665"/>
          </a:xfrm>
          <a:prstGeom prst="rect">
            <a:avLst/>
          </a:prstGeom>
        </p:spPr>
      </p:pic>
      <p:pic>
        <p:nvPicPr>
          <p:cNvPr id="107" name="Image 106">
            <a:extLst>
              <a:ext uri="{FF2B5EF4-FFF2-40B4-BE49-F238E27FC236}">
                <a16:creationId xmlns:a16="http://schemas.microsoft.com/office/drawing/2014/main" id="{7910CAFF-6F87-434A-9021-1746B95C9C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8606" y="1496696"/>
            <a:ext cx="725200" cy="555475"/>
          </a:xfrm>
          <a:prstGeom prst="rect">
            <a:avLst/>
          </a:prstGeom>
        </p:spPr>
      </p:pic>
      <p:sp>
        <p:nvSpPr>
          <p:cNvPr id="109" name="ZoneTexte 108">
            <a:extLst>
              <a:ext uri="{FF2B5EF4-FFF2-40B4-BE49-F238E27FC236}">
                <a16:creationId xmlns:a16="http://schemas.microsoft.com/office/drawing/2014/main" id="{84429E3B-2FFA-4196-901F-EA1E637291C1}"/>
              </a:ext>
            </a:extLst>
          </p:cNvPr>
          <p:cNvSpPr txBox="1"/>
          <p:nvPr/>
        </p:nvSpPr>
        <p:spPr>
          <a:xfrm>
            <a:off x="8064419" y="1317409"/>
            <a:ext cx="1013574" cy="276999"/>
          </a:xfrm>
          <a:prstGeom prst="rect">
            <a:avLst/>
          </a:prstGeom>
          <a:noFill/>
        </p:spPr>
        <p:txBody>
          <a:bodyPr wrap="square" rtlCol="0">
            <a:spAutoFit/>
          </a:bodyPr>
          <a:lstStyle/>
          <a:p>
            <a:r>
              <a:rPr lang="fr-FR" sz="1200" dirty="0"/>
              <a:t>Stockage</a:t>
            </a:r>
          </a:p>
        </p:txBody>
      </p:sp>
      <p:pic>
        <p:nvPicPr>
          <p:cNvPr id="111" name="Graphique 110" descr="Enveloppe">
            <a:extLst>
              <a:ext uri="{FF2B5EF4-FFF2-40B4-BE49-F238E27FC236}">
                <a16:creationId xmlns:a16="http://schemas.microsoft.com/office/drawing/2014/main" id="{3711C2D1-5CE7-4350-B22C-8AFA1BC7BAD4}"/>
              </a:ext>
            </a:extLst>
          </p:cNvPr>
          <p:cNvPicPr>
            <a:picLocks noChangeAspect="1"/>
          </p:cNvPicPr>
          <p:nvPr/>
        </p:nvPicPr>
        <p:blipFill>
          <a:blip r:embed="rId8" cstate="screen">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85261" y="2492157"/>
            <a:ext cx="554063" cy="554063"/>
          </a:xfrm>
          <a:prstGeom prst="rect">
            <a:avLst/>
          </a:prstGeom>
        </p:spPr>
      </p:pic>
      <p:pic>
        <p:nvPicPr>
          <p:cNvPr id="7" name="Image 6">
            <a:extLst>
              <a:ext uri="{FF2B5EF4-FFF2-40B4-BE49-F238E27FC236}">
                <a16:creationId xmlns:a16="http://schemas.microsoft.com/office/drawing/2014/main" id="{3AE7FF7B-AABA-48D2-A2A1-0CDC91C56C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1337" y="2649687"/>
            <a:ext cx="519739" cy="488476"/>
          </a:xfrm>
          <a:prstGeom prst="rect">
            <a:avLst/>
          </a:prstGeom>
        </p:spPr>
      </p:pic>
      <p:sp>
        <p:nvSpPr>
          <p:cNvPr id="112" name="ZoneTexte 111">
            <a:extLst>
              <a:ext uri="{FF2B5EF4-FFF2-40B4-BE49-F238E27FC236}">
                <a16:creationId xmlns:a16="http://schemas.microsoft.com/office/drawing/2014/main" id="{935C2E62-A4D2-478A-B07E-C18AF635CFC4}"/>
              </a:ext>
            </a:extLst>
          </p:cNvPr>
          <p:cNvSpPr txBox="1"/>
          <p:nvPr/>
        </p:nvSpPr>
        <p:spPr>
          <a:xfrm>
            <a:off x="8083469" y="2370412"/>
            <a:ext cx="1013574" cy="276999"/>
          </a:xfrm>
          <a:prstGeom prst="rect">
            <a:avLst/>
          </a:prstGeom>
          <a:noFill/>
        </p:spPr>
        <p:txBody>
          <a:bodyPr wrap="square" rtlCol="0">
            <a:spAutoFit/>
          </a:bodyPr>
          <a:lstStyle/>
          <a:p>
            <a:r>
              <a:rPr lang="fr-FR" sz="1200" dirty="0"/>
              <a:t>Traitement</a:t>
            </a:r>
          </a:p>
        </p:txBody>
      </p:sp>
      <p:sp>
        <p:nvSpPr>
          <p:cNvPr id="113" name="ZoneTexte 112">
            <a:extLst>
              <a:ext uri="{FF2B5EF4-FFF2-40B4-BE49-F238E27FC236}">
                <a16:creationId xmlns:a16="http://schemas.microsoft.com/office/drawing/2014/main" id="{FDEFA40F-BFF4-40B8-AC5C-E8D83A90134E}"/>
              </a:ext>
            </a:extLst>
          </p:cNvPr>
          <p:cNvSpPr txBox="1"/>
          <p:nvPr/>
        </p:nvSpPr>
        <p:spPr>
          <a:xfrm>
            <a:off x="10055505" y="2278946"/>
            <a:ext cx="1013574" cy="276999"/>
          </a:xfrm>
          <a:prstGeom prst="rect">
            <a:avLst/>
          </a:prstGeom>
          <a:noFill/>
        </p:spPr>
        <p:txBody>
          <a:bodyPr wrap="square" rtlCol="0">
            <a:spAutoFit/>
          </a:bodyPr>
          <a:lstStyle/>
          <a:p>
            <a:r>
              <a:rPr lang="fr-FR" sz="1200" dirty="0"/>
              <a:t>Partage</a:t>
            </a:r>
          </a:p>
        </p:txBody>
      </p:sp>
      <p:sp>
        <p:nvSpPr>
          <p:cNvPr id="114" name="ZoneTexte 113">
            <a:extLst>
              <a:ext uri="{FF2B5EF4-FFF2-40B4-BE49-F238E27FC236}">
                <a16:creationId xmlns:a16="http://schemas.microsoft.com/office/drawing/2014/main" id="{A49ACB04-8687-447B-8114-63F51E8D2DCE}"/>
              </a:ext>
            </a:extLst>
          </p:cNvPr>
          <p:cNvSpPr txBox="1"/>
          <p:nvPr/>
        </p:nvSpPr>
        <p:spPr>
          <a:xfrm>
            <a:off x="10055505" y="3171005"/>
            <a:ext cx="1013574" cy="276999"/>
          </a:xfrm>
          <a:prstGeom prst="rect">
            <a:avLst/>
          </a:prstGeom>
          <a:noFill/>
        </p:spPr>
        <p:txBody>
          <a:bodyPr wrap="square" rtlCol="0">
            <a:spAutoFit/>
          </a:bodyPr>
          <a:lstStyle/>
          <a:p>
            <a:r>
              <a:rPr lang="fr-FR" sz="1200" dirty="0"/>
              <a:t>Restitution</a:t>
            </a:r>
          </a:p>
        </p:txBody>
      </p:sp>
      <p:pic>
        <p:nvPicPr>
          <p:cNvPr id="11" name="Image 10">
            <a:extLst>
              <a:ext uri="{FF2B5EF4-FFF2-40B4-BE49-F238E27FC236}">
                <a16:creationId xmlns:a16="http://schemas.microsoft.com/office/drawing/2014/main" id="{29F099E3-128B-4A22-B4E1-2E8E86F580A0}"/>
              </a:ext>
            </a:extLst>
          </p:cNvPr>
          <p:cNvPicPr>
            <a:picLocks noChangeAspect="1"/>
          </p:cNvPicPr>
          <p:nvPr/>
        </p:nvPicPr>
        <p:blipFill>
          <a:blip r:embed="rId11">
            <a:alphaModFix amt="41000"/>
            <a:extLst>
              <a:ext uri="{28A0092B-C50C-407E-A947-70E740481C1C}">
                <a14:useLocalDpi xmlns:a14="http://schemas.microsoft.com/office/drawing/2010/main" val="0"/>
              </a:ext>
            </a:extLst>
          </a:blip>
          <a:stretch>
            <a:fillRect/>
          </a:stretch>
        </p:blipFill>
        <p:spPr>
          <a:xfrm>
            <a:off x="10277883" y="1740859"/>
            <a:ext cx="554064" cy="543477"/>
          </a:xfrm>
          <a:prstGeom prst="rect">
            <a:avLst/>
          </a:prstGeom>
        </p:spPr>
      </p:pic>
      <p:sp>
        <p:nvSpPr>
          <p:cNvPr id="116" name="ZoneTexte 115">
            <a:extLst>
              <a:ext uri="{FF2B5EF4-FFF2-40B4-BE49-F238E27FC236}">
                <a16:creationId xmlns:a16="http://schemas.microsoft.com/office/drawing/2014/main" id="{00041117-D567-4BB4-A15D-8E641B99BAA0}"/>
              </a:ext>
            </a:extLst>
          </p:cNvPr>
          <p:cNvSpPr txBox="1"/>
          <p:nvPr/>
        </p:nvSpPr>
        <p:spPr>
          <a:xfrm>
            <a:off x="9885435" y="1276045"/>
            <a:ext cx="1353714" cy="461665"/>
          </a:xfrm>
          <a:prstGeom prst="rect">
            <a:avLst/>
          </a:prstGeom>
          <a:noFill/>
        </p:spPr>
        <p:txBody>
          <a:bodyPr wrap="square" rtlCol="0">
            <a:spAutoFit/>
          </a:bodyPr>
          <a:lstStyle/>
          <a:p>
            <a:r>
              <a:rPr lang="fr-FR" sz="1200" dirty="0"/>
              <a:t>Consommation de données</a:t>
            </a:r>
            <a:endParaRPr lang="fr-FR" sz="800" dirty="0"/>
          </a:p>
        </p:txBody>
      </p:sp>
      <p:cxnSp>
        <p:nvCxnSpPr>
          <p:cNvPr id="117" name="Connecteur droit avec flèche 116">
            <a:extLst>
              <a:ext uri="{FF2B5EF4-FFF2-40B4-BE49-F238E27FC236}">
                <a16:creationId xmlns:a16="http://schemas.microsoft.com/office/drawing/2014/main" id="{9699ADBB-8749-4D3E-A611-58C583F3251E}"/>
              </a:ext>
            </a:extLst>
          </p:cNvPr>
          <p:cNvCxnSpPr>
            <a:cxnSpLocks/>
          </p:cNvCxnSpPr>
          <p:nvPr/>
        </p:nvCxnSpPr>
        <p:spPr>
          <a:xfrm flipH="1">
            <a:off x="7671356" y="2901732"/>
            <a:ext cx="317594" cy="12609"/>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113EF24D-53C5-444C-8C36-4254B9C1B412}"/>
              </a:ext>
            </a:extLst>
          </p:cNvPr>
          <p:cNvCxnSpPr>
            <a:cxnSpLocks/>
          </p:cNvCxnSpPr>
          <p:nvPr/>
        </p:nvCxnSpPr>
        <p:spPr>
          <a:xfrm flipH="1">
            <a:off x="9058944" y="2248435"/>
            <a:ext cx="865530" cy="464515"/>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a:extLst>
              <a:ext uri="{FF2B5EF4-FFF2-40B4-BE49-F238E27FC236}">
                <a16:creationId xmlns:a16="http://schemas.microsoft.com/office/drawing/2014/main" id="{6C76BC7F-D854-43B2-B98E-037ABFF10707}"/>
              </a:ext>
            </a:extLst>
          </p:cNvPr>
          <p:cNvCxnSpPr>
            <a:cxnSpLocks/>
          </p:cNvCxnSpPr>
          <p:nvPr/>
        </p:nvCxnSpPr>
        <p:spPr>
          <a:xfrm flipH="1" flipV="1">
            <a:off x="9084616" y="3052127"/>
            <a:ext cx="741134" cy="380915"/>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0" name="Connecteur droit avec flèche 119">
            <a:extLst>
              <a:ext uri="{FF2B5EF4-FFF2-40B4-BE49-F238E27FC236}">
                <a16:creationId xmlns:a16="http://schemas.microsoft.com/office/drawing/2014/main" id="{6BFCBBD9-EB6E-4B84-A966-F7445DD0B2EA}"/>
              </a:ext>
            </a:extLst>
          </p:cNvPr>
          <p:cNvCxnSpPr>
            <a:cxnSpLocks/>
          </p:cNvCxnSpPr>
          <p:nvPr/>
        </p:nvCxnSpPr>
        <p:spPr>
          <a:xfrm flipH="1">
            <a:off x="9097043" y="2850781"/>
            <a:ext cx="827431" cy="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AB1E47E6-D9D9-495B-BFAD-6AA94B5DDFE6}"/>
              </a:ext>
            </a:extLst>
          </p:cNvPr>
          <p:cNvCxnSpPr>
            <a:cxnSpLocks/>
          </p:cNvCxnSpPr>
          <p:nvPr/>
        </p:nvCxnSpPr>
        <p:spPr>
          <a:xfrm>
            <a:off x="8569975" y="3239952"/>
            <a:ext cx="0" cy="29451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3" name="Connecteur droit avec flèche 122">
            <a:extLst>
              <a:ext uri="{FF2B5EF4-FFF2-40B4-BE49-F238E27FC236}">
                <a16:creationId xmlns:a16="http://schemas.microsoft.com/office/drawing/2014/main" id="{90490905-2D2F-4BE2-97DF-C636A585B883}"/>
              </a:ext>
            </a:extLst>
          </p:cNvPr>
          <p:cNvCxnSpPr>
            <a:cxnSpLocks/>
          </p:cNvCxnSpPr>
          <p:nvPr/>
        </p:nvCxnSpPr>
        <p:spPr>
          <a:xfrm>
            <a:off x="8569975" y="4211596"/>
            <a:ext cx="0" cy="29451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a:extLst>
              <a:ext uri="{FF2B5EF4-FFF2-40B4-BE49-F238E27FC236}">
                <a16:creationId xmlns:a16="http://schemas.microsoft.com/office/drawing/2014/main" id="{A949A176-1928-4440-A754-96D09CAA4B82}"/>
              </a:ext>
            </a:extLst>
          </p:cNvPr>
          <p:cNvCxnSpPr>
            <a:cxnSpLocks/>
            <a:stCxn id="107" idx="2"/>
            <a:endCxn id="112" idx="0"/>
          </p:cNvCxnSpPr>
          <p:nvPr/>
        </p:nvCxnSpPr>
        <p:spPr>
          <a:xfrm>
            <a:off x="8571206" y="2052171"/>
            <a:ext cx="19050" cy="318241"/>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28" name="Espace réservé du contenu 2">
            <a:extLst>
              <a:ext uri="{FF2B5EF4-FFF2-40B4-BE49-F238E27FC236}">
                <a16:creationId xmlns:a16="http://schemas.microsoft.com/office/drawing/2014/main" id="{47A19308-3280-4460-8963-CCCE0E6236F6}"/>
              </a:ext>
            </a:extLst>
          </p:cNvPr>
          <p:cNvSpPr txBox="1">
            <a:spLocks/>
          </p:cNvSpPr>
          <p:nvPr/>
        </p:nvSpPr>
        <p:spPr>
          <a:xfrm>
            <a:off x="2634793" y="1127993"/>
            <a:ext cx="2271401" cy="544022"/>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600" b="1" dirty="0"/>
              <a:t>Données</a:t>
            </a:r>
          </a:p>
        </p:txBody>
      </p:sp>
      <p:sp>
        <p:nvSpPr>
          <p:cNvPr id="47" name="Rectangle : coins arrondis 46">
            <a:extLst>
              <a:ext uri="{FF2B5EF4-FFF2-40B4-BE49-F238E27FC236}">
                <a16:creationId xmlns:a16="http://schemas.microsoft.com/office/drawing/2014/main" id="{C6726196-9AC0-4EE5-B6BD-E7529596A7E8}"/>
              </a:ext>
            </a:extLst>
          </p:cNvPr>
          <p:cNvSpPr/>
          <p:nvPr/>
        </p:nvSpPr>
        <p:spPr>
          <a:xfrm>
            <a:off x="2494037" y="2792080"/>
            <a:ext cx="1905000" cy="654027"/>
          </a:xfrm>
          <a:prstGeom prst="round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 environnementale</a:t>
            </a:r>
          </a:p>
        </p:txBody>
      </p:sp>
      <p:sp>
        <p:nvSpPr>
          <p:cNvPr id="129" name="Rectangle : coins arrondis 128">
            <a:extLst>
              <a:ext uri="{FF2B5EF4-FFF2-40B4-BE49-F238E27FC236}">
                <a16:creationId xmlns:a16="http://schemas.microsoft.com/office/drawing/2014/main" id="{DC78DCA6-1223-4CCE-9A80-FCA80F6BB8A2}"/>
              </a:ext>
            </a:extLst>
          </p:cNvPr>
          <p:cNvSpPr/>
          <p:nvPr/>
        </p:nvSpPr>
        <p:spPr>
          <a:xfrm>
            <a:off x="1305744" y="1833651"/>
            <a:ext cx="1272724"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Dimension spatiale</a:t>
            </a:r>
          </a:p>
        </p:txBody>
      </p:sp>
      <p:sp>
        <p:nvSpPr>
          <p:cNvPr id="130" name="Rectangle : coins arrondis 129">
            <a:extLst>
              <a:ext uri="{FF2B5EF4-FFF2-40B4-BE49-F238E27FC236}">
                <a16:creationId xmlns:a16="http://schemas.microsoft.com/office/drawing/2014/main" id="{1D98214D-3BD6-4F4F-8349-AFEBD09C5A22}"/>
              </a:ext>
            </a:extLst>
          </p:cNvPr>
          <p:cNvSpPr/>
          <p:nvPr/>
        </p:nvSpPr>
        <p:spPr>
          <a:xfrm>
            <a:off x="4351610" y="1823538"/>
            <a:ext cx="1353714"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Dimension temporelle</a:t>
            </a:r>
          </a:p>
        </p:txBody>
      </p:sp>
      <p:sp>
        <p:nvSpPr>
          <p:cNvPr id="131" name="Rectangle : coins arrondis 130">
            <a:extLst>
              <a:ext uri="{FF2B5EF4-FFF2-40B4-BE49-F238E27FC236}">
                <a16:creationId xmlns:a16="http://schemas.microsoft.com/office/drawing/2014/main" id="{762EFFF4-D571-4542-9410-E5E489B9DB51}"/>
              </a:ext>
            </a:extLst>
          </p:cNvPr>
          <p:cNvSpPr/>
          <p:nvPr/>
        </p:nvSpPr>
        <p:spPr>
          <a:xfrm>
            <a:off x="1305744" y="3732175"/>
            <a:ext cx="1195856"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Propriété</a:t>
            </a:r>
          </a:p>
        </p:txBody>
      </p:sp>
      <p:sp>
        <p:nvSpPr>
          <p:cNvPr id="132" name="Rectangle : coins arrondis 131">
            <a:extLst>
              <a:ext uri="{FF2B5EF4-FFF2-40B4-BE49-F238E27FC236}">
                <a16:creationId xmlns:a16="http://schemas.microsoft.com/office/drawing/2014/main" id="{444F3CDF-1854-4729-AD44-691E06170906}"/>
              </a:ext>
            </a:extLst>
          </p:cNvPr>
          <p:cNvSpPr/>
          <p:nvPr/>
        </p:nvSpPr>
        <p:spPr>
          <a:xfrm>
            <a:off x="4384466" y="3732175"/>
            <a:ext cx="1195856"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Contexte</a:t>
            </a:r>
          </a:p>
        </p:txBody>
      </p:sp>
      <p:cxnSp>
        <p:nvCxnSpPr>
          <p:cNvPr id="133" name="Connecteur droit avec flèche 132">
            <a:extLst>
              <a:ext uri="{FF2B5EF4-FFF2-40B4-BE49-F238E27FC236}">
                <a16:creationId xmlns:a16="http://schemas.microsoft.com/office/drawing/2014/main" id="{A617990B-2D5F-4B15-BBB3-8E055902761C}"/>
              </a:ext>
            </a:extLst>
          </p:cNvPr>
          <p:cNvCxnSpPr>
            <a:cxnSpLocks/>
          </p:cNvCxnSpPr>
          <p:nvPr/>
        </p:nvCxnSpPr>
        <p:spPr>
          <a:xfrm flipH="1">
            <a:off x="3880664" y="2342313"/>
            <a:ext cx="339915" cy="369965"/>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a:extLst>
              <a:ext uri="{FF2B5EF4-FFF2-40B4-BE49-F238E27FC236}">
                <a16:creationId xmlns:a16="http://schemas.microsoft.com/office/drawing/2014/main" id="{E2D7AE00-D677-4565-BC38-5D05AB66D72C}"/>
              </a:ext>
            </a:extLst>
          </p:cNvPr>
          <p:cNvCxnSpPr>
            <a:cxnSpLocks/>
          </p:cNvCxnSpPr>
          <p:nvPr/>
        </p:nvCxnSpPr>
        <p:spPr>
          <a:xfrm flipH="1" flipV="1">
            <a:off x="4014617" y="3515412"/>
            <a:ext cx="336993" cy="375930"/>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a:extLst>
              <a:ext uri="{FF2B5EF4-FFF2-40B4-BE49-F238E27FC236}">
                <a16:creationId xmlns:a16="http://schemas.microsoft.com/office/drawing/2014/main" id="{A9EC1D1C-AC27-4DD2-8237-4999897A4BA5}"/>
              </a:ext>
            </a:extLst>
          </p:cNvPr>
          <p:cNvCxnSpPr>
            <a:cxnSpLocks/>
          </p:cNvCxnSpPr>
          <p:nvPr/>
        </p:nvCxnSpPr>
        <p:spPr>
          <a:xfrm flipV="1">
            <a:off x="2490505" y="3515412"/>
            <a:ext cx="303509" cy="375930"/>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a:extLst>
              <a:ext uri="{FF2B5EF4-FFF2-40B4-BE49-F238E27FC236}">
                <a16:creationId xmlns:a16="http://schemas.microsoft.com/office/drawing/2014/main" id="{C03106AC-61D4-4F97-A16B-633EC29066DD}"/>
              </a:ext>
            </a:extLst>
          </p:cNvPr>
          <p:cNvCxnSpPr>
            <a:cxnSpLocks/>
          </p:cNvCxnSpPr>
          <p:nvPr/>
        </p:nvCxnSpPr>
        <p:spPr>
          <a:xfrm>
            <a:off x="2578468" y="2370412"/>
            <a:ext cx="269507" cy="341866"/>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41" name="Rectangle : coins arrondis 140">
            <a:extLst>
              <a:ext uri="{FF2B5EF4-FFF2-40B4-BE49-F238E27FC236}">
                <a16:creationId xmlns:a16="http://schemas.microsoft.com/office/drawing/2014/main" id="{A65F796B-B06F-4910-BA25-10D76FB27148}"/>
              </a:ext>
            </a:extLst>
          </p:cNvPr>
          <p:cNvSpPr/>
          <p:nvPr/>
        </p:nvSpPr>
        <p:spPr>
          <a:xfrm>
            <a:off x="1190625" y="1047750"/>
            <a:ext cx="4599925" cy="375128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 coins arrondis 141">
            <a:extLst>
              <a:ext uri="{FF2B5EF4-FFF2-40B4-BE49-F238E27FC236}">
                <a16:creationId xmlns:a16="http://schemas.microsoft.com/office/drawing/2014/main" id="{6C82F136-D309-4F94-A460-6F51352390E9}"/>
              </a:ext>
            </a:extLst>
          </p:cNvPr>
          <p:cNvSpPr/>
          <p:nvPr/>
        </p:nvSpPr>
        <p:spPr>
          <a:xfrm>
            <a:off x="6505549" y="743582"/>
            <a:ext cx="4733600" cy="469405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939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Liens</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dirty="0">
                <a:hlinkClick r:id="rId2"/>
              </a:rPr>
              <a:t>Faire des données environnementales des données d’intérêt général (rapport </a:t>
            </a:r>
            <a:r>
              <a:rPr lang="fr-FR" sz="2400" dirty="0" err="1">
                <a:hlinkClick r:id="rId2"/>
              </a:rPr>
              <a:t>CNNum</a:t>
            </a:r>
            <a:r>
              <a:rPr lang="fr-FR" sz="2400" dirty="0">
                <a:hlinkClick r:id="rId2"/>
              </a:rPr>
              <a:t> juillet 2020)</a:t>
            </a:r>
            <a:endParaRPr lang="fr-FR" sz="2400" dirty="0"/>
          </a:p>
          <a:p>
            <a:pPr lvl="0">
              <a:buFont typeface="Wingdings" panose="05000000000000000000" pitchFamily="2" charset="2"/>
              <a:buChar char="§"/>
            </a:pPr>
            <a:endParaRPr lang="fr-FR" sz="2400" u="sng" dirty="0">
              <a:hlinkClick r:id="rId3"/>
            </a:endParaRPr>
          </a:p>
          <a:p>
            <a:pPr lvl="0">
              <a:buFont typeface="Wingdings" panose="05000000000000000000" pitchFamily="2" charset="2"/>
              <a:buChar char="§"/>
            </a:pPr>
            <a:r>
              <a:rPr lang="fr-FR" sz="2400" u="sng" dirty="0">
                <a:hlinkClick r:id="rId3"/>
              </a:rPr>
              <a:t>Pour une politique publique de la donnée (rapport Bothorel décembre 2020)</a:t>
            </a:r>
            <a:endParaRPr lang="fr-FR" sz="2400" u="sng" dirty="0"/>
          </a:p>
          <a:p>
            <a:pPr marL="0" lvl="0" indent="0">
              <a:buNone/>
            </a:pPr>
            <a:endParaRPr lang="fr-FR" sz="2400" dirty="0"/>
          </a:p>
          <a:p>
            <a:pPr lvl="0">
              <a:buFont typeface="Wingdings" panose="05000000000000000000" pitchFamily="2" charset="2"/>
              <a:buChar char="§"/>
            </a:pPr>
            <a:r>
              <a:rPr lang="fr-FR" sz="2400" dirty="0" err="1">
                <a:hlinkClick r:id="rId4"/>
              </a:rPr>
              <a:t>Proposal</a:t>
            </a:r>
            <a:r>
              <a:rPr lang="fr-FR" sz="2400" dirty="0">
                <a:hlinkClick r:id="rId4"/>
              </a:rPr>
              <a:t> for a </a:t>
            </a:r>
            <a:r>
              <a:rPr lang="fr-FR" sz="2400" dirty="0" err="1">
                <a:hlinkClick r:id="rId4"/>
              </a:rPr>
              <a:t>European</a:t>
            </a:r>
            <a:r>
              <a:rPr lang="fr-FR" sz="2400" dirty="0">
                <a:hlinkClick r:id="rId4"/>
              </a:rPr>
              <a:t> </a:t>
            </a:r>
            <a:r>
              <a:rPr lang="fr-FR" sz="2400" dirty="0" err="1">
                <a:hlinkClick r:id="rId4"/>
              </a:rPr>
              <a:t>Interoperability</a:t>
            </a:r>
            <a:r>
              <a:rPr lang="fr-FR" sz="2400" dirty="0">
                <a:hlinkClick r:id="rId4"/>
              </a:rPr>
              <a:t> Framework for Smart Cities and </a:t>
            </a:r>
            <a:r>
              <a:rPr lang="fr-FR" sz="2400" dirty="0" err="1">
                <a:hlinkClick r:id="rId4"/>
              </a:rPr>
              <a:t>Communities</a:t>
            </a:r>
            <a:r>
              <a:rPr lang="fr-FR" sz="2400" dirty="0">
                <a:hlinkClick r:id="rId4"/>
              </a:rPr>
              <a:t> (</a:t>
            </a:r>
            <a:r>
              <a:rPr lang="fr-FR" sz="2400" dirty="0" err="1">
                <a:hlinkClick r:id="rId4"/>
              </a:rPr>
              <a:t>may</a:t>
            </a:r>
            <a:r>
              <a:rPr lang="fr-FR" sz="2400" dirty="0">
                <a:hlinkClick r:id="rId4"/>
              </a:rPr>
              <a:t> 2021)</a:t>
            </a:r>
            <a:endParaRPr lang="fr-FR" sz="2400" dirty="0"/>
          </a:p>
          <a:p>
            <a:pPr marL="0" lvl="0" indent="0">
              <a:buNone/>
            </a:pPr>
            <a:endParaRPr lang="fr-FR" sz="2400" dirty="0"/>
          </a:p>
          <a:p>
            <a:pPr lvl="0">
              <a:buFont typeface="Wingdings" panose="05000000000000000000" pitchFamily="2" charset="2"/>
              <a:buChar char="§"/>
            </a:pPr>
            <a:r>
              <a:rPr lang="fr-FR" sz="2400" dirty="0">
                <a:hlinkClick r:id="rId5"/>
              </a:rPr>
              <a:t>OECD </a:t>
            </a:r>
            <a:r>
              <a:rPr lang="en-US" sz="2400" dirty="0">
                <a:hlinkClick r:id="rId5"/>
              </a:rPr>
              <a:t>Mapping data portability initiatives, opportunities and challenges (December 2021)</a:t>
            </a:r>
            <a:r>
              <a:rPr lang="fr-FR" sz="2400" dirty="0">
                <a:hlinkClick r:id="rId5"/>
              </a:rPr>
              <a:t> </a:t>
            </a:r>
            <a:endParaRPr lang="fr-FR" sz="2400" dirty="0"/>
          </a:p>
          <a:p>
            <a:pPr marL="0" indent="0">
              <a:buNone/>
            </a:pPr>
            <a:endParaRPr lang="fr-FR" sz="4000" b="1" dirty="0"/>
          </a:p>
          <a:p>
            <a:pPr marL="0" indent="0">
              <a:buNone/>
            </a:pPr>
            <a:endParaRPr lang="fr-FR" sz="4000" b="1" dirty="0"/>
          </a:p>
          <a:p>
            <a:pPr marL="0" indent="0">
              <a:buNone/>
            </a:pPr>
            <a:endParaRPr lang="fr-FR" sz="4000" b="1" dirty="0"/>
          </a:p>
        </p:txBody>
      </p:sp>
    </p:spTree>
    <p:extLst>
      <p:ext uri="{BB962C8B-B14F-4D97-AF65-F5344CB8AC3E}">
        <p14:creationId xmlns:p14="http://schemas.microsoft.com/office/powerpoint/2010/main" val="21256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8</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également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59202</TotalTime>
  <Words>1918</Words>
  <Application>Microsoft Office PowerPoint</Application>
  <PresentationFormat>Grand écran</PresentationFormat>
  <Paragraphs>320</Paragraphs>
  <Slides>30</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Arial</vt:lpstr>
      <vt:lpstr>Calibri</vt:lpstr>
      <vt:lpstr>Cambria Math</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Interopérabilité des données environnementales</vt:lpstr>
      <vt:lpstr>Données environnementales</vt:lpstr>
      <vt:lpstr>MAPPING DATA PORTABILITY INITIATIVES, OPPORTUNITIES AND CHALLENGES</vt:lpstr>
      <vt:lpstr>Liens</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Présentation PowerPoint</vt:lpstr>
      <vt:lpstr>Objectifs</vt:lpstr>
      <vt:lpstr>Connecteurs et Standards</vt:lpstr>
      <vt:lpstr>Exemple : « dosimétrie - réseau citoyen »</vt:lpstr>
      <vt:lpstr>Référentiel normes et standards</vt:lpstr>
      <vt:lpstr>Présentation PowerPoint</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2022-01-09T20:21:49Z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