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19F7FE-A33D-B6B8-8AB8-1DD5C592848F}" v="306" dt="2024-04-27T16:50:23.007"/>
    <p1510:client id="{49EDAA9B-996D-3EC3-F857-9DC764AC6BA5}" v="11" dt="2024-04-28T21:44:07.026"/>
    <p1510:client id="{BFD429C4-9FC8-B09C-E845-706D150D0E09}" v="303" dt="2024-04-27T19:39:13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65A7A7B-B71A-428D-833F-0F3507A6DB13}" type="datetimeFigureOut">
              <a:rPr lang="en-US" dirty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552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2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8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F65307-640F-4AE7-B0BE-50C709AD86C5}" type="datetimeFigureOut">
              <a:rPr lang="en-US" dirty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8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7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2278E8-5F4B-47D5-A617-8CCDF75D6A33}" type="datetimeFigureOut">
              <a:rPr lang="en-US" dirty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3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6AAFA52-7A21-407F-8339-40DF182D7460}" type="datetimeFigureOut">
              <a:rPr lang="en-US" dirty="0"/>
              <a:t>4/28/2024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4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4/28/2024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3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4/28/2024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0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E6483A1-31A8-47A2-AB0A-53A7803D5EBF}" type="datetimeFigureOut">
              <a:rPr lang="en-US" dirty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16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810B9-2C7C-4CAF-99E2-617AE20BA331}" type="datetimeFigureOut">
              <a:rPr lang="en-US" dirty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3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0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49105-3AE4-0E34-07F0-DB13737462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Spam Detection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F297E-A41F-0615-73ED-4EA3CF7B1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Project 22</a:t>
            </a:r>
          </a:p>
          <a:p>
            <a:r>
              <a:rPr lang="en-US"/>
              <a:t>Emma Fletcher, Anne </a:t>
            </a:r>
            <a:r>
              <a:rPr lang="en-US">
                <a:ea typeface="+mn-lt"/>
                <a:cs typeface="+mn-lt"/>
              </a:rPr>
              <a:t>Tansengco</a:t>
            </a:r>
            <a:r>
              <a:rPr lang="en-US"/>
              <a:t>, Skyllar Estill, Molly Iverson</a:t>
            </a:r>
          </a:p>
        </p:txBody>
      </p:sp>
    </p:spTree>
    <p:extLst>
      <p:ext uri="{BB962C8B-B14F-4D97-AF65-F5344CB8AC3E}">
        <p14:creationId xmlns:p14="http://schemas.microsoft.com/office/powerpoint/2010/main" val="167601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186C-3D73-7E95-AD41-2BAE13560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C4.5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EA994-E207-A01B-DC03-DBBB45352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Run C4.5 Algorithm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Define C4.5 classifier by building a tree recursively based on the training data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Determine best split nodes by calculating information gain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Leaf nodes contain our decisions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Predict results by looping through each test data point and searching the tree appropriately until you arrive at a leaf node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49A6D-6DB2-C63C-6305-9AB0D63F5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929B-F7FA-486D-ADED-4AEC86C17612}" type="datetime1">
              <a:t>4/28/2024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ABA3A-0F49-77F6-3232-A7D92054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19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AB79-6B2C-FFC4-2777-047510F12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anchor="ctr">
            <a:normAutofit/>
          </a:bodyPr>
          <a:lstStyle/>
          <a:p>
            <a:r>
              <a:rPr lang="en-US"/>
              <a:t>C4.5 Decision Tree - Results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81EBFA2-2D03-68C9-E10C-1F16E4CF4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C4.5 had a spam detection average around 95% consistently for the whole data set. It predicted 43 false positives and 34 false negatives for this specific configuration of training and test values.</a:t>
            </a:r>
          </a:p>
        </p:txBody>
      </p:sp>
      <p:pic>
        <p:nvPicPr>
          <p:cNvPr id="7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2DC4EAF-53AD-3E14-D1EE-F61B96427F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5936" y="3337560"/>
            <a:ext cx="4937760" cy="1975103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0FC8D-CBE9-8308-EB4F-C0A2C873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DC0C0FE-44FF-433C-BBC3-685BF07D68A9}" type="datetime1">
              <a:pPr>
                <a:spcAft>
                  <a:spcPts val="600"/>
                </a:spcAft>
              </a:pPr>
              <a:t>4/28/2024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C0C7C-7A0E-60B3-8381-6F89F973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dirty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3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7867-FC4D-F4C0-4E36-7821234A4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A68D6-1AE2-5F8A-D2F2-00B7060C3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659948" cy="369417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/>
              <a:t>KNN algorithm had the lowest accuracy out of the three algorithms</a:t>
            </a:r>
          </a:p>
          <a:p>
            <a:r>
              <a:rPr lang="en-US"/>
              <a:t>Naïve Bayes and C4.5 Decision Tree both had very high accuracies, being on par with each other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Drawback to C4.5 Decision Tree  - takes up more time/space in comparison to Naïve Bayes due to recursive nature of decision tree</a:t>
            </a:r>
          </a:p>
          <a:p>
            <a:r>
              <a:rPr lang="en-US"/>
              <a:t>Naïve Bayes seems to be best algorithm for its high accuracy and quick performance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828FD-3835-B518-2ABD-89820A7B6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4492-7664-4964-96CE-C95B741B8D88}" type="datetime1">
              <a:t>4/28/2024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3F742-93D9-85F5-F9A6-C6B27119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4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1E7A-20E3-260A-32A1-15160C03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14941-7606-9688-4F0C-0D0369A35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/>
              <a:t>Removed punctuation and stop words from emails.</a:t>
            </a:r>
          </a:p>
          <a:p>
            <a:r>
              <a:rPr lang="en-US"/>
              <a:t>Original: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>
                <a:latin typeface="Avenir Next LT Pro"/>
                <a:ea typeface="+mn-lt"/>
                <a:cs typeface="Arial"/>
              </a:rPr>
              <a:t>Subject: do not have money , get software </a:t>
            </a:r>
            <a:r>
              <a:rPr lang="en-US" err="1">
                <a:latin typeface="Avenir Next LT Pro"/>
                <a:ea typeface="+mn-lt"/>
                <a:cs typeface="Arial"/>
              </a:rPr>
              <a:t>cds</a:t>
            </a:r>
            <a:r>
              <a:rPr lang="en-US">
                <a:latin typeface="Avenir Next LT Pro"/>
                <a:ea typeface="+mn-lt"/>
                <a:cs typeface="Arial"/>
              </a:rPr>
              <a:t> from here !  software compatibility . . . . </a:t>
            </a:r>
            <a:r>
              <a:rPr lang="en-US" err="1">
                <a:latin typeface="Avenir Next LT Pro"/>
                <a:ea typeface="+mn-lt"/>
                <a:cs typeface="Arial"/>
              </a:rPr>
              <a:t>ain</a:t>
            </a:r>
            <a:r>
              <a:rPr lang="en-US">
                <a:latin typeface="Avenir Next LT Pro"/>
                <a:ea typeface="+mn-lt"/>
                <a:cs typeface="Arial"/>
              </a:rPr>
              <a:t> ' t it great ?  grow old along with me the best is yet to be .  all </a:t>
            </a:r>
            <a:r>
              <a:rPr lang="en-US" err="1">
                <a:latin typeface="Avenir Next LT Pro"/>
                <a:ea typeface="+mn-lt"/>
                <a:cs typeface="Arial"/>
              </a:rPr>
              <a:t>tradgedies</a:t>
            </a:r>
            <a:r>
              <a:rPr lang="en-US">
                <a:latin typeface="Avenir Next LT Pro"/>
                <a:ea typeface="+mn-lt"/>
                <a:cs typeface="Arial"/>
              </a:rPr>
              <a:t> are finish ' d by death . all comedies are ended by marriage .</a:t>
            </a:r>
          </a:p>
          <a:p>
            <a:r>
              <a:rPr lang="en-US">
                <a:ea typeface="+mn-lt"/>
                <a:cs typeface="+mn-lt"/>
              </a:rPr>
              <a:t>Processed: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Subject: money get software </a:t>
            </a:r>
            <a:r>
              <a:rPr lang="en-US" err="1">
                <a:ea typeface="+mn-lt"/>
                <a:cs typeface="+mn-lt"/>
              </a:rPr>
              <a:t>cds</a:t>
            </a:r>
            <a:r>
              <a:rPr lang="en-US">
                <a:ea typeface="+mn-lt"/>
                <a:cs typeface="+mn-lt"/>
              </a:rPr>
              <a:t> software compatibility great grow old along best yet </a:t>
            </a:r>
            <a:r>
              <a:rPr lang="en-US" err="1">
                <a:ea typeface="+mn-lt"/>
                <a:cs typeface="+mn-lt"/>
              </a:rPr>
              <a:t>tradgedies</a:t>
            </a:r>
            <a:r>
              <a:rPr lang="en-US">
                <a:ea typeface="+mn-lt"/>
                <a:cs typeface="+mn-lt"/>
              </a:rPr>
              <a:t> finish death comedies ended marriage</a:t>
            </a:r>
          </a:p>
          <a:p>
            <a:pPr marL="457200" lvl="1" indent="0">
              <a:buNone/>
            </a:pP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319D5-9662-DAC2-6595-69D05F60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269F-2BB8-4554-B0B7-E09AF8EC5391}" type="datetime1">
              <a:t>4/28/2024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BF91F-EEBC-9F6B-4C4E-90C7FF93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80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5C05-F7D9-39A9-AE1F-404B334B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K-Nearest Neighbors (KNN)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CEE68-215B-71AE-A282-AD516FE29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/>
              <a:t>Take preprocessed emails and split the data into training and testing (70/30 split)</a:t>
            </a:r>
          </a:p>
          <a:p>
            <a:r>
              <a:rPr lang="en-US"/>
              <a:t>Run KNN algorithm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Take each email in the training data and make a dictionary that counts each word in the email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For each testing email, do the same. Then, find the Euclidian distance from each testing email to each training email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If the K-closest emails are majority spam, label the testing email spam. Else, label it ham.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F2082-48B4-78C6-C578-0CB145C7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5ACE-F8EE-4383-A875-BA6926E2C43A}" type="datetime1">
              <a:t>4/28/2024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F542A-D1C2-24DB-6202-FD70FC8F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9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F38B-88FD-EFAC-DD3E-8A0CA473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K-Nearest Neighbors (KNN) - Additional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EB54C-B44D-7C50-1650-773E59337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 tested using both </a:t>
            </a:r>
            <a:r>
              <a:rPr lang="en-US">
                <a:ea typeface="+mn-lt"/>
                <a:cs typeface="+mn-lt"/>
              </a:rPr>
              <a:t>Manhattan </a:t>
            </a:r>
            <a:r>
              <a:rPr lang="en-US"/>
              <a:t>and </a:t>
            </a:r>
            <a:r>
              <a:rPr lang="en-US">
                <a:ea typeface="+mn-lt"/>
                <a:cs typeface="+mn-lt"/>
              </a:rPr>
              <a:t>Euclidean </a:t>
            </a:r>
            <a:r>
              <a:rPr lang="en-US"/>
              <a:t>distance</a:t>
            </a:r>
          </a:p>
          <a:p>
            <a:pPr lvl="1"/>
            <a:r>
              <a:rPr lang="en-US"/>
              <a:t>Euclidean</a:t>
            </a:r>
            <a:r>
              <a:rPr lang="en-US">
                <a:ea typeface="+mn-lt"/>
                <a:cs typeface="+mn-lt"/>
              </a:rPr>
              <a:t> distance had more accuracy </a:t>
            </a:r>
          </a:p>
          <a:p>
            <a:r>
              <a:rPr lang="en-US">
                <a:ea typeface="+mn-lt"/>
                <a:cs typeface="+mn-lt"/>
              </a:rPr>
              <a:t>To find the best K value, we ran the data 17 times, testing for accuracy each time. We found that K=11 provided the most accurate results</a:t>
            </a:r>
          </a:p>
          <a:p>
            <a:pPr marL="457200" lvl="1" indent="0">
              <a:buNone/>
            </a:pPr>
            <a:endParaRPr lang="en-US" sz="2800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46220-5517-A47A-50DB-1B76F03A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4223-EB08-47CA-9E29-CDD68D497DAB}" type="datetime1">
              <a:t>4/28/2024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350A4-B05B-04A8-0C02-93F05F9D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6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3176-94BD-3E16-F701-C4233568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ea typeface="+mj-lt"/>
                <a:cs typeface="+mj-lt"/>
              </a:rPr>
              <a:t>K-Nearest Neighbors (KNN) - Results</a:t>
            </a:r>
            <a:endParaRPr lang="en-US">
              <a:ea typeface="+mj-lt"/>
              <a:cs typeface="+mj-lt"/>
            </a:endParaRP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D669400B-D8E1-02E3-2CCF-10B0FFD36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0448" y="2212027"/>
            <a:ext cx="7045569" cy="374552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3A19C-05FC-7D47-3ED0-7B39064D9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5DFBD-C299-4A62-9593-7DC8EDD47BFB}" type="datetime1">
              <a:t>4/28/2024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0DE9E-88B1-1567-5935-43C54909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7C44F4-D2AE-BDD0-DEAB-26D01767BBEB}"/>
              </a:ext>
            </a:extLst>
          </p:cNvPr>
          <p:cNvSpPr txBox="1"/>
          <p:nvPr/>
        </p:nvSpPr>
        <p:spPr>
          <a:xfrm>
            <a:off x="480646" y="2954216"/>
            <a:ext cx="414996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K=11 had a spam detection accuracy of 81%. Predicted 2 false positive results and 323 false negatives. </a:t>
            </a:r>
          </a:p>
        </p:txBody>
      </p:sp>
    </p:spTree>
    <p:extLst>
      <p:ext uri="{BB962C8B-B14F-4D97-AF65-F5344CB8AC3E}">
        <p14:creationId xmlns:p14="http://schemas.microsoft.com/office/powerpoint/2010/main" val="121806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5C05-F7D9-39A9-AE1F-404B334B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Naive Bayes -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CEE68-215B-71AE-A282-AD516FE29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92274"/>
            <a:ext cx="10168128" cy="39799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Take preprocessed emails and split the data into training and testing (70/30 split)</a:t>
            </a:r>
          </a:p>
          <a:p>
            <a:r>
              <a:rPr lang="en-US">
                <a:ea typeface="+mn-lt"/>
                <a:cs typeface="+mn-lt"/>
              </a:rPr>
              <a:t>We used feature selection method </a:t>
            </a:r>
            <a:r>
              <a:rPr lang="en-US" err="1">
                <a:ea typeface="+mn-lt"/>
                <a:cs typeface="+mn-lt"/>
              </a:rPr>
              <a:t>SelectKBest</a:t>
            </a:r>
            <a:r>
              <a:rPr lang="en-US">
                <a:ea typeface="+mn-lt"/>
                <a:cs typeface="+mn-lt"/>
              </a:rPr>
              <a:t> to find the top 100 words that are considered most relevant for classifying emails as spam or not spam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F2082-48B4-78C6-C578-0CB145C7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5ACE-F8EE-4383-A875-BA6926E2C43A}" type="datetime1">
              <a:t>4/28/2024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F542A-D1C2-24DB-6202-FD70FC8F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8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5C05-F7D9-39A9-AE1F-404B334B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Naive Bayes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CEE68-215B-71AE-A282-AD516FE29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92274"/>
            <a:ext cx="10168128" cy="39799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Run Naive Bayes algorithm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Define a Naive Bayes Classifier class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Train the classifier using training data.  It learns the probability distributions of the features given the class label (spam or ham)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Predict the class labels for the test data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F2082-48B4-78C6-C578-0CB145C7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5ACE-F8EE-4383-A875-BA6926E2C43A}" type="datetime1">
              <a:t>4/28/2024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F542A-D1C2-24DB-6202-FD70FC8F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18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3176-94BD-3E16-F701-C4233568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Naive Bayes -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3A19C-05FC-7D47-3ED0-7B39064D9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5DFBD-C299-4A62-9593-7DC8EDD47BFB}" type="datetime1">
              <a:t>4/28/2024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0DE9E-88B1-1567-5935-43C54909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7C44F4-D2AE-BDD0-DEAB-26D01767BBEB}"/>
              </a:ext>
            </a:extLst>
          </p:cNvPr>
          <p:cNvSpPr txBox="1"/>
          <p:nvPr/>
        </p:nvSpPr>
        <p:spPr>
          <a:xfrm>
            <a:off x="480646" y="2954216"/>
            <a:ext cx="414996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Naive Bayes had a spam detection accuracy of 95%. Predicted 26 false positive results and 53 false negatives. </a:t>
            </a:r>
          </a:p>
        </p:txBody>
      </p:sp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D0B7D24-C798-8132-4FE4-C9A5D0BA4E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7000"/>
                    </a14:imgEffect>
                  </a14:imgLayer>
                </a14:imgProps>
              </a:ext>
            </a:extLst>
          </a:blip>
          <a:srcRect r="5733" b="312"/>
          <a:stretch/>
        </p:blipFill>
        <p:spPr>
          <a:xfrm>
            <a:off x="4635500" y="2412471"/>
            <a:ext cx="7375981" cy="332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6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DA5E-858C-DBAC-1757-06014362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C4.5 Decision Tree -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F2580-77C3-71C1-3F14-FE9359BEA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Take preprocessed emails and split the data into training and testing (70/30 split) to follow the same split ratio of KNN and Naïve Bayes</a:t>
            </a:r>
          </a:p>
          <a:p>
            <a:r>
              <a:rPr lang="en-US"/>
              <a:t>Use </a:t>
            </a:r>
            <a:r>
              <a:rPr lang="en-US" err="1"/>
              <a:t>LabelEncoder</a:t>
            </a:r>
            <a:r>
              <a:rPr lang="en-US"/>
              <a:t> and </a:t>
            </a:r>
            <a:r>
              <a:rPr lang="en-US" err="1"/>
              <a:t>CountVectorizer</a:t>
            </a:r>
            <a:r>
              <a:rPr lang="en-US"/>
              <a:t> to get the matrices for features and labels.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AF017-AFD8-AB50-0B32-27E16F298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1EE4-20EE-4B1A-BAEF-B07E48C48352}" type="datetime1">
              <a:t>4/28/2024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8664B-BB69-14BE-930B-7875EAC1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6598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AccentBoxVTI</vt:lpstr>
      <vt:lpstr>Spam Detection Algorithms</vt:lpstr>
      <vt:lpstr>Data Preprocessing</vt:lpstr>
      <vt:lpstr>K-Nearest Neighbors (KNN)</vt:lpstr>
      <vt:lpstr>K-Nearest Neighbors (KNN) - Additional Steps</vt:lpstr>
      <vt:lpstr>K-Nearest Neighbors (KNN) - Results</vt:lpstr>
      <vt:lpstr>Naive Bayes - Preprocessing</vt:lpstr>
      <vt:lpstr>Naive Bayes </vt:lpstr>
      <vt:lpstr>Naive Bayes - Results</vt:lpstr>
      <vt:lpstr>C4.5 Decision Tree - Processing</vt:lpstr>
      <vt:lpstr>C4.5 Decision Tree</vt:lpstr>
      <vt:lpstr>C4.5 Decision Tree - Results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440 Project Presentation</dc:title>
  <dc:creator>Fletcher, Emma Lynn</dc:creator>
  <cp:revision>3</cp:revision>
  <dcterms:created xsi:type="dcterms:W3CDTF">2024-04-21T17:57:25Z</dcterms:created>
  <dcterms:modified xsi:type="dcterms:W3CDTF">2024-04-28T22:52:23Z</dcterms:modified>
</cp:coreProperties>
</file>