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49bf5584ef191e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49bf5584ef191e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a58905527f4916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a58905527f4916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a58905527f4916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a58905527f4916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a58905527f4916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a58905527f4916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fa1019d242102b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fa1019d242102b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fa1019d242102b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fa1019d242102b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fa1019d242102b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fa1019d242102b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a58905527f4916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a58905527f4916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350898"/>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Emulator for Bottom Up </a:t>
            </a:r>
            <a:endParaRPr b="1"/>
          </a:p>
          <a:p>
            <a:pPr indent="0" lvl="0" marL="0" rtl="0" algn="l">
              <a:spcBef>
                <a:spcPts val="0"/>
              </a:spcBef>
              <a:spcAft>
                <a:spcPts val="0"/>
              </a:spcAft>
              <a:buNone/>
            </a:pPr>
            <a:r>
              <a:rPr b="1" lang="en"/>
              <a:t>Parsing - CLR</a:t>
            </a:r>
            <a:endParaRPr b="1"/>
          </a:p>
        </p:txBody>
      </p:sp>
      <p:sp>
        <p:nvSpPr>
          <p:cNvPr id="135" name="Google Shape;135;p13"/>
          <p:cNvSpPr txBox="1"/>
          <p:nvPr>
            <p:ph idx="1" type="subTitle"/>
          </p:nvPr>
        </p:nvSpPr>
        <p:spPr>
          <a:xfrm>
            <a:off x="311700" y="381889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Team Members:</a:t>
            </a:r>
            <a:endParaRPr sz="1500"/>
          </a:p>
          <a:p>
            <a:pPr indent="0" lvl="0" marL="0" rtl="0" algn="l">
              <a:spcBef>
                <a:spcPts val="0"/>
              </a:spcBef>
              <a:spcAft>
                <a:spcPts val="0"/>
              </a:spcAft>
              <a:buNone/>
            </a:pPr>
            <a:r>
              <a:rPr lang="en" sz="1500"/>
              <a:t>Anasua Saha(RA2011003010616)</a:t>
            </a:r>
            <a:endParaRPr sz="1500"/>
          </a:p>
          <a:p>
            <a:pPr indent="0" lvl="0" marL="0" rtl="0" algn="l">
              <a:spcBef>
                <a:spcPts val="0"/>
              </a:spcBef>
              <a:spcAft>
                <a:spcPts val="0"/>
              </a:spcAft>
              <a:buNone/>
            </a:pPr>
            <a:r>
              <a:rPr lang="en" sz="1500"/>
              <a:t>Ananya Ravichandran (RA2011003010630)</a:t>
            </a:r>
            <a:endParaRPr sz="1500"/>
          </a:p>
          <a:p>
            <a:pPr indent="0" lvl="0" marL="0" rtl="0" algn="l">
              <a:spcBef>
                <a:spcPts val="0"/>
              </a:spcBef>
              <a:spcAft>
                <a:spcPts val="0"/>
              </a:spcAft>
              <a:buNone/>
            </a:pPr>
            <a:r>
              <a:rPr lang="en" sz="1500"/>
              <a:t>Kondreddy Bhanu Sree (RA2011003010676)</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ABSTRACT:</a:t>
            </a:r>
            <a:endParaRPr b="1" u="sng"/>
          </a:p>
          <a:p>
            <a:pPr indent="0" lvl="0" marL="0" rtl="0" algn="l">
              <a:spcBef>
                <a:spcPts val="0"/>
              </a:spcBef>
              <a:spcAft>
                <a:spcPts val="0"/>
              </a:spcAft>
              <a:buNone/>
            </a:pPr>
            <a:r>
              <a:t/>
            </a:r>
            <a:endParaRPr b="1"/>
          </a:p>
        </p:txBody>
      </p:sp>
      <p:sp>
        <p:nvSpPr>
          <p:cNvPr id="141" name="Google Shape;141;p14"/>
          <p:cNvSpPr txBox="1"/>
          <p:nvPr/>
        </p:nvSpPr>
        <p:spPr>
          <a:xfrm>
            <a:off x="1297500" y="1717861"/>
            <a:ext cx="7038900" cy="23010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Goal: Implement efficient and robust CLR parser to parse any input.</a:t>
            </a:r>
            <a:endParaRPr>
              <a:solidFill>
                <a:srgbClr val="FFFFFF"/>
              </a:solidFill>
              <a:latin typeface="Lato"/>
              <a:ea typeface="Lato"/>
              <a:cs typeface="Lato"/>
              <a:sym typeface="Lato"/>
            </a:endParaRPr>
          </a:p>
          <a:p>
            <a:pPr indent="-317500" lvl="0" marL="457200" rtl="0" algn="just">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 Technique: LR(1) parsing, bottom-up, left-to-right, rightmost derivations, lookahead.</a:t>
            </a:r>
            <a:endParaRPr>
              <a:solidFill>
                <a:srgbClr val="FFFFFF"/>
              </a:solidFill>
              <a:latin typeface="Lato"/>
              <a:ea typeface="Lato"/>
              <a:cs typeface="Lato"/>
              <a:sym typeface="Lato"/>
            </a:endParaRPr>
          </a:p>
          <a:p>
            <a:pPr indent="-317500" lvl="0" marL="457200" rtl="0" algn="just">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 Parser: Canonical-LR using LR(1) items, parsing stack, table, and driver function with shift, reduce, accept, or error actions.</a:t>
            </a:r>
            <a:endParaRPr>
              <a:solidFill>
                <a:srgbClr val="FFFFFF"/>
              </a:solidFill>
              <a:latin typeface="Lato"/>
              <a:ea typeface="Lato"/>
              <a:cs typeface="Lato"/>
              <a:sym typeface="Lato"/>
            </a:endParaRPr>
          </a:p>
          <a:p>
            <a:pPr indent="-317500" lvl="0" marL="457200" rtl="0" algn="just">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 Project work: Includes predefined grammar, interface for visualizing parsing phases, and displaying on a webpage.</a:t>
            </a:r>
            <a:endParaRPr>
              <a:solidFill>
                <a:srgbClr val="FFFFFF"/>
              </a:solidFill>
              <a:latin typeface="Lato"/>
              <a:ea typeface="Lato"/>
              <a:cs typeface="Lato"/>
              <a:sym typeface="Lato"/>
            </a:endParaRPr>
          </a:p>
          <a:p>
            <a:pPr indent="-317500" lvl="0" marL="457200" rtl="0" algn="just">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Implementation: Straightforward and simple.</a:t>
            </a:r>
            <a:endParaRPr>
              <a:solidFill>
                <a:srgbClr val="FFFFFF"/>
              </a:solidFill>
              <a:latin typeface="Lato"/>
              <a:ea typeface="Lato"/>
              <a:cs typeface="Lato"/>
              <a:sym typeface="Lato"/>
            </a:endParaRPr>
          </a:p>
          <a:p>
            <a:pPr indent="-317500" lvl="0" marL="457200" rtl="0" algn="just">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 Parser function: Accepts any input string belonging to the grammar language, shows acceptance or rejection, and displays parsing steps one by one.</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INTRODUCTION: </a:t>
            </a:r>
            <a:endParaRPr b="1" u="sng"/>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LR parser is a non-recursive, shift-reduce, bottom-up parser used for syntax analysis of context-free grammars.</a:t>
            </a:r>
            <a:endParaRPr/>
          </a:p>
          <a:p>
            <a:pPr indent="-311150" lvl="0" marL="457200" rtl="0" algn="just">
              <a:spcBef>
                <a:spcPts val="0"/>
              </a:spcBef>
              <a:spcAft>
                <a:spcPts val="0"/>
              </a:spcAft>
              <a:buSzPts val="1300"/>
              <a:buChar char="●"/>
            </a:pPr>
            <a:r>
              <a:rPr lang="en"/>
              <a:t>LR stands for left-to-right scanning of the input stream and constructing the right-most derivation in reverse.</a:t>
            </a:r>
            <a:endParaRPr/>
          </a:p>
          <a:p>
            <a:pPr indent="-311150" lvl="0" marL="457200" rtl="0" algn="just">
              <a:spcBef>
                <a:spcPts val="0"/>
              </a:spcBef>
              <a:spcAft>
                <a:spcPts val="0"/>
              </a:spcAft>
              <a:buSzPts val="1300"/>
              <a:buChar char="●"/>
            </a:pPr>
            <a:r>
              <a:rPr lang="en"/>
              <a:t>LR(k) parsers use k look ahead symbols to make decisions while parsing.</a:t>
            </a:r>
            <a:endParaRPr/>
          </a:p>
          <a:p>
            <a:pPr indent="-311150" lvl="0" marL="457200" rtl="0" algn="just">
              <a:spcBef>
                <a:spcPts val="0"/>
              </a:spcBef>
              <a:spcAft>
                <a:spcPts val="0"/>
              </a:spcAft>
              <a:buSzPts val="1300"/>
              <a:buChar char="●"/>
            </a:pPr>
            <a:r>
              <a:rPr lang="en"/>
              <a:t>LR(1) parser is a type of LR parser that works on the complete set of LR(1) grammars and generates a large table with a large number of states.</a:t>
            </a:r>
            <a:endParaRPr/>
          </a:p>
          <a:p>
            <a:pPr indent="-311150" lvl="0" marL="457200" rtl="0" algn="just">
              <a:spcBef>
                <a:spcPts val="0"/>
              </a:spcBef>
              <a:spcAft>
                <a:spcPts val="0"/>
              </a:spcAft>
              <a:buSzPts val="1300"/>
              <a:buChar char="●"/>
            </a:pPr>
            <a:r>
              <a:rPr lang="en"/>
              <a:t>An LR(1) item is a two-component element that consists of a marked production (core) and a look ahead character belonging to the super 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ALGORITHM: </a:t>
            </a:r>
            <a:endParaRPr b="1" u="sng"/>
          </a:p>
        </p:txBody>
      </p:sp>
      <p:sp>
        <p:nvSpPr>
          <p:cNvPr id="153" name="Google Shape;153;p16"/>
          <p:cNvSpPr txBox="1"/>
          <p:nvPr>
            <p:ph idx="1" type="body"/>
          </p:nvPr>
        </p:nvSpPr>
        <p:spPr>
          <a:xfrm>
            <a:off x="1297500" y="1521677"/>
            <a:ext cx="2526900" cy="34377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en"/>
              <a:t>Algorithm for constructing LR(1) sets of items:</a:t>
            </a:r>
            <a:endParaRPr b="1"/>
          </a:p>
          <a:p>
            <a:pPr indent="0" lvl="0" marL="0" rtl="0" algn="l">
              <a:spcBef>
                <a:spcPts val="1200"/>
              </a:spcBef>
              <a:spcAft>
                <a:spcPts val="0"/>
              </a:spcAft>
              <a:buNone/>
            </a:pPr>
            <a:r>
              <a:rPr lang="en"/>
              <a:t>SetOfItems CLOSURE(I) {</a:t>
            </a:r>
            <a:endParaRPr/>
          </a:p>
          <a:p>
            <a:pPr indent="0" lvl="0" marL="0" rtl="0" algn="l">
              <a:spcBef>
                <a:spcPts val="1200"/>
              </a:spcBef>
              <a:spcAft>
                <a:spcPts val="0"/>
              </a:spcAft>
              <a:buNone/>
            </a:pPr>
            <a:r>
              <a:rPr lang="en"/>
              <a:t>     repeat</a:t>
            </a:r>
            <a:endParaRPr/>
          </a:p>
          <a:p>
            <a:pPr indent="0" lvl="0" marL="0" rtl="0" algn="l">
              <a:spcBef>
                <a:spcPts val="1200"/>
              </a:spcBef>
              <a:spcAft>
                <a:spcPts val="0"/>
              </a:spcAft>
              <a:buNone/>
            </a:pPr>
            <a:r>
              <a:rPr lang="en"/>
              <a:t>               for (each item [A→α.B𝛽,a] in I )</a:t>
            </a:r>
            <a:endParaRPr/>
          </a:p>
          <a:p>
            <a:pPr indent="0" lvl="0" marL="0" rtl="0" algn="l">
              <a:spcBef>
                <a:spcPts val="1200"/>
              </a:spcBef>
              <a:spcAft>
                <a:spcPts val="0"/>
              </a:spcAft>
              <a:buNone/>
            </a:pPr>
            <a:r>
              <a:rPr lang="en"/>
              <a:t>                   for (each  production B→ 𝛾 in Gˡ )</a:t>
            </a:r>
            <a:endParaRPr/>
          </a:p>
          <a:p>
            <a:pPr indent="0" lvl="0" marL="0" rtl="0" algn="l">
              <a:spcBef>
                <a:spcPts val="1200"/>
              </a:spcBef>
              <a:spcAft>
                <a:spcPts val="0"/>
              </a:spcAft>
              <a:buNone/>
            </a:pPr>
            <a:r>
              <a:rPr lang="en"/>
              <a:t>                      for (each terminal b in FIRST(𝛽a) )</a:t>
            </a:r>
            <a:endParaRPr/>
          </a:p>
          <a:p>
            <a:pPr indent="0" lvl="0" marL="0" rtl="0" algn="l">
              <a:spcBef>
                <a:spcPts val="1200"/>
              </a:spcBef>
              <a:spcAft>
                <a:spcPts val="0"/>
              </a:spcAft>
              <a:buNone/>
            </a:pPr>
            <a:r>
              <a:rPr lang="en"/>
              <a:t>                         add [B→. 𝛾,b] to set I;</a:t>
            </a:r>
            <a:endParaRPr/>
          </a:p>
          <a:p>
            <a:pPr indent="0" lvl="0" marL="0" rtl="0" algn="l">
              <a:spcBef>
                <a:spcPts val="1200"/>
              </a:spcBef>
              <a:spcAft>
                <a:spcPts val="0"/>
              </a:spcAft>
              <a:buNone/>
            </a:pPr>
            <a:r>
              <a:rPr lang="en"/>
              <a:t>    until no more items are added to I;</a:t>
            </a:r>
            <a:endParaRPr/>
          </a:p>
          <a:p>
            <a:pPr indent="0" lvl="0" marL="0" rtl="0" algn="l">
              <a:spcBef>
                <a:spcPts val="1200"/>
              </a:spcBef>
              <a:spcAft>
                <a:spcPts val="0"/>
              </a:spcAft>
              <a:buNone/>
            </a:pPr>
            <a:r>
              <a:rPr lang="en"/>
              <a:t>    return I;</a:t>
            </a:r>
            <a:endParaRPr/>
          </a:p>
          <a:p>
            <a:pPr indent="0" lvl="0" marL="0" rtl="0" algn="l">
              <a:spcBef>
                <a:spcPts val="1200"/>
              </a:spcBef>
              <a:spcAft>
                <a:spcPts val="0"/>
              </a:spcAft>
              <a:buNone/>
            </a:pPr>
            <a:r>
              <a:rPr lang="en"/>
              <a:t>}SetOfItems GOTO(I,X) {</a:t>
            </a:r>
            <a:endParaRPr/>
          </a:p>
          <a:p>
            <a:pPr indent="0" lvl="0" marL="0" rtl="0" algn="l">
              <a:spcBef>
                <a:spcPts val="1200"/>
              </a:spcBef>
              <a:spcAft>
                <a:spcPts val="0"/>
              </a:spcAft>
              <a:buNone/>
            </a:pPr>
            <a:r>
              <a:rPr lang="en"/>
              <a:t>     initialize J to be the empty set;</a:t>
            </a:r>
            <a:endParaRPr/>
          </a:p>
          <a:p>
            <a:pPr indent="0" lvl="0" marL="0" rtl="0" algn="l">
              <a:spcBef>
                <a:spcPts val="1200"/>
              </a:spcBef>
              <a:spcAft>
                <a:spcPts val="0"/>
              </a:spcAft>
              <a:buNone/>
            </a:pPr>
            <a:r>
              <a:rPr lang="en"/>
              <a:t>               for (each item [A→α.X𝛽,a] in I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4" name="Google Shape;154;p16"/>
          <p:cNvSpPr txBox="1"/>
          <p:nvPr>
            <p:ph idx="1" type="body"/>
          </p:nvPr>
        </p:nvSpPr>
        <p:spPr>
          <a:xfrm>
            <a:off x="5067000" y="1521675"/>
            <a:ext cx="3269400" cy="3437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                        add item [A→αX.𝛽,a] to set J;</a:t>
            </a:r>
            <a:endParaRPr/>
          </a:p>
          <a:p>
            <a:pPr indent="0" lvl="0" marL="0" rtl="0" algn="l">
              <a:spcBef>
                <a:spcPts val="1200"/>
              </a:spcBef>
              <a:spcAft>
                <a:spcPts val="0"/>
              </a:spcAft>
              <a:buNone/>
            </a:pPr>
            <a:r>
              <a:rPr lang="en"/>
              <a:t>                return CLOSURE(J);</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SetOfItems items(Gˡ) {</a:t>
            </a:r>
            <a:endParaRPr/>
          </a:p>
          <a:p>
            <a:pPr indent="0" lvl="0" marL="0" rtl="0" algn="l">
              <a:spcBef>
                <a:spcPts val="1200"/>
              </a:spcBef>
              <a:spcAft>
                <a:spcPts val="0"/>
              </a:spcAft>
              <a:buNone/>
            </a:pPr>
            <a:r>
              <a:rPr lang="en"/>
              <a:t>     initialize C to CLOSURE({[Sˡ→.S,$]});</a:t>
            </a:r>
            <a:endParaRPr/>
          </a:p>
          <a:p>
            <a:pPr indent="0" lvl="0" marL="0" rtl="0" algn="l">
              <a:spcBef>
                <a:spcPts val="1200"/>
              </a:spcBef>
              <a:spcAft>
                <a:spcPts val="0"/>
              </a:spcAft>
              <a:buNone/>
            </a:pPr>
            <a:r>
              <a:rPr lang="en"/>
              <a:t>     repeat</a:t>
            </a:r>
            <a:endParaRPr/>
          </a:p>
          <a:p>
            <a:pPr indent="0" lvl="0" marL="0" rtl="0" algn="l">
              <a:spcBef>
                <a:spcPts val="1200"/>
              </a:spcBef>
              <a:spcAft>
                <a:spcPts val="0"/>
              </a:spcAft>
              <a:buNone/>
            </a:pPr>
            <a:r>
              <a:rPr lang="en"/>
              <a:t>               for (each set of items I in C )</a:t>
            </a:r>
            <a:endParaRPr/>
          </a:p>
          <a:p>
            <a:pPr indent="0" lvl="0" marL="0" rtl="0" algn="l">
              <a:spcBef>
                <a:spcPts val="1200"/>
              </a:spcBef>
              <a:spcAft>
                <a:spcPts val="0"/>
              </a:spcAft>
              <a:buNone/>
            </a:pPr>
            <a:r>
              <a:rPr lang="en"/>
              <a:t>                   for (each grammar symbol X )</a:t>
            </a:r>
            <a:endParaRPr/>
          </a:p>
          <a:p>
            <a:pPr indent="0" lvl="0" marL="0" rtl="0" algn="l">
              <a:spcBef>
                <a:spcPts val="1200"/>
              </a:spcBef>
              <a:spcAft>
                <a:spcPts val="0"/>
              </a:spcAft>
              <a:buNone/>
            </a:pPr>
            <a:r>
              <a:rPr lang="en"/>
              <a:t>                      if (GOTO(I,X) is not empty and not in C )</a:t>
            </a:r>
            <a:endParaRPr/>
          </a:p>
          <a:p>
            <a:pPr indent="0" lvl="0" marL="0" rtl="0" algn="l">
              <a:spcBef>
                <a:spcPts val="1200"/>
              </a:spcBef>
              <a:spcAft>
                <a:spcPts val="0"/>
              </a:spcAft>
              <a:buNone/>
            </a:pPr>
            <a:r>
              <a:rPr lang="en"/>
              <a:t>                         add GOTO(I,X) to C;</a:t>
            </a:r>
            <a:endParaRPr/>
          </a:p>
          <a:p>
            <a:pPr indent="0" lvl="0" marL="0" rtl="0" algn="l">
              <a:spcBef>
                <a:spcPts val="1200"/>
              </a:spcBef>
              <a:spcAft>
                <a:spcPts val="0"/>
              </a:spcAft>
              <a:buNone/>
            </a:pPr>
            <a:r>
              <a:rPr lang="en"/>
              <a:t>    until no new set of items are added to C;</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ALGORITHM:</a:t>
            </a:r>
            <a:r>
              <a:rPr b="1" lang="en"/>
              <a:t> </a:t>
            </a:r>
            <a:endParaRPr b="1"/>
          </a:p>
        </p:txBody>
      </p:sp>
      <p:sp>
        <p:nvSpPr>
          <p:cNvPr id="160" name="Google Shape;160;p17"/>
          <p:cNvSpPr txBox="1"/>
          <p:nvPr>
            <p:ph idx="1" type="body"/>
          </p:nvPr>
        </p:nvSpPr>
        <p:spPr>
          <a:xfrm>
            <a:off x="1297500" y="1567550"/>
            <a:ext cx="3403200" cy="33807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en"/>
              <a:t>Algorithm for constructing Canonical LR(1) parsing table:</a:t>
            </a:r>
            <a:endParaRPr/>
          </a:p>
          <a:p>
            <a:pPr indent="0" lvl="0" marL="0" rtl="0" algn="l">
              <a:spcBef>
                <a:spcPts val="1200"/>
              </a:spcBef>
              <a:spcAft>
                <a:spcPts val="0"/>
              </a:spcAft>
              <a:buNone/>
            </a:pPr>
            <a:r>
              <a:rPr lang="en"/>
              <a:t>1.	Construct Cˡ = { I0, I1,....,In}, the collection of sets of  LR(1) items for Gˡ.</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2. State i of the parser is constructed from Ii. The parsing action for          </a:t>
            </a:r>
            <a:endParaRPr/>
          </a:p>
          <a:p>
            <a:pPr indent="0" lvl="0" marL="0" rtl="0" algn="l">
              <a:spcBef>
                <a:spcPts val="1200"/>
              </a:spcBef>
              <a:spcAft>
                <a:spcPts val="0"/>
              </a:spcAft>
              <a:buNone/>
            </a:pPr>
            <a:r>
              <a:rPr lang="en"/>
              <a:t>         state i is determined as follows.</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	 If  [A→α.a𝛽,b] is in Ii and GOTO(Ii ,a) = Ij , then set ACTION[i,a] to “shift j”. Hence a must be a terminal.</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(b) If  [A→α.,α] is in Ii, A ≠ Sˡ, then set ACTION[i,a] to </a:t>
            </a:r>
            <a:endParaRPr/>
          </a:p>
          <a:p>
            <a:pPr indent="0" lvl="0" marL="0" rtl="0" algn="l">
              <a:spcBef>
                <a:spcPts val="1200"/>
              </a:spcBef>
              <a:spcAft>
                <a:spcPts val="0"/>
              </a:spcAft>
              <a:buNone/>
            </a:pPr>
            <a:r>
              <a:rPr lang="en"/>
              <a:t>         “reduce A→α.”</a:t>
            </a:r>
            <a:endParaRPr/>
          </a:p>
          <a:p>
            <a:pPr indent="0" lvl="0" marL="0" rtl="0" algn="l">
              <a:spcBef>
                <a:spcPts val="1200"/>
              </a:spcBef>
              <a:spcAft>
                <a:spcPts val="0"/>
              </a:spcAft>
              <a:buNone/>
            </a:pPr>
            <a:r>
              <a:rPr lang="en"/>
              <a:t> (c) If  [Sˡ→S.,$] is in Ii, then set ACTION[i,$] to “accept”.</a:t>
            </a:r>
            <a:endParaRPr/>
          </a:p>
          <a:p>
            <a:pPr indent="0" lvl="0" marL="0" rtl="0" algn="l">
              <a:spcBef>
                <a:spcPts val="1200"/>
              </a:spcBef>
              <a:spcAft>
                <a:spcPts val="1200"/>
              </a:spcAft>
              <a:buNone/>
            </a:pPr>
            <a:r>
              <a:t/>
            </a:r>
            <a:endParaRPr/>
          </a:p>
        </p:txBody>
      </p:sp>
      <p:sp>
        <p:nvSpPr>
          <p:cNvPr id="161" name="Google Shape;161;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 If any conflicting actions result from the above rules, we say the grammar is not LR(1). The algorithm fails to produce a parser in this case.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3. The goto transitions for state i are constructed for all nonterminals A using the rule: If GOTO(Ii ,a) = Ij ,then GOTO[i, A] = j.</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4. All entries not defined by rules (2) and (3) are made “error”.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5. The initial state of the parser is the one constructed from the set of items containing [Sˡ→.S,$].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306680" y="338633"/>
            <a:ext cx="7038900" cy="51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CLR </a:t>
            </a:r>
            <a:r>
              <a:rPr b="1" lang="en" u="sng"/>
              <a:t>PARSER USES:</a:t>
            </a:r>
            <a:endParaRPr b="1" u="sng"/>
          </a:p>
        </p:txBody>
      </p:sp>
      <p:sp>
        <p:nvSpPr>
          <p:cNvPr id="167" name="Google Shape;167;p18"/>
          <p:cNvSpPr txBox="1"/>
          <p:nvPr>
            <p:ph idx="1" type="body"/>
          </p:nvPr>
        </p:nvSpPr>
        <p:spPr>
          <a:xfrm>
            <a:off x="1306675" y="1756349"/>
            <a:ext cx="7038900" cy="30525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AutoNum type="arabicPeriod"/>
            </a:pPr>
            <a:r>
              <a:rPr lang="en"/>
              <a:t>It is used to parse and analyze programming languages and can handle a wide range of grammars.</a:t>
            </a:r>
            <a:endParaRPr/>
          </a:p>
          <a:p>
            <a:pPr indent="-311150" lvl="0" marL="457200" rtl="0" algn="just">
              <a:spcBef>
                <a:spcPts val="0"/>
              </a:spcBef>
              <a:spcAft>
                <a:spcPts val="0"/>
              </a:spcAft>
              <a:buSzPts val="1300"/>
              <a:buAutoNum type="arabicPeriod"/>
            </a:pPr>
            <a:r>
              <a:rPr lang="en"/>
              <a:t>CLR parser uses a parse table constructed from the grammar of the input language to parse the input and create a parse tree.</a:t>
            </a:r>
            <a:endParaRPr/>
          </a:p>
          <a:p>
            <a:pPr indent="-311150" lvl="0" marL="457200" rtl="0" algn="just">
              <a:spcBef>
                <a:spcPts val="0"/>
              </a:spcBef>
              <a:spcAft>
                <a:spcPts val="0"/>
              </a:spcAft>
              <a:buSzPts val="1300"/>
              <a:buAutoNum type="arabicPeriod"/>
            </a:pPr>
            <a:r>
              <a:rPr lang="en"/>
              <a:t>CLR parsers can handle a larger class of grammars than other bottom-up parsers, such as LALR (Look-Ahead LR) parsers.</a:t>
            </a:r>
            <a:endParaRPr/>
          </a:p>
          <a:p>
            <a:pPr indent="-311150" lvl="0" marL="457200" rtl="0" algn="just">
              <a:spcBef>
                <a:spcPts val="0"/>
              </a:spcBef>
              <a:spcAft>
                <a:spcPts val="0"/>
              </a:spcAft>
              <a:buSzPts val="1300"/>
              <a:buAutoNum type="arabicPeriod"/>
            </a:pPr>
            <a:r>
              <a:rPr lang="en"/>
              <a:t>The parse table is built by applying the LR(1) parsing algorithm to the grammar.</a:t>
            </a:r>
            <a:endParaRPr/>
          </a:p>
          <a:p>
            <a:pPr indent="-311150" lvl="0" marL="457200" rtl="0" algn="just">
              <a:spcBef>
                <a:spcPts val="0"/>
              </a:spcBef>
              <a:spcAft>
                <a:spcPts val="0"/>
              </a:spcAft>
              <a:buSzPts val="1300"/>
              <a:buAutoNum type="arabicPeriod"/>
            </a:pPr>
            <a:r>
              <a:rPr lang="en"/>
              <a:t>However, constructing the parse table can be time-consuming and requires more memory to store the parse 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CONCLUSION:</a:t>
            </a:r>
            <a:endParaRPr b="1" u="sng"/>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final application interface will display the steps of the CLR parsing process using a visual representation. The grammar for the parser is fixed in the initial phase, but the user can input any string. The parser will generate an LR(1) set of items and display it, along with a parsing table. The user's input string will then be parsed step by step. The project can be expanded to allow the user to enter any grammar and generate LR(1) tokens and parse input strings. The implementation can also include other parsing techniques and provide a case study on the best fit for a given grammar and input strings.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186859" y="678832"/>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REFERENCES:</a:t>
            </a:r>
            <a:endParaRPr b="1" u="sng"/>
          </a:p>
        </p:txBody>
      </p:sp>
      <p:sp>
        <p:nvSpPr>
          <p:cNvPr id="179" name="Google Shape;179;p20"/>
          <p:cNvSpPr txBox="1"/>
          <p:nvPr/>
        </p:nvSpPr>
        <p:spPr>
          <a:xfrm>
            <a:off x="1186850" y="1844503"/>
            <a:ext cx="6518700" cy="2089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rgbClr val="FFFFFF"/>
              </a:buClr>
              <a:buSzPts val="1400"/>
              <a:buChar char="●"/>
            </a:pPr>
            <a:r>
              <a:rPr lang="en">
                <a:solidFill>
                  <a:srgbClr val="FFFFFF"/>
                </a:solidFill>
              </a:rPr>
              <a:t> Compilers: Principles, techniques and tools by Alfred V Rao, Ravi Sethi, Jeffrey D Ullman</a:t>
            </a:r>
            <a:endParaRPr>
              <a:solidFill>
                <a:srgbClr val="FFFFFF"/>
              </a:solidFill>
            </a:endParaRPr>
          </a:p>
          <a:p>
            <a:pPr indent="-317500" lvl="0" marL="457200" rtl="0" algn="just">
              <a:spcBef>
                <a:spcPts val="0"/>
              </a:spcBef>
              <a:spcAft>
                <a:spcPts val="0"/>
              </a:spcAft>
              <a:buClr>
                <a:srgbClr val="FFFFFF"/>
              </a:buClr>
              <a:buSzPts val="1400"/>
              <a:buChar char="●"/>
            </a:pPr>
            <a:r>
              <a:rPr lang="en">
                <a:solidFill>
                  <a:srgbClr val="FFFFFF"/>
                </a:solidFill>
              </a:rPr>
              <a:t> LR(1) Parsing: Handout written by Maggie Johnson and revised by Julie Zelenski, Stanford University</a:t>
            </a:r>
            <a:endParaRPr>
              <a:solidFill>
                <a:srgbClr val="FFFFFF"/>
              </a:solidFill>
            </a:endParaRPr>
          </a:p>
          <a:p>
            <a:pPr indent="-317500" lvl="0" marL="457200" rtl="0" algn="just">
              <a:spcBef>
                <a:spcPts val="0"/>
              </a:spcBef>
              <a:spcAft>
                <a:spcPts val="0"/>
              </a:spcAft>
              <a:buClr>
                <a:srgbClr val="FFFFFF"/>
              </a:buClr>
              <a:buSzPts val="1400"/>
              <a:buChar char="●"/>
            </a:pPr>
            <a:r>
              <a:rPr lang="en">
                <a:solidFill>
                  <a:srgbClr val="FFFFFF"/>
                </a:solidFill>
              </a:rPr>
              <a:t> Clemson University: www.cs.clemson.edu/parsing.pdf</a:t>
            </a:r>
            <a:endParaRPr>
              <a:solidFill>
                <a:srgbClr val="FFFFFF"/>
              </a:solidFill>
            </a:endParaRPr>
          </a:p>
          <a:p>
            <a:pPr indent="-317500" lvl="0" marL="457200" rtl="0" algn="just">
              <a:spcBef>
                <a:spcPts val="0"/>
              </a:spcBef>
              <a:spcAft>
                <a:spcPts val="0"/>
              </a:spcAft>
              <a:buClr>
                <a:srgbClr val="FFFFFF"/>
              </a:buClr>
              <a:buSzPts val="1400"/>
              <a:buChar char="●"/>
            </a:pPr>
            <a:r>
              <a:rPr lang="en">
                <a:solidFill>
                  <a:srgbClr val="FFFFFF"/>
                </a:solidFill>
              </a:rPr>
              <a:t> Parsing tables examples and solved grammar: ORCCA</a:t>
            </a:r>
            <a:endParaRPr>
              <a:solidFill>
                <a:srgbClr val="FFFFFF"/>
              </a:solidFill>
            </a:endParaRPr>
          </a:p>
          <a:p>
            <a:pPr indent="-317500" lvl="0" marL="457200" rtl="0" algn="just">
              <a:spcBef>
                <a:spcPts val="0"/>
              </a:spcBef>
              <a:spcAft>
                <a:spcPts val="0"/>
              </a:spcAft>
              <a:buClr>
                <a:srgbClr val="FFFFFF"/>
              </a:buClr>
              <a:buSzPts val="1400"/>
              <a:buChar char="●"/>
            </a:pPr>
            <a:r>
              <a:rPr lang="en">
                <a:solidFill>
                  <a:srgbClr val="FFFFFF"/>
                </a:solidFill>
              </a:rPr>
              <a:t> Compiler Design Lectures by Ravi Chandra Babu</a:t>
            </a:r>
            <a:endParaRPr>
              <a:solidFill>
                <a:srgbClr val="FFFFFF"/>
              </a:solidFill>
            </a:endParaRPr>
          </a:p>
          <a:p>
            <a:pPr indent="-317500" lvl="0" marL="457200" rtl="0" algn="just">
              <a:spcBef>
                <a:spcPts val="0"/>
              </a:spcBef>
              <a:spcAft>
                <a:spcPts val="0"/>
              </a:spcAft>
              <a:buClr>
                <a:srgbClr val="FFFFFF"/>
              </a:buClr>
              <a:buSzPts val="1400"/>
              <a:buChar char="●"/>
            </a:pPr>
            <a:r>
              <a:rPr lang="en">
                <a:solidFill>
                  <a:srgbClr val="FFFFFF"/>
                </a:solidFill>
              </a:rPr>
              <a:t> Bottom Up Parser Tutorials Point: www.tutorialspoint.com/.../compiler_design_bottom_up_parser. htm</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990250" y="0"/>
            <a:ext cx="5886000" cy="514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200"/>
              <a:t>THANK YOU</a:t>
            </a:r>
            <a:endParaRPr b="1" sz="42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