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3f4e2f465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3f4e2f465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3f99d6116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3f99d6116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3f4e2f465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3f4e2f465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3f99d6116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3f99d6116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3f99d6116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3f99d6116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3f99d6116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3f99d6116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3f99d6116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3f99d6116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3f99d6116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3f99d6116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3f99d6116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3f99d6116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3f99d6116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3f99d6116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8c969880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28c969880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3f58a1e4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3f58a1e4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3f58a1e4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3f58a1e4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8c9698803_0_1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8c9698803_0_1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3f99d6116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3f99d6116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3f99d6116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3f99d6116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3f4e2f465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3f4e2f465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28c9698803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28c9698803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3f4e2f465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3f4e2f465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3f4e2f465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3f4e2f465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2.jpg"/><Relationship Id="rId5"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4.jpg"/><Relationship Id="rId5"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201E"/>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341913"/>
            <a:ext cx="4255500" cy="18729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 sz="3500">
                <a:latin typeface="Times New Roman"/>
                <a:ea typeface="Times New Roman"/>
                <a:cs typeface="Times New Roman"/>
                <a:sym typeface="Times New Roman"/>
              </a:rPr>
              <a:t>CANCER CELL CLASSIFIER</a:t>
            </a:r>
            <a:endParaRPr sz="4100"/>
          </a:p>
        </p:txBody>
      </p:sp>
      <p:sp>
        <p:nvSpPr>
          <p:cNvPr id="278" name="Google Shape;278;p13"/>
          <p:cNvSpPr txBox="1"/>
          <p:nvPr>
            <p:ph idx="1" type="subTitle"/>
          </p:nvPr>
        </p:nvSpPr>
        <p:spPr>
          <a:xfrm>
            <a:off x="824000" y="3428575"/>
            <a:ext cx="4948500" cy="695400"/>
          </a:xfrm>
          <a:prstGeom prst="rect">
            <a:avLst/>
          </a:prstGeom>
        </p:spPr>
        <p:txBody>
          <a:bodyPr anchorCtr="0" anchor="t" bIns="91425" lIns="91425" spcFirstLastPara="1" rIns="91425" wrap="square" tIns="91425">
            <a:noAutofit/>
          </a:bodyPr>
          <a:lstStyle/>
          <a:p>
            <a:pPr indent="-300990" lvl="0" marL="457200" rtl="0" algn="l">
              <a:lnSpc>
                <a:spcPct val="200000"/>
              </a:lnSpc>
              <a:spcBef>
                <a:spcPts val="0"/>
              </a:spcBef>
              <a:spcAft>
                <a:spcPts val="0"/>
              </a:spcAft>
              <a:buClr>
                <a:srgbClr val="B7B7B7"/>
              </a:buClr>
              <a:buSzPts val="1140"/>
              <a:buChar char="-"/>
            </a:pPr>
            <a:r>
              <a:rPr lang="en" sz="1140">
                <a:solidFill>
                  <a:srgbClr val="B7B7B7"/>
                </a:solidFill>
              </a:rPr>
              <a:t>ANASUA SAHA (RA2011003010616)</a:t>
            </a:r>
            <a:endParaRPr sz="1140">
              <a:solidFill>
                <a:srgbClr val="B7B7B7"/>
              </a:solidFill>
            </a:endParaRPr>
          </a:p>
          <a:p>
            <a:pPr indent="-300990" lvl="0" marL="457200" rtl="0" algn="l">
              <a:lnSpc>
                <a:spcPct val="200000"/>
              </a:lnSpc>
              <a:spcBef>
                <a:spcPts val="0"/>
              </a:spcBef>
              <a:spcAft>
                <a:spcPts val="0"/>
              </a:spcAft>
              <a:buClr>
                <a:srgbClr val="B7B7B7"/>
              </a:buClr>
              <a:buSzPts val="1140"/>
              <a:buChar char="-"/>
            </a:pPr>
            <a:r>
              <a:rPr lang="en" sz="1140">
                <a:solidFill>
                  <a:srgbClr val="B7B7B7"/>
                </a:solidFill>
              </a:rPr>
              <a:t>ANANYA RAVICHANDRAN (RA2011003010630)</a:t>
            </a:r>
            <a:endParaRPr sz="1140">
              <a:solidFill>
                <a:srgbClr val="B7B7B7"/>
              </a:solidFill>
            </a:endParaRPr>
          </a:p>
          <a:p>
            <a:pPr indent="-300990" lvl="0" marL="457200" rtl="0" algn="l">
              <a:lnSpc>
                <a:spcPct val="200000"/>
              </a:lnSpc>
              <a:spcBef>
                <a:spcPts val="0"/>
              </a:spcBef>
              <a:spcAft>
                <a:spcPts val="0"/>
              </a:spcAft>
              <a:buClr>
                <a:srgbClr val="B7B7B7"/>
              </a:buClr>
              <a:buSzPts val="1140"/>
              <a:buChar char="-"/>
            </a:pPr>
            <a:r>
              <a:rPr lang="en" sz="1140">
                <a:solidFill>
                  <a:srgbClr val="B7B7B7"/>
                </a:solidFill>
              </a:rPr>
              <a:t>SUBHAM NAYAK (RA2011003010640)</a:t>
            </a:r>
            <a:endParaRPr sz="1140">
              <a:solidFill>
                <a:srgbClr val="B7B7B7"/>
              </a:solidFill>
            </a:endParaRPr>
          </a:p>
        </p:txBody>
      </p:sp>
      <p:sp>
        <p:nvSpPr>
          <p:cNvPr id="279" name="Google Shape;279;p13"/>
          <p:cNvSpPr txBox="1"/>
          <p:nvPr/>
        </p:nvSpPr>
        <p:spPr>
          <a:xfrm>
            <a:off x="1229975" y="2851300"/>
            <a:ext cx="2725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Nunito"/>
                <a:ea typeface="Nunito"/>
                <a:cs typeface="Nunito"/>
                <a:sym typeface="Nunito"/>
              </a:rPr>
              <a:t>TEAM MEMBERS:</a:t>
            </a:r>
            <a:endParaRPr b="1" sz="16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SCOPE &amp; APPLICATION:</a:t>
            </a:r>
            <a:endParaRPr>
              <a:solidFill>
                <a:schemeClr val="lt1"/>
              </a:solidFill>
            </a:endParaRPr>
          </a:p>
        </p:txBody>
      </p:sp>
      <p:sp>
        <p:nvSpPr>
          <p:cNvPr id="333" name="Google Shape;333;p22"/>
          <p:cNvSpPr txBox="1"/>
          <p:nvPr>
            <p:ph idx="1" type="body"/>
          </p:nvPr>
        </p:nvSpPr>
        <p:spPr>
          <a:xfrm>
            <a:off x="1303800" y="1720875"/>
            <a:ext cx="7030500" cy="28857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u="sng">
                <a:solidFill>
                  <a:srgbClr val="CCCCCC"/>
                </a:solidFill>
                <a:latin typeface="Times New Roman"/>
                <a:ea typeface="Times New Roman"/>
                <a:cs typeface="Times New Roman"/>
                <a:sym typeface="Times New Roman"/>
              </a:rPr>
              <a:t>SCOPE:</a:t>
            </a:r>
            <a:r>
              <a:rPr lang="en">
                <a:solidFill>
                  <a:srgbClr val="CCCCCC"/>
                </a:solidFill>
                <a:latin typeface="Times New Roman"/>
                <a:ea typeface="Times New Roman"/>
                <a:cs typeface="Times New Roman"/>
                <a:sym typeface="Times New Roman"/>
              </a:rPr>
              <a:t> Develop a machine learning model to classify cancer cells accurately and efficiently for medical professionals to diagnose cancer.</a:t>
            </a:r>
            <a:endParaRPr>
              <a:solidFill>
                <a:srgbClr val="CCCCCC"/>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rgbClr val="CCCCCC"/>
              </a:solidFill>
              <a:latin typeface="Times New Roman"/>
              <a:ea typeface="Times New Roman"/>
              <a:cs typeface="Times New Roman"/>
              <a:sym typeface="Times New Roman"/>
            </a:endParaRPr>
          </a:p>
          <a:p>
            <a:pPr indent="0" lvl="0" marL="0" rtl="0" algn="just">
              <a:spcBef>
                <a:spcPts val="0"/>
              </a:spcBef>
              <a:spcAft>
                <a:spcPts val="0"/>
              </a:spcAft>
              <a:buNone/>
            </a:pPr>
            <a:r>
              <a:rPr lang="en" u="sng">
                <a:solidFill>
                  <a:srgbClr val="CCCCCC"/>
                </a:solidFill>
                <a:latin typeface="Times New Roman"/>
                <a:ea typeface="Times New Roman"/>
                <a:cs typeface="Times New Roman"/>
                <a:sym typeface="Times New Roman"/>
              </a:rPr>
              <a:t>APPLICATIONS:</a:t>
            </a:r>
            <a:endParaRPr u="sng">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Cancer diagnosis: Analyze characteristics of cancer cells to assist doctors and pathologists in diagnosis.</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Treatment planning: Identify cancer cells to determine appropriate treatment and dosage.</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Drug development: Help researchers develop new drugs and therapies that target specific types of cancer cells.</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Precision medicine: Provide personalized treatment recommendations based on an individual's genomic profile.</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Research: Better understand the characteristics and behavior of cancer cells to lead to new discoveries and insights into cancer biology.</a:t>
            </a:r>
            <a:endParaRPr>
              <a:solidFill>
                <a:srgbClr val="CCCCCC"/>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ARCHITECTURE:</a:t>
            </a:r>
            <a:endParaRPr>
              <a:solidFill>
                <a:schemeClr val="lt1"/>
              </a:solidFill>
            </a:endParaRPr>
          </a:p>
        </p:txBody>
      </p:sp>
      <p:sp>
        <p:nvSpPr>
          <p:cNvPr id="339" name="Google Shape;339;p23"/>
          <p:cNvSpPr txBox="1"/>
          <p:nvPr>
            <p:ph idx="1" type="body"/>
          </p:nvPr>
        </p:nvSpPr>
        <p:spPr>
          <a:xfrm>
            <a:off x="1303800" y="1720875"/>
            <a:ext cx="7030500" cy="3282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rgbClr val="CCCCCC"/>
                </a:solidFill>
                <a:latin typeface="Times New Roman"/>
                <a:ea typeface="Times New Roman"/>
                <a:cs typeface="Times New Roman"/>
                <a:sym typeface="Times New Roman"/>
              </a:rPr>
              <a:t>System architecture diagram for cancer cell classifier project:</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u="sng">
                <a:solidFill>
                  <a:srgbClr val="CCCCCC"/>
                </a:solidFill>
                <a:latin typeface="Times New Roman"/>
                <a:ea typeface="Times New Roman"/>
                <a:cs typeface="Times New Roman"/>
                <a:sym typeface="Times New Roman"/>
              </a:rPr>
              <a:t>COMPONENTS:</a:t>
            </a:r>
            <a:endParaRPr u="sng">
              <a:solidFill>
                <a:srgbClr val="CCCCCC"/>
              </a:solidFill>
              <a:latin typeface="Times New Roman"/>
              <a:ea typeface="Times New Roman"/>
              <a:cs typeface="Times New Roman"/>
              <a:sym typeface="Times New Roman"/>
            </a:endParaRPr>
          </a:p>
          <a:p>
            <a:pPr indent="-311150" lvl="1" marL="914400" rtl="0" algn="just">
              <a:spcBef>
                <a:spcPts val="0"/>
              </a:spcBef>
              <a:spcAft>
                <a:spcPts val="0"/>
              </a:spcAft>
              <a:buClr>
                <a:srgbClr val="CCCCCC"/>
              </a:buClr>
              <a:buSzPts val="1300"/>
              <a:buFont typeface="Times New Roman"/>
              <a:buChar char="○"/>
            </a:pPr>
            <a:r>
              <a:rPr lang="en" sz="1300">
                <a:solidFill>
                  <a:srgbClr val="CCCCCC"/>
                </a:solidFill>
                <a:latin typeface="Times New Roman"/>
                <a:ea typeface="Times New Roman"/>
                <a:cs typeface="Times New Roman"/>
                <a:sym typeface="Times New Roman"/>
              </a:rPr>
              <a:t>Data collection and preprocessing</a:t>
            </a:r>
            <a:endParaRPr sz="1300">
              <a:solidFill>
                <a:srgbClr val="CCCCCC"/>
              </a:solidFill>
              <a:latin typeface="Times New Roman"/>
              <a:ea typeface="Times New Roman"/>
              <a:cs typeface="Times New Roman"/>
              <a:sym typeface="Times New Roman"/>
            </a:endParaRPr>
          </a:p>
          <a:p>
            <a:pPr indent="-311150" lvl="1" marL="914400" rtl="0" algn="just">
              <a:spcBef>
                <a:spcPts val="0"/>
              </a:spcBef>
              <a:spcAft>
                <a:spcPts val="0"/>
              </a:spcAft>
              <a:buClr>
                <a:srgbClr val="CCCCCC"/>
              </a:buClr>
              <a:buSzPts val="1300"/>
              <a:buFont typeface="Times New Roman"/>
              <a:buChar char="○"/>
            </a:pPr>
            <a:r>
              <a:rPr lang="en" sz="1300">
                <a:solidFill>
                  <a:srgbClr val="CCCCCC"/>
                </a:solidFill>
                <a:latin typeface="Times New Roman"/>
                <a:ea typeface="Times New Roman"/>
                <a:cs typeface="Times New Roman"/>
                <a:sym typeface="Times New Roman"/>
              </a:rPr>
              <a:t>Feature extraction/selection</a:t>
            </a:r>
            <a:endParaRPr sz="1300">
              <a:solidFill>
                <a:srgbClr val="CCCCCC"/>
              </a:solidFill>
              <a:latin typeface="Times New Roman"/>
              <a:ea typeface="Times New Roman"/>
              <a:cs typeface="Times New Roman"/>
              <a:sym typeface="Times New Roman"/>
            </a:endParaRPr>
          </a:p>
          <a:p>
            <a:pPr indent="-311150" lvl="1" marL="914400" rtl="0" algn="just">
              <a:spcBef>
                <a:spcPts val="0"/>
              </a:spcBef>
              <a:spcAft>
                <a:spcPts val="0"/>
              </a:spcAft>
              <a:buClr>
                <a:srgbClr val="CCCCCC"/>
              </a:buClr>
              <a:buSzPts val="1300"/>
              <a:buFont typeface="Times New Roman"/>
              <a:buChar char="○"/>
            </a:pPr>
            <a:r>
              <a:rPr lang="en" sz="1300">
                <a:solidFill>
                  <a:srgbClr val="CCCCCC"/>
                </a:solidFill>
                <a:latin typeface="Times New Roman"/>
                <a:ea typeface="Times New Roman"/>
                <a:cs typeface="Times New Roman"/>
                <a:sym typeface="Times New Roman"/>
              </a:rPr>
              <a:t>Support Vector Machine (SVM) model training</a:t>
            </a:r>
            <a:endParaRPr sz="1300">
              <a:solidFill>
                <a:srgbClr val="CCCCCC"/>
              </a:solidFill>
              <a:latin typeface="Times New Roman"/>
              <a:ea typeface="Times New Roman"/>
              <a:cs typeface="Times New Roman"/>
              <a:sym typeface="Times New Roman"/>
            </a:endParaRPr>
          </a:p>
          <a:p>
            <a:pPr indent="-311150" lvl="1" marL="914400" rtl="0" algn="just">
              <a:spcBef>
                <a:spcPts val="0"/>
              </a:spcBef>
              <a:spcAft>
                <a:spcPts val="0"/>
              </a:spcAft>
              <a:buClr>
                <a:srgbClr val="CCCCCC"/>
              </a:buClr>
              <a:buSzPts val="1300"/>
              <a:buFont typeface="Times New Roman"/>
              <a:buChar char="○"/>
            </a:pPr>
            <a:r>
              <a:rPr lang="en" sz="1300">
                <a:solidFill>
                  <a:srgbClr val="CCCCCC"/>
                </a:solidFill>
                <a:latin typeface="Times New Roman"/>
                <a:ea typeface="Times New Roman"/>
                <a:cs typeface="Times New Roman"/>
                <a:sym typeface="Times New Roman"/>
              </a:rPr>
              <a:t>Prediction of malignancy based on input data</a:t>
            </a:r>
            <a:endParaRPr sz="1300">
              <a:solidFill>
                <a:srgbClr val="CCCCCC"/>
              </a:solidFill>
              <a:latin typeface="Times New Roman"/>
              <a:ea typeface="Times New Roman"/>
              <a:cs typeface="Times New Roman"/>
              <a:sym typeface="Times New Roman"/>
            </a:endParaRPr>
          </a:p>
          <a:p>
            <a:pPr indent="-311150" lvl="1" marL="914400" rtl="0" algn="just">
              <a:spcBef>
                <a:spcPts val="0"/>
              </a:spcBef>
              <a:spcAft>
                <a:spcPts val="0"/>
              </a:spcAft>
              <a:buClr>
                <a:srgbClr val="CCCCCC"/>
              </a:buClr>
              <a:buSzPts val="1300"/>
              <a:buFont typeface="Times New Roman"/>
              <a:buChar char="○"/>
            </a:pPr>
            <a:r>
              <a:rPr lang="en" sz="1300">
                <a:solidFill>
                  <a:srgbClr val="CCCCCC"/>
                </a:solidFill>
                <a:latin typeface="Times New Roman"/>
                <a:ea typeface="Times New Roman"/>
                <a:cs typeface="Times New Roman"/>
                <a:sym typeface="Times New Roman"/>
              </a:rPr>
              <a:t>User interface integration using Streamlit</a:t>
            </a:r>
            <a:endParaRPr sz="1300">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Data collected and preprocessed to ensure quality and compatibility</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Feature extraction/selection techniques applied to identify relevant features for classification</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SVM algorithm used for machine learning model training</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Trained model capable of predicting malignancy of cancer cells based on input data</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Classifier integrated into user interface using Streamlit</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User inputs measurements and receives predictions about tumor's benign/malignant nature</a:t>
            </a:r>
            <a:endParaRPr>
              <a:solidFill>
                <a:srgbClr val="CCCCCC"/>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3" name="Shape 343"/>
        <p:cNvGrpSpPr/>
        <p:nvPr/>
      </p:nvGrpSpPr>
      <p:grpSpPr>
        <a:xfrm>
          <a:off x="0" y="0"/>
          <a:ext cx="0" cy="0"/>
          <a:chOff x="0" y="0"/>
          <a:chExt cx="0" cy="0"/>
        </a:xfrm>
      </p:grpSpPr>
      <p:sp>
        <p:nvSpPr>
          <p:cNvPr id="344" name="Google Shape;344;p24"/>
          <p:cNvSpPr txBox="1"/>
          <p:nvPr>
            <p:ph type="title"/>
          </p:nvPr>
        </p:nvSpPr>
        <p:spPr>
          <a:xfrm>
            <a:off x="1303800" y="598575"/>
            <a:ext cx="7030500" cy="125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PROPOSED MODULES &amp; THEIR ALGORITHM DESCRIPTION:</a:t>
            </a:r>
            <a:endParaRPr>
              <a:solidFill>
                <a:schemeClr val="lt1"/>
              </a:solidFill>
            </a:endParaRPr>
          </a:p>
        </p:txBody>
      </p:sp>
      <p:sp>
        <p:nvSpPr>
          <p:cNvPr id="345" name="Google Shape;345;p24"/>
          <p:cNvSpPr txBox="1"/>
          <p:nvPr>
            <p:ph idx="1" type="body"/>
          </p:nvPr>
        </p:nvSpPr>
        <p:spPr>
          <a:xfrm>
            <a:off x="1303800" y="2288175"/>
            <a:ext cx="7030500" cy="25416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Clr>
                <a:srgbClr val="CCCCCC"/>
              </a:buClr>
              <a:buSzPts val="1300"/>
              <a:buFont typeface="Times New Roman"/>
              <a:buChar char="●"/>
            </a:pPr>
            <a:r>
              <a:rPr lang="en" u="sng">
                <a:solidFill>
                  <a:srgbClr val="CCCCCC"/>
                </a:solidFill>
                <a:latin typeface="Times New Roman"/>
                <a:ea typeface="Times New Roman"/>
                <a:cs typeface="Times New Roman"/>
                <a:sym typeface="Times New Roman"/>
              </a:rPr>
              <a:t>DATA PREPROCESSING:</a:t>
            </a:r>
            <a:endParaRPr u="sng">
              <a:solidFill>
                <a:srgbClr val="CCCCCC"/>
              </a:solidFill>
              <a:latin typeface="Times New Roman"/>
              <a:ea typeface="Times New Roman"/>
              <a:cs typeface="Times New Roman"/>
              <a:sym typeface="Times New Roman"/>
            </a:endParaRPr>
          </a:p>
          <a:p>
            <a:pPr indent="-311150" lvl="1" marL="914400" rtl="0" algn="just">
              <a:spcBef>
                <a:spcPts val="0"/>
              </a:spcBef>
              <a:spcAft>
                <a:spcPts val="0"/>
              </a:spcAft>
              <a:buClr>
                <a:srgbClr val="CCCCCC"/>
              </a:buClr>
              <a:buSzPts val="1300"/>
              <a:buFont typeface="Times New Roman"/>
              <a:buChar char="○"/>
            </a:pPr>
            <a:r>
              <a:rPr lang="en" sz="1300">
                <a:solidFill>
                  <a:srgbClr val="CCCCCC"/>
                </a:solidFill>
                <a:latin typeface="Times New Roman"/>
                <a:ea typeface="Times New Roman"/>
                <a:cs typeface="Times New Roman"/>
                <a:sym typeface="Times New Roman"/>
              </a:rPr>
              <a:t>Importing libraries: The necessary libraries such as pandas, numpy, matplotlib, seaborn, pickle, time, and streamlit are imported.</a:t>
            </a:r>
            <a:endParaRPr sz="1300">
              <a:solidFill>
                <a:srgbClr val="CCCCCC"/>
              </a:solidFill>
              <a:latin typeface="Times New Roman"/>
              <a:ea typeface="Times New Roman"/>
              <a:cs typeface="Times New Roman"/>
              <a:sym typeface="Times New Roman"/>
            </a:endParaRPr>
          </a:p>
          <a:p>
            <a:pPr indent="-311150" lvl="1" marL="914400" rtl="0" algn="just">
              <a:spcBef>
                <a:spcPts val="0"/>
              </a:spcBef>
              <a:spcAft>
                <a:spcPts val="0"/>
              </a:spcAft>
              <a:buClr>
                <a:srgbClr val="CCCCCC"/>
              </a:buClr>
              <a:buSzPts val="1300"/>
              <a:buFont typeface="Times New Roman"/>
              <a:buChar char="○"/>
            </a:pPr>
            <a:r>
              <a:rPr lang="en" sz="1300">
                <a:solidFill>
                  <a:srgbClr val="CCCCCC"/>
                </a:solidFill>
                <a:latin typeface="Times New Roman"/>
                <a:ea typeface="Times New Roman"/>
                <a:cs typeface="Times New Roman"/>
                <a:sym typeface="Times New Roman"/>
              </a:rPr>
              <a:t>Loading the trained model: The pre-trained SVM model, stored in the "rbfweights.pkl" file, is loaded using the pickle library.</a:t>
            </a:r>
            <a:endParaRPr sz="1300">
              <a:solidFill>
                <a:srgbClr val="CCCCCC"/>
              </a:solidFill>
              <a:latin typeface="Times New Roman"/>
              <a:ea typeface="Times New Roman"/>
              <a:cs typeface="Times New Roman"/>
              <a:sym typeface="Times New Roman"/>
            </a:endParaRPr>
          </a:p>
          <a:p>
            <a:pPr indent="-311150" lvl="1" marL="914400" rtl="0" algn="just">
              <a:spcBef>
                <a:spcPts val="0"/>
              </a:spcBef>
              <a:spcAft>
                <a:spcPts val="0"/>
              </a:spcAft>
              <a:buClr>
                <a:srgbClr val="CCCCCC"/>
              </a:buClr>
              <a:buSzPts val="1300"/>
              <a:buFont typeface="Times New Roman"/>
              <a:buChar char="○"/>
            </a:pPr>
            <a:r>
              <a:rPr lang="en" sz="1300">
                <a:solidFill>
                  <a:srgbClr val="CCCCCC"/>
                </a:solidFill>
                <a:latin typeface="Times New Roman"/>
                <a:ea typeface="Times New Roman"/>
                <a:cs typeface="Times New Roman"/>
                <a:sym typeface="Times New Roman"/>
              </a:rPr>
              <a:t>Loading the dataset: The cancer cell dataset is loaded from the "cancer_cell_dataset.csv" file using pandas' read_csv() function.</a:t>
            </a:r>
            <a:endParaRPr sz="1300">
              <a:solidFill>
                <a:srgbClr val="CCCCCC"/>
              </a:solidFill>
              <a:latin typeface="Times New Roman"/>
              <a:ea typeface="Times New Roman"/>
              <a:cs typeface="Times New Roman"/>
              <a:sym typeface="Times New Roman"/>
            </a:endParaRPr>
          </a:p>
          <a:p>
            <a:pPr indent="-311150" lvl="1" marL="914400" rtl="0" algn="just">
              <a:spcBef>
                <a:spcPts val="0"/>
              </a:spcBef>
              <a:spcAft>
                <a:spcPts val="0"/>
              </a:spcAft>
              <a:buClr>
                <a:srgbClr val="CCCCCC"/>
              </a:buClr>
              <a:buSzPts val="1300"/>
              <a:buFont typeface="Times New Roman"/>
              <a:buChar char="○"/>
            </a:pPr>
            <a:r>
              <a:rPr lang="en" sz="1300">
                <a:solidFill>
                  <a:srgbClr val="CCCCCC"/>
                </a:solidFill>
                <a:latin typeface="Times New Roman"/>
                <a:ea typeface="Times New Roman"/>
                <a:cs typeface="Times New Roman"/>
                <a:sym typeface="Times New Roman"/>
              </a:rPr>
              <a:t>User input list: An empty list, inputlist, is created to store the user's input.</a:t>
            </a:r>
            <a:endParaRPr sz="1300">
              <a:solidFill>
                <a:srgbClr val="CCCCCC"/>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9" name="Shape 349"/>
        <p:cNvGrpSpPr/>
        <p:nvPr/>
      </p:nvGrpSpPr>
      <p:grpSpPr>
        <a:xfrm>
          <a:off x="0" y="0"/>
          <a:ext cx="0" cy="0"/>
          <a:chOff x="0" y="0"/>
          <a:chExt cx="0" cy="0"/>
        </a:xfrm>
      </p:grpSpPr>
      <p:sp>
        <p:nvSpPr>
          <p:cNvPr id="350" name="Google Shape;350;p25"/>
          <p:cNvSpPr txBox="1"/>
          <p:nvPr>
            <p:ph type="title"/>
          </p:nvPr>
        </p:nvSpPr>
        <p:spPr>
          <a:xfrm>
            <a:off x="1303800" y="598575"/>
            <a:ext cx="7030500" cy="119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PROPOSED MODULES &amp; THEIR ALGORITHM DESCRIPTION (CONT.):</a:t>
            </a:r>
            <a:endParaRPr>
              <a:solidFill>
                <a:schemeClr val="lt1"/>
              </a:solidFill>
            </a:endParaRPr>
          </a:p>
        </p:txBody>
      </p:sp>
      <p:sp>
        <p:nvSpPr>
          <p:cNvPr id="351" name="Google Shape;351;p25"/>
          <p:cNvSpPr txBox="1"/>
          <p:nvPr>
            <p:ph idx="1" type="body"/>
          </p:nvPr>
        </p:nvSpPr>
        <p:spPr>
          <a:xfrm>
            <a:off x="1303800" y="2061250"/>
            <a:ext cx="7030500" cy="2541600"/>
          </a:xfrm>
          <a:prstGeom prst="rect">
            <a:avLst/>
          </a:prstGeom>
        </p:spPr>
        <p:txBody>
          <a:bodyPr anchorCtr="0" anchor="t" bIns="91425" lIns="91425" spcFirstLastPara="1" rIns="91425" wrap="square" tIns="91425">
            <a:normAutofit lnSpcReduction="10000"/>
          </a:bodyPr>
          <a:lstStyle/>
          <a:p>
            <a:pPr indent="-311150" lvl="0" marL="457200" rtl="0" algn="just">
              <a:spcBef>
                <a:spcPts val="0"/>
              </a:spcBef>
              <a:spcAft>
                <a:spcPts val="0"/>
              </a:spcAft>
              <a:buClr>
                <a:srgbClr val="CCCCCC"/>
              </a:buClr>
              <a:buSzPts val="1300"/>
              <a:buFont typeface="Times New Roman"/>
              <a:buChar char="●"/>
            </a:pPr>
            <a:r>
              <a:rPr lang="en" u="sng">
                <a:solidFill>
                  <a:srgbClr val="CCCCCC"/>
                </a:solidFill>
                <a:latin typeface="Times New Roman"/>
                <a:ea typeface="Times New Roman"/>
                <a:cs typeface="Times New Roman"/>
                <a:sym typeface="Times New Roman"/>
              </a:rPr>
              <a:t>USER INTERFACE:</a:t>
            </a:r>
            <a:endParaRPr u="sng">
              <a:solidFill>
                <a:srgbClr val="CCCCCC"/>
              </a:solidFill>
              <a:latin typeface="Times New Roman"/>
              <a:ea typeface="Times New Roman"/>
              <a:cs typeface="Times New Roman"/>
              <a:sym typeface="Times New Roman"/>
            </a:endParaRPr>
          </a:p>
          <a:p>
            <a:pPr indent="-311150" lvl="1" marL="914400" rtl="0" algn="just">
              <a:spcBef>
                <a:spcPts val="0"/>
              </a:spcBef>
              <a:spcAft>
                <a:spcPts val="0"/>
              </a:spcAft>
              <a:buClr>
                <a:srgbClr val="CCCCCC"/>
              </a:buClr>
              <a:buSzPts val="1300"/>
              <a:buFont typeface="Times New Roman"/>
              <a:buChar char="○"/>
            </a:pPr>
            <a:r>
              <a:rPr lang="en" sz="1300">
                <a:solidFill>
                  <a:srgbClr val="CCCCCC"/>
                </a:solidFill>
                <a:latin typeface="Times New Roman"/>
                <a:ea typeface="Times New Roman"/>
                <a:cs typeface="Times New Roman"/>
                <a:sym typeface="Times New Roman"/>
              </a:rPr>
              <a:t>Main heading: The Streamlit framework is used to create a main heading for the cancer cell classifier project using Markdown.</a:t>
            </a:r>
            <a:endParaRPr sz="1300">
              <a:solidFill>
                <a:srgbClr val="CCCCCC"/>
              </a:solidFill>
              <a:latin typeface="Times New Roman"/>
              <a:ea typeface="Times New Roman"/>
              <a:cs typeface="Times New Roman"/>
              <a:sym typeface="Times New Roman"/>
            </a:endParaRPr>
          </a:p>
          <a:p>
            <a:pPr indent="-311150" lvl="1" marL="914400" rtl="0" algn="just">
              <a:spcBef>
                <a:spcPts val="0"/>
              </a:spcBef>
              <a:spcAft>
                <a:spcPts val="0"/>
              </a:spcAft>
              <a:buClr>
                <a:srgbClr val="CCCCCC"/>
              </a:buClr>
              <a:buSzPts val="1300"/>
              <a:buFont typeface="Times New Roman"/>
              <a:buChar char="○"/>
            </a:pPr>
            <a:r>
              <a:rPr lang="en" sz="1300">
                <a:solidFill>
                  <a:srgbClr val="CCCCCC"/>
                </a:solidFill>
                <a:latin typeface="Times New Roman"/>
                <a:ea typeface="Times New Roman"/>
                <a:cs typeface="Times New Roman"/>
                <a:sym typeface="Times New Roman"/>
              </a:rPr>
              <a:t>Subheading: Another subheading is created to provide a clear indication of the purpose of the classifier.</a:t>
            </a:r>
            <a:endParaRPr sz="1300">
              <a:solidFill>
                <a:srgbClr val="CCCCCC"/>
              </a:solidFill>
              <a:latin typeface="Times New Roman"/>
              <a:ea typeface="Times New Roman"/>
              <a:cs typeface="Times New Roman"/>
              <a:sym typeface="Times New Roman"/>
            </a:endParaRPr>
          </a:p>
          <a:p>
            <a:pPr indent="-311150" lvl="1" marL="914400" rtl="0" algn="just">
              <a:spcBef>
                <a:spcPts val="0"/>
              </a:spcBef>
              <a:spcAft>
                <a:spcPts val="0"/>
              </a:spcAft>
              <a:buClr>
                <a:srgbClr val="CCCCCC"/>
              </a:buClr>
              <a:buSzPts val="1300"/>
              <a:buFont typeface="Times New Roman"/>
              <a:buChar char="○"/>
            </a:pPr>
            <a:r>
              <a:rPr lang="en" sz="1300">
                <a:solidFill>
                  <a:srgbClr val="CCCCCC"/>
                </a:solidFill>
                <a:latin typeface="Times New Roman"/>
                <a:ea typeface="Times New Roman"/>
                <a:cs typeface="Times New Roman"/>
                <a:sym typeface="Times New Roman"/>
              </a:rPr>
              <a:t>Sidebar: A sidebar is added to gather user information, including full name, contact number, and email address.</a:t>
            </a:r>
            <a:endParaRPr sz="1300">
              <a:solidFill>
                <a:srgbClr val="CCCCCC"/>
              </a:solidFill>
              <a:latin typeface="Times New Roman"/>
              <a:ea typeface="Times New Roman"/>
              <a:cs typeface="Times New Roman"/>
              <a:sym typeface="Times New Roman"/>
            </a:endParaRPr>
          </a:p>
          <a:p>
            <a:pPr indent="-311150" lvl="1" marL="914400" rtl="0" algn="just">
              <a:spcBef>
                <a:spcPts val="0"/>
              </a:spcBef>
              <a:spcAft>
                <a:spcPts val="0"/>
              </a:spcAft>
              <a:buClr>
                <a:srgbClr val="CCCCCC"/>
              </a:buClr>
              <a:buSzPts val="1300"/>
              <a:buFont typeface="Times New Roman"/>
              <a:buChar char="○"/>
            </a:pPr>
            <a:r>
              <a:rPr lang="en" sz="1300">
                <a:solidFill>
                  <a:srgbClr val="CCCCCC"/>
                </a:solidFill>
                <a:latin typeface="Times New Roman"/>
                <a:ea typeface="Times New Roman"/>
                <a:cs typeface="Times New Roman"/>
                <a:sym typeface="Times New Roman"/>
              </a:rPr>
              <a:t>User input form: Sliders are created for each measurement (e.g., clump size, uniformity of cell size and shape, marginal adhesion) to allow the user to input their measurements. The values selected by the user are displayed, and the corresponding values are appended to the inputlist.</a:t>
            </a:r>
            <a:endParaRPr sz="1300">
              <a:solidFill>
                <a:srgbClr val="CCCCCC"/>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5" name="Shape 355"/>
        <p:cNvGrpSpPr/>
        <p:nvPr/>
      </p:nvGrpSpPr>
      <p:grpSpPr>
        <a:xfrm>
          <a:off x="0" y="0"/>
          <a:ext cx="0" cy="0"/>
          <a:chOff x="0" y="0"/>
          <a:chExt cx="0" cy="0"/>
        </a:xfrm>
      </p:grpSpPr>
      <p:sp>
        <p:nvSpPr>
          <p:cNvPr id="356" name="Google Shape;356;p26"/>
          <p:cNvSpPr txBox="1"/>
          <p:nvPr>
            <p:ph type="title"/>
          </p:nvPr>
        </p:nvSpPr>
        <p:spPr>
          <a:xfrm>
            <a:off x="1303800" y="598575"/>
            <a:ext cx="7030500" cy="120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PROPOSED MODULES &amp; THEIR ALGORITHM DESCRIPTION (CONT.):</a:t>
            </a:r>
            <a:endParaRPr>
              <a:solidFill>
                <a:schemeClr val="lt1"/>
              </a:solidFill>
            </a:endParaRPr>
          </a:p>
        </p:txBody>
      </p:sp>
      <p:sp>
        <p:nvSpPr>
          <p:cNvPr id="357" name="Google Shape;357;p26"/>
          <p:cNvSpPr txBox="1"/>
          <p:nvPr>
            <p:ph idx="1" type="body"/>
          </p:nvPr>
        </p:nvSpPr>
        <p:spPr>
          <a:xfrm>
            <a:off x="1303800" y="1928900"/>
            <a:ext cx="7030500" cy="25416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Clr>
                <a:srgbClr val="CCCCCC"/>
              </a:buClr>
              <a:buSzPts val="1300"/>
              <a:buFont typeface="Times New Roman"/>
              <a:buChar char="●"/>
            </a:pPr>
            <a:r>
              <a:rPr lang="en" u="sng">
                <a:solidFill>
                  <a:srgbClr val="CCCCCC"/>
                </a:solidFill>
                <a:latin typeface="Times New Roman"/>
                <a:ea typeface="Times New Roman"/>
                <a:cs typeface="Times New Roman"/>
                <a:sym typeface="Times New Roman"/>
              </a:rPr>
              <a:t>PREDICTION:</a:t>
            </a:r>
            <a:endParaRPr u="sng">
              <a:solidFill>
                <a:srgbClr val="CCCCCC"/>
              </a:solidFill>
              <a:latin typeface="Times New Roman"/>
              <a:ea typeface="Times New Roman"/>
              <a:cs typeface="Times New Roman"/>
              <a:sym typeface="Times New Roman"/>
            </a:endParaRPr>
          </a:p>
          <a:p>
            <a:pPr indent="-311150" lvl="1" marL="914400" rtl="0" algn="just">
              <a:spcBef>
                <a:spcPts val="0"/>
              </a:spcBef>
              <a:spcAft>
                <a:spcPts val="0"/>
              </a:spcAft>
              <a:buClr>
                <a:srgbClr val="CCCCCC"/>
              </a:buClr>
              <a:buSzPts val="1300"/>
              <a:buFont typeface="Times New Roman"/>
              <a:buChar char="○"/>
            </a:pPr>
            <a:r>
              <a:rPr lang="en" sz="1300">
                <a:solidFill>
                  <a:srgbClr val="CCCCCC"/>
                </a:solidFill>
                <a:latin typeface="Times New Roman"/>
                <a:ea typeface="Times New Roman"/>
                <a:cs typeface="Times New Roman"/>
                <a:sym typeface="Times New Roman"/>
              </a:rPr>
              <a:t>Predict button: A "Predict" button is added to trigger the prediction process.</a:t>
            </a:r>
            <a:endParaRPr sz="1300">
              <a:solidFill>
                <a:srgbClr val="CCCCCC"/>
              </a:solidFill>
              <a:latin typeface="Times New Roman"/>
              <a:ea typeface="Times New Roman"/>
              <a:cs typeface="Times New Roman"/>
              <a:sym typeface="Times New Roman"/>
            </a:endParaRPr>
          </a:p>
          <a:p>
            <a:pPr indent="-311150" lvl="1" marL="914400" rtl="0" algn="just">
              <a:spcBef>
                <a:spcPts val="0"/>
              </a:spcBef>
              <a:spcAft>
                <a:spcPts val="0"/>
              </a:spcAft>
              <a:buClr>
                <a:srgbClr val="CCCCCC"/>
              </a:buClr>
              <a:buSzPts val="1300"/>
              <a:buFont typeface="Times New Roman"/>
              <a:buChar char="○"/>
            </a:pPr>
            <a:r>
              <a:rPr lang="en" sz="1300">
                <a:solidFill>
                  <a:srgbClr val="CCCCCC"/>
                </a:solidFill>
                <a:latin typeface="Times New Roman"/>
                <a:ea typeface="Times New Roman"/>
                <a:cs typeface="Times New Roman"/>
                <a:sym typeface="Times New Roman"/>
              </a:rPr>
              <a:t>Model prediction: When the "Predict" button is clicked, the SVM model predicts the malignancy of the tumor using the user's inputted measurements. The result is stored in the result variable.</a:t>
            </a:r>
            <a:endParaRPr sz="1300">
              <a:solidFill>
                <a:srgbClr val="CCCCCC"/>
              </a:solidFill>
              <a:latin typeface="Times New Roman"/>
              <a:ea typeface="Times New Roman"/>
              <a:cs typeface="Times New Roman"/>
              <a:sym typeface="Times New Roman"/>
            </a:endParaRPr>
          </a:p>
          <a:p>
            <a:pPr indent="-311150" lvl="1" marL="914400" rtl="0" algn="just">
              <a:spcBef>
                <a:spcPts val="0"/>
              </a:spcBef>
              <a:spcAft>
                <a:spcPts val="0"/>
              </a:spcAft>
              <a:buClr>
                <a:srgbClr val="CCCCCC"/>
              </a:buClr>
              <a:buSzPts val="1300"/>
              <a:buFont typeface="Times New Roman"/>
              <a:buChar char="○"/>
            </a:pPr>
            <a:r>
              <a:rPr lang="en" sz="1300">
                <a:solidFill>
                  <a:srgbClr val="CCCCCC"/>
                </a:solidFill>
                <a:latin typeface="Times New Roman"/>
                <a:ea typeface="Times New Roman"/>
                <a:cs typeface="Times New Roman"/>
                <a:sym typeface="Times New Roman"/>
              </a:rPr>
              <a:t>Display result: The predicted result is displayed to the user based on the model's output. If the result is 2, it indicates a benign tumor, and if the result is 4, it indicates a malignant tumor.</a:t>
            </a:r>
            <a:endParaRPr sz="1300">
              <a:solidFill>
                <a:srgbClr val="CCCCCC"/>
              </a:solidFill>
              <a:latin typeface="Times New Roman"/>
              <a:ea typeface="Times New Roman"/>
              <a:cs typeface="Times New Roman"/>
              <a:sym typeface="Times New Roman"/>
            </a:endParaRPr>
          </a:p>
          <a:p>
            <a:pPr indent="-311150" lvl="1" marL="914400" rtl="0" algn="just">
              <a:spcBef>
                <a:spcPts val="0"/>
              </a:spcBef>
              <a:spcAft>
                <a:spcPts val="0"/>
              </a:spcAft>
              <a:buClr>
                <a:srgbClr val="CCCCCC"/>
              </a:buClr>
              <a:buSzPts val="1300"/>
              <a:buFont typeface="Times New Roman"/>
              <a:buChar char="○"/>
            </a:pPr>
            <a:r>
              <a:rPr lang="en" sz="1300">
                <a:solidFill>
                  <a:srgbClr val="CCCCCC"/>
                </a:solidFill>
                <a:latin typeface="Times New Roman"/>
                <a:ea typeface="Times New Roman"/>
                <a:cs typeface="Times New Roman"/>
                <a:sym typeface="Times New Roman"/>
              </a:rPr>
              <a:t>Each module/component plays a specific role in the project, from data preprocessing and user interface design to model prediction and result display.</a:t>
            </a:r>
            <a:endParaRPr sz="1300">
              <a:solidFill>
                <a:srgbClr val="CCCCCC"/>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1" name="Shape 361"/>
        <p:cNvGrpSpPr/>
        <p:nvPr/>
      </p:nvGrpSpPr>
      <p:grpSpPr>
        <a:xfrm>
          <a:off x="0" y="0"/>
          <a:ext cx="0" cy="0"/>
          <a:chOff x="0" y="0"/>
          <a:chExt cx="0" cy="0"/>
        </a:xfrm>
      </p:grpSpPr>
      <p:sp>
        <p:nvSpPr>
          <p:cNvPr id="362" name="Google Shape;362;p27"/>
          <p:cNvSpPr txBox="1"/>
          <p:nvPr>
            <p:ph type="title"/>
          </p:nvPr>
        </p:nvSpPr>
        <p:spPr>
          <a:xfrm>
            <a:off x="1313250" y="1163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OUTPUT SCREENSHOTS</a:t>
            </a:r>
            <a:r>
              <a:rPr lang="en">
                <a:solidFill>
                  <a:schemeClr val="lt1"/>
                </a:solidFill>
              </a:rPr>
              <a:t>:</a:t>
            </a:r>
            <a:endParaRPr>
              <a:solidFill>
                <a:schemeClr val="lt1"/>
              </a:solidFill>
            </a:endParaRPr>
          </a:p>
        </p:txBody>
      </p:sp>
      <p:pic>
        <p:nvPicPr>
          <p:cNvPr id="363" name="Google Shape;363;p27"/>
          <p:cNvPicPr preferRelativeResize="0"/>
          <p:nvPr/>
        </p:nvPicPr>
        <p:blipFill>
          <a:blip r:embed="rId4">
            <a:alphaModFix/>
          </a:blip>
          <a:stretch>
            <a:fillRect/>
          </a:stretch>
        </p:blipFill>
        <p:spPr>
          <a:xfrm>
            <a:off x="359300" y="931300"/>
            <a:ext cx="4066701" cy="4048849"/>
          </a:xfrm>
          <a:prstGeom prst="rect">
            <a:avLst/>
          </a:prstGeom>
          <a:noFill/>
          <a:ln>
            <a:noFill/>
          </a:ln>
        </p:spPr>
      </p:pic>
      <p:pic>
        <p:nvPicPr>
          <p:cNvPr id="364" name="Google Shape;364;p27"/>
          <p:cNvPicPr preferRelativeResize="0"/>
          <p:nvPr/>
        </p:nvPicPr>
        <p:blipFill>
          <a:blip r:embed="rId5">
            <a:alphaModFix/>
          </a:blip>
          <a:stretch>
            <a:fillRect/>
          </a:stretch>
        </p:blipFill>
        <p:spPr>
          <a:xfrm>
            <a:off x="4572000" y="931300"/>
            <a:ext cx="4135624" cy="40251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8" name="Shape 368"/>
        <p:cNvGrpSpPr/>
        <p:nvPr/>
      </p:nvGrpSpPr>
      <p:grpSpPr>
        <a:xfrm>
          <a:off x="0" y="0"/>
          <a:ext cx="0" cy="0"/>
          <a:chOff x="0" y="0"/>
          <a:chExt cx="0" cy="0"/>
        </a:xfrm>
      </p:grpSpPr>
      <p:sp>
        <p:nvSpPr>
          <p:cNvPr id="369" name="Google Shape;369;p28"/>
          <p:cNvSpPr txBox="1"/>
          <p:nvPr>
            <p:ph type="title"/>
          </p:nvPr>
        </p:nvSpPr>
        <p:spPr>
          <a:xfrm>
            <a:off x="1313250" y="1163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OUTPUT SCREENSHOTS:</a:t>
            </a:r>
            <a:endParaRPr>
              <a:solidFill>
                <a:schemeClr val="lt1"/>
              </a:solidFill>
            </a:endParaRPr>
          </a:p>
        </p:txBody>
      </p:sp>
      <p:pic>
        <p:nvPicPr>
          <p:cNvPr id="370" name="Google Shape;370;p28"/>
          <p:cNvPicPr preferRelativeResize="0"/>
          <p:nvPr/>
        </p:nvPicPr>
        <p:blipFill>
          <a:blip r:embed="rId4">
            <a:alphaModFix/>
          </a:blip>
          <a:stretch>
            <a:fillRect/>
          </a:stretch>
        </p:blipFill>
        <p:spPr>
          <a:xfrm>
            <a:off x="415150" y="950200"/>
            <a:ext cx="4053319" cy="3987376"/>
          </a:xfrm>
          <a:prstGeom prst="rect">
            <a:avLst/>
          </a:prstGeom>
          <a:noFill/>
          <a:ln>
            <a:noFill/>
          </a:ln>
        </p:spPr>
      </p:pic>
      <p:pic>
        <p:nvPicPr>
          <p:cNvPr id="371" name="Google Shape;371;p28"/>
          <p:cNvPicPr preferRelativeResize="0"/>
          <p:nvPr/>
        </p:nvPicPr>
        <p:blipFill>
          <a:blip r:embed="rId5">
            <a:alphaModFix/>
          </a:blip>
          <a:stretch>
            <a:fillRect/>
          </a:stretch>
        </p:blipFill>
        <p:spPr>
          <a:xfrm>
            <a:off x="4619275" y="950213"/>
            <a:ext cx="4135625" cy="3987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p29"/>
          <p:cNvSpPr txBox="1"/>
          <p:nvPr>
            <p:ph type="title"/>
          </p:nvPr>
        </p:nvSpPr>
        <p:spPr>
          <a:xfrm>
            <a:off x="1303800" y="598575"/>
            <a:ext cx="7030500" cy="120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RESULTS:</a:t>
            </a:r>
            <a:endParaRPr>
              <a:solidFill>
                <a:schemeClr val="lt1"/>
              </a:solidFill>
            </a:endParaRPr>
          </a:p>
        </p:txBody>
      </p:sp>
      <p:sp>
        <p:nvSpPr>
          <p:cNvPr id="377" name="Google Shape;377;p29"/>
          <p:cNvSpPr txBox="1"/>
          <p:nvPr>
            <p:ph idx="1" type="body"/>
          </p:nvPr>
        </p:nvSpPr>
        <p:spPr>
          <a:xfrm>
            <a:off x="1303800" y="1928900"/>
            <a:ext cx="7030500" cy="25416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Clr>
                <a:srgbClr val="CCCCCC"/>
              </a:buClr>
              <a:buSzPts val="1300"/>
              <a:buFont typeface="Times New Roman"/>
              <a:buChar char="●"/>
            </a:pPr>
            <a:r>
              <a:rPr lang="en" u="sng">
                <a:solidFill>
                  <a:srgbClr val="CCCCCC"/>
                </a:solidFill>
                <a:latin typeface="Times New Roman"/>
                <a:ea typeface="Times New Roman"/>
                <a:cs typeface="Times New Roman"/>
                <a:sym typeface="Times New Roman"/>
              </a:rPr>
              <a:t>RESULTS:</a:t>
            </a:r>
            <a:endParaRPr>
              <a:solidFill>
                <a:srgbClr val="CCCCCC"/>
              </a:solidFill>
              <a:latin typeface="Times New Roman"/>
              <a:ea typeface="Times New Roman"/>
              <a:cs typeface="Times New Roman"/>
              <a:sym typeface="Times New Roman"/>
            </a:endParaRPr>
          </a:p>
          <a:p>
            <a:pPr indent="-311150" lvl="1" marL="914400" rtl="0" algn="just">
              <a:spcBef>
                <a:spcPts val="0"/>
              </a:spcBef>
              <a:spcAft>
                <a:spcPts val="0"/>
              </a:spcAft>
              <a:buClr>
                <a:srgbClr val="CCCCCC"/>
              </a:buClr>
              <a:buSzPts val="1300"/>
              <a:buFont typeface="Times New Roman"/>
              <a:buChar char="○"/>
            </a:pPr>
            <a:r>
              <a:rPr lang="en" sz="1300">
                <a:solidFill>
                  <a:srgbClr val="CCCCCC"/>
                </a:solidFill>
                <a:latin typeface="Times New Roman"/>
                <a:ea typeface="Times New Roman"/>
                <a:cs typeface="Times New Roman"/>
                <a:sym typeface="Times New Roman"/>
              </a:rPr>
              <a:t>The cancer cell classifier model achieved an accuracy of 96% on the test set.</a:t>
            </a:r>
            <a:endParaRPr sz="1300">
              <a:solidFill>
                <a:srgbClr val="CCCCCC"/>
              </a:solidFill>
              <a:latin typeface="Times New Roman"/>
              <a:ea typeface="Times New Roman"/>
              <a:cs typeface="Times New Roman"/>
              <a:sym typeface="Times New Roman"/>
            </a:endParaRPr>
          </a:p>
          <a:p>
            <a:pPr indent="-311150" lvl="1" marL="914400" rtl="0" algn="just">
              <a:spcBef>
                <a:spcPts val="0"/>
              </a:spcBef>
              <a:spcAft>
                <a:spcPts val="0"/>
              </a:spcAft>
              <a:buClr>
                <a:srgbClr val="CCCCCC"/>
              </a:buClr>
              <a:buSzPts val="1300"/>
              <a:buFont typeface="Times New Roman"/>
              <a:buChar char="○"/>
            </a:pPr>
            <a:r>
              <a:rPr lang="en" sz="1300">
                <a:solidFill>
                  <a:srgbClr val="CCCCCC"/>
                </a:solidFill>
                <a:latin typeface="Times New Roman"/>
                <a:ea typeface="Times New Roman"/>
                <a:cs typeface="Times New Roman"/>
                <a:sym typeface="Times New Roman"/>
              </a:rPr>
              <a:t>The model was able to accurately classify both malignant and benign cancer cells with high precision and recall.</a:t>
            </a:r>
            <a:endParaRPr sz="1300">
              <a:solidFill>
                <a:srgbClr val="CCCCCC"/>
              </a:solidFill>
              <a:latin typeface="Times New Roman"/>
              <a:ea typeface="Times New Roman"/>
              <a:cs typeface="Times New Roman"/>
              <a:sym typeface="Times New Roman"/>
            </a:endParaRPr>
          </a:p>
          <a:p>
            <a:pPr indent="-311150" lvl="1" marL="914400" rtl="0" algn="just">
              <a:spcBef>
                <a:spcPts val="0"/>
              </a:spcBef>
              <a:spcAft>
                <a:spcPts val="0"/>
              </a:spcAft>
              <a:buClr>
                <a:srgbClr val="CCCCCC"/>
              </a:buClr>
              <a:buSzPts val="1300"/>
              <a:buFont typeface="Times New Roman"/>
              <a:buChar char="○"/>
            </a:pPr>
            <a:r>
              <a:rPr lang="en" sz="1300">
                <a:solidFill>
                  <a:srgbClr val="CCCCCC"/>
                </a:solidFill>
                <a:latin typeface="Times New Roman"/>
                <a:ea typeface="Times New Roman"/>
                <a:cs typeface="Times New Roman"/>
                <a:sym typeface="Times New Roman"/>
              </a:rPr>
              <a:t>The user interface integrated with the classifier provided a simple and user-friendly way for medical professionals to input measurements and receive predictions about the tumor's nature.</a:t>
            </a:r>
            <a:endParaRPr sz="1300">
              <a:solidFill>
                <a:srgbClr val="CCCCCC"/>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1" name="Shape 381"/>
        <p:cNvGrpSpPr/>
        <p:nvPr/>
      </p:nvGrpSpPr>
      <p:grpSpPr>
        <a:xfrm>
          <a:off x="0" y="0"/>
          <a:ext cx="0" cy="0"/>
          <a:chOff x="0" y="0"/>
          <a:chExt cx="0" cy="0"/>
        </a:xfrm>
      </p:grpSpPr>
      <p:sp>
        <p:nvSpPr>
          <p:cNvPr id="382" name="Google Shape;382;p30"/>
          <p:cNvSpPr txBox="1"/>
          <p:nvPr>
            <p:ph type="title"/>
          </p:nvPr>
        </p:nvSpPr>
        <p:spPr>
          <a:xfrm>
            <a:off x="1303800" y="598575"/>
            <a:ext cx="7030500" cy="120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DISCUSSIONS</a:t>
            </a:r>
            <a:r>
              <a:rPr lang="en">
                <a:solidFill>
                  <a:schemeClr val="lt1"/>
                </a:solidFill>
              </a:rPr>
              <a:t>:</a:t>
            </a:r>
            <a:endParaRPr>
              <a:solidFill>
                <a:schemeClr val="lt1"/>
              </a:solidFill>
            </a:endParaRPr>
          </a:p>
        </p:txBody>
      </p:sp>
      <p:sp>
        <p:nvSpPr>
          <p:cNvPr id="383" name="Google Shape;383;p30"/>
          <p:cNvSpPr txBox="1"/>
          <p:nvPr>
            <p:ph idx="1" type="body"/>
          </p:nvPr>
        </p:nvSpPr>
        <p:spPr>
          <a:xfrm>
            <a:off x="1303800" y="1928900"/>
            <a:ext cx="7030500" cy="2541600"/>
          </a:xfrm>
          <a:prstGeom prst="rect">
            <a:avLst/>
          </a:prstGeom>
        </p:spPr>
        <p:txBody>
          <a:bodyPr anchorCtr="0" anchor="t" bIns="91425" lIns="91425" spcFirstLastPara="1" rIns="91425" wrap="square" tIns="91425">
            <a:normAutofit lnSpcReduction="20000"/>
          </a:bodyPr>
          <a:lstStyle/>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The high accuracy achieved by the model indicates that it can be a valuable tool for medical professionals in diagnosing cancer.</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Further research could focus on incorporating additional data sources beyond traditional cell imaging, such as genomics data, to potentially improve the accuracy of classification and provide more personalized treatment recommendations for patients based on their specific genomic profile.</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Explainability techniques, such as attention mechanisms or saliency maps, could be explored to provide insights into how the model arrived at its classification decision, which could improve trust and confidence in the model's predictions.</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The SVM algorithm used in this project is a commonly used algorithm for classification tasks, but other algorithms, such as neural networks, could also be explored to potentially improve the accuracy of classification.</a:t>
            </a:r>
            <a:endParaRPr>
              <a:solidFill>
                <a:srgbClr val="CCCCCC"/>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7" name="Shape 387"/>
        <p:cNvGrpSpPr/>
        <p:nvPr/>
      </p:nvGrpSpPr>
      <p:grpSpPr>
        <a:xfrm>
          <a:off x="0" y="0"/>
          <a:ext cx="0" cy="0"/>
          <a:chOff x="0" y="0"/>
          <a:chExt cx="0" cy="0"/>
        </a:xfrm>
      </p:grpSpPr>
      <p:sp>
        <p:nvSpPr>
          <p:cNvPr id="388" name="Google Shape;388;p31"/>
          <p:cNvSpPr txBox="1"/>
          <p:nvPr>
            <p:ph type="title"/>
          </p:nvPr>
        </p:nvSpPr>
        <p:spPr>
          <a:xfrm>
            <a:off x="1303800" y="598575"/>
            <a:ext cx="7030500" cy="120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CONCLUSION</a:t>
            </a:r>
            <a:r>
              <a:rPr lang="en">
                <a:solidFill>
                  <a:schemeClr val="lt1"/>
                </a:solidFill>
              </a:rPr>
              <a:t>:</a:t>
            </a:r>
            <a:endParaRPr>
              <a:solidFill>
                <a:schemeClr val="lt1"/>
              </a:solidFill>
            </a:endParaRPr>
          </a:p>
        </p:txBody>
      </p:sp>
      <p:sp>
        <p:nvSpPr>
          <p:cNvPr id="389" name="Google Shape;389;p31"/>
          <p:cNvSpPr txBox="1"/>
          <p:nvPr>
            <p:ph idx="1" type="body"/>
          </p:nvPr>
        </p:nvSpPr>
        <p:spPr>
          <a:xfrm>
            <a:off x="1303800" y="1543250"/>
            <a:ext cx="7030500" cy="3555000"/>
          </a:xfrm>
          <a:prstGeom prst="rect">
            <a:avLst/>
          </a:prstGeom>
        </p:spPr>
        <p:txBody>
          <a:bodyPr anchorCtr="0" anchor="t" bIns="91425" lIns="91425" spcFirstLastPara="1" rIns="91425" wrap="square" tIns="91425">
            <a:normAutofit lnSpcReduction="10000"/>
          </a:bodyPr>
          <a:lstStyle/>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The Cancer-Cell-Classifier-High-Acc project achieved 96% accuracy in predicting cancerous cells using the SVM algorithm.</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The selection of the SVM algorithm was driven by its suitability for small datasets and its ability to project data into higher dimensions using a kernel function.</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The cancer_cell_dataset.csv was used as the dataset, containing features related to cell characteristics and their corresponding cancer states.</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The dataset was imported using the pandas library and subjected to analysis to ensure appropriate formatting of the features.</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The data was divided into training and test sets, and the SVM model was constructed using the sklearn library.</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The model underwent training with the training set and evaluation with the test set, with a high accuracy of classifying malignant and benign cells.</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The achieved high accuracy underscores the potential value of the model in early cancer cell detection.</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The project highlights the importance of thorough data preparation and analysis, as well as the use of appropriate evaluation metrics to gauge model performance.</a:t>
            </a:r>
            <a:endParaRPr>
              <a:solidFill>
                <a:srgbClr val="CCCCCC"/>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ABSTRACT:</a:t>
            </a:r>
            <a:endParaRPr>
              <a:solidFill>
                <a:schemeClr val="lt1"/>
              </a:solidFill>
            </a:endParaRPr>
          </a:p>
        </p:txBody>
      </p:sp>
      <p:sp>
        <p:nvSpPr>
          <p:cNvPr id="285" name="Google Shape;285;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a:solidFill>
                <a:srgbClr val="CCCCCC"/>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CCCCCC"/>
                </a:solidFill>
                <a:latin typeface="Times New Roman"/>
                <a:ea typeface="Times New Roman"/>
                <a:cs typeface="Times New Roman"/>
                <a:sym typeface="Times New Roman"/>
              </a:rPr>
              <a:t>The Cancer Cell Classifier project is a machine learning project aimed at predicting whether a given cell is cancerous or not. The project uses the Support Vector Machine (SVM) algorithm to classify the cells. The dataset used in the project is in the form of a CSV file. The accuracy of the model is reported to be 96% and is verified using F1 score, Jaccard index, and confusion matrix. </a:t>
            </a:r>
            <a:endParaRPr>
              <a:solidFill>
                <a:srgbClr val="CCCCCC"/>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a:solidFill>
                <a:srgbClr val="CCCCCC"/>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CCCCCC"/>
                </a:solidFill>
                <a:latin typeface="Times New Roman"/>
                <a:ea typeface="Times New Roman"/>
                <a:cs typeface="Times New Roman"/>
                <a:sym typeface="Times New Roman"/>
              </a:rPr>
              <a:t>The SVM algorithm used in the project projects the data to higher dimensions and classifies them using a kernel, which can be selected among linear, polynomial, RBF, and sigmoid. </a:t>
            </a:r>
            <a:endParaRPr sz="1400">
              <a:solidFill>
                <a:srgbClr val="CCCCCC"/>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3" name="Shape 393"/>
        <p:cNvGrpSpPr/>
        <p:nvPr/>
      </p:nvGrpSpPr>
      <p:grpSpPr>
        <a:xfrm>
          <a:off x="0" y="0"/>
          <a:ext cx="0" cy="0"/>
          <a:chOff x="0" y="0"/>
          <a:chExt cx="0" cy="0"/>
        </a:xfrm>
      </p:grpSpPr>
      <p:sp>
        <p:nvSpPr>
          <p:cNvPr id="394" name="Google Shape;394;p32"/>
          <p:cNvSpPr txBox="1"/>
          <p:nvPr>
            <p:ph type="title"/>
          </p:nvPr>
        </p:nvSpPr>
        <p:spPr>
          <a:xfrm>
            <a:off x="1303800" y="416875"/>
            <a:ext cx="7030500" cy="120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REFERENCES:</a:t>
            </a:r>
            <a:endParaRPr>
              <a:solidFill>
                <a:schemeClr val="lt1"/>
              </a:solidFill>
            </a:endParaRPr>
          </a:p>
        </p:txBody>
      </p:sp>
      <p:sp>
        <p:nvSpPr>
          <p:cNvPr id="395" name="Google Shape;395;p32"/>
          <p:cNvSpPr txBox="1"/>
          <p:nvPr>
            <p:ph idx="1" type="body"/>
          </p:nvPr>
        </p:nvSpPr>
        <p:spPr>
          <a:xfrm>
            <a:off x="1303800" y="1461500"/>
            <a:ext cx="7030500" cy="35139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Clr>
                <a:schemeClr val="lt1"/>
              </a:buClr>
              <a:buSzPts val="1300"/>
              <a:buFont typeface="Times New Roman"/>
              <a:buChar char="●"/>
            </a:pPr>
            <a:r>
              <a:rPr lang="en">
                <a:solidFill>
                  <a:schemeClr val="lt1"/>
                </a:solidFill>
                <a:latin typeface="Times New Roman"/>
                <a:ea typeface="Times New Roman"/>
                <a:cs typeface="Times New Roman"/>
                <a:sym typeface="Times New Roman"/>
              </a:rPr>
              <a:t>Choi S, Macalino SJ, Cui M, Basith S. Expediting the design, discovery, and development of anticancer drugs using computational approaches. Curr Med Chem. 2016.</a:t>
            </a:r>
            <a:endParaRPr>
              <a:solidFill>
                <a:schemeClr val="lt1"/>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chemeClr val="lt1"/>
              </a:buClr>
              <a:buSzPts val="1300"/>
              <a:buFont typeface="Times New Roman"/>
              <a:buChar char="●"/>
            </a:pPr>
            <a:r>
              <a:rPr lang="en">
                <a:solidFill>
                  <a:schemeClr val="lt1"/>
                </a:solidFill>
                <a:latin typeface="Times New Roman"/>
                <a:ea typeface="Times New Roman"/>
                <a:cs typeface="Times New Roman"/>
                <a:sym typeface="Times New Roman"/>
              </a:rPr>
              <a:t>Jemal A, Bray F, Center MM, Ferlay J, Ward E, Forman D. Global cancer statistics. CA Cancer J Clin. 2011; 61: 69-90. https://doi.org/10.3322/caac.20107.</a:t>
            </a:r>
            <a:endParaRPr>
              <a:solidFill>
                <a:schemeClr val="lt1"/>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chemeClr val="lt1"/>
              </a:buClr>
              <a:buSzPts val="1300"/>
              <a:buFont typeface="Times New Roman"/>
              <a:buChar char="●"/>
            </a:pPr>
            <a:r>
              <a:rPr lang="en">
                <a:solidFill>
                  <a:schemeClr val="lt1"/>
                </a:solidFill>
                <a:latin typeface="Times New Roman"/>
                <a:ea typeface="Times New Roman"/>
                <a:cs typeface="Times New Roman"/>
                <a:sym typeface="Times New Roman"/>
              </a:rPr>
              <a:t>Torre LA, Bray F, Siegel RL, Ferlay J, Lortet-Tieulent J, Jemal A. Global cancer statistics, 2012. CA Cancer J Clin. 2015; 65: 87-108. https://doi.org/10.3322/caac.21262.</a:t>
            </a:r>
            <a:endParaRPr>
              <a:solidFill>
                <a:schemeClr val="lt1"/>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chemeClr val="lt1"/>
              </a:buClr>
              <a:buSzPts val="1300"/>
              <a:buFont typeface="Times New Roman"/>
              <a:buChar char="●"/>
            </a:pPr>
            <a:r>
              <a:rPr lang="en">
                <a:solidFill>
                  <a:schemeClr val="lt1"/>
                </a:solidFill>
                <a:latin typeface="Times New Roman"/>
                <a:ea typeface="Times New Roman"/>
                <a:cs typeface="Times New Roman"/>
                <a:sym typeface="Times New Roman"/>
              </a:rPr>
              <a:t>Harris F, Dennison SR, Singh J, Phoenix DA. On the selectivity and efficacy of defense peptides with respect to cancer cells. Med Res Rev. 2013; 33: 190-234. https://doi. org/10.1002/med.20252.</a:t>
            </a:r>
            <a:endParaRPr>
              <a:solidFill>
                <a:schemeClr val="lt1"/>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chemeClr val="lt1"/>
              </a:buClr>
              <a:buSzPts val="1300"/>
              <a:buFont typeface="Times New Roman"/>
              <a:buChar char="●"/>
            </a:pPr>
            <a:r>
              <a:rPr lang="en">
                <a:solidFill>
                  <a:schemeClr val="lt1"/>
                </a:solidFill>
                <a:latin typeface="Times New Roman"/>
                <a:ea typeface="Times New Roman"/>
                <a:cs typeface="Times New Roman"/>
                <a:sym typeface="Times New Roman"/>
              </a:rPr>
              <a:t>Vlieghe P, Lisowski V, Martinez J, Khrestchatisky M. Synthetic therapeutic peptides: science and market. Drug Discov Today. 2010; 15: 40-56. https://doi.org/10.1016/j.drudis.2009.10.009.</a:t>
            </a:r>
            <a:endParaRPr>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u="sng">
              <a:solidFill>
                <a:srgbClr val="CCCCCC"/>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9" name="Shape 399"/>
        <p:cNvGrpSpPr/>
        <p:nvPr/>
      </p:nvGrpSpPr>
      <p:grpSpPr>
        <a:xfrm>
          <a:off x="0" y="0"/>
          <a:ext cx="0" cy="0"/>
          <a:chOff x="0" y="0"/>
          <a:chExt cx="0" cy="0"/>
        </a:xfrm>
      </p:grpSpPr>
      <p:sp>
        <p:nvSpPr>
          <p:cNvPr id="400" name="Google Shape;400;p33"/>
          <p:cNvSpPr txBox="1"/>
          <p:nvPr>
            <p:ph type="title"/>
          </p:nvPr>
        </p:nvSpPr>
        <p:spPr>
          <a:xfrm>
            <a:off x="915925" y="2009650"/>
            <a:ext cx="7030500" cy="137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7200">
                <a:solidFill>
                  <a:schemeClr val="lt1"/>
                </a:solidFill>
              </a:rPr>
              <a:t>THANK YOU</a:t>
            </a:r>
            <a:endParaRPr sz="72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p15"/>
          <p:cNvSpPr txBox="1"/>
          <p:nvPr>
            <p:ph type="title"/>
          </p:nvPr>
        </p:nvSpPr>
        <p:spPr>
          <a:xfrm>
            <a:off x="1056750" y="654475"/>
            <a:ext cx="7030500" cy="999300"/>
          </a:xfrm>
          <a:prstGeom prst="rect">
            <a:avLst/>
          </a:prstGeom>
        </p:spPr>
        <p:txBody>
          <a:bodyPr anchorCtr="0" anchor="t" bIns="91425" lIns="342900" spcFirstLastPara="1" rIns="0" wrap="square" tIns="91425">
            <a:norm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291" name="Google Shape;291;p15"/>
          <p:cNvSpPr txBox="1"/>
          <p:nvPr>
            <p:ph idx="1" type="body"/>
          </p:nvPr>
        </p:nvSpPr>
        <p:spPr>
          <a:xfrm>
            <a:off x="1268025" y="1987650"/>
            <a:ext cx="6568800" cy="2541600"/>
          </a:xfrm>
          <a:prstGeom prst="rect">
            <a:avLst/>
          </a:prstGeom>
        </p:spPr>
        <p:txBody>
          <a:bodyPr anchorCtr="0" anchor="t" bIns="91425" lIns="114300" spcFirstLastPara="1" rIns="91425" wrap="square" tIns="91425">
            <a:normAutofit lnSpcReduction="10000"/>
          </a:bodyPr>
          <a:lstStyle/>
          <a:p>
            <a:pPr indent="0" lvl="0" marL="0" rtl="0" algn="l">
              <a:spcBef>
                <a:spcPts val="0"/>
              </a:spcBef>
              <a:spcAft>
                <a:spcPts val="0"/>
              </a:spcAft>
              <a:buNone/>
            </a:pPr>
            <a:r>
              <a:t/>
            </a:r>
            <a:endParaRPr>
              <a:highlight>
                <a:schemeClr val="lt1"/>
              </a:highlight>
            </a:endParaRPr>
          </a:p>
          <a:p>
            <a:pPr indent="0" lvl="0" marL="0" marR="0" rtl="0" algn="just">
              <a:spcBef>
                <a:spcPts val="1200"/>
              </a:spcBef>
              <a:spcAft>
                <a:spcPts val="0"/>
              </a:spcAft>
              <a:buNone/>
            </a:pPr>
            <a:r>
              <a:rPr lang="en">
                <a:solidFill>
                  <a:srgbClr val="CCCCCC"/>
                </a:solidFill>
                <a:latin typeface="Times New Roman"/>
                <a:ea typeface="Times New Roman"/>
                <a:cs typeface="Times New Roman"/>
                <a:sym typeface="Times New Roman"/>
              </a:rPr>
              <a:t>To develop an accurate machine learning model that can classify cells as cancerous or non-cancerous with a high degree of accuracy. </a:t>
            </a:r>
            <a:endParaRPr>
              <a:solidFill>
                <a:srgbClr val="CCCCCC"/>
              </a:solidFill>
              <a:latin typeface="Times New Roman"/>
              <a:ea typeface="Times New Roman"/>
              <a:cs typeface="Times New Roman"/>
              <a:sym typeface="Times New Roman"/>
            </a:endParaRPr>
          </a:p>
          <a:p>
            <a:pPr indent="0" lvl="0" marL="0" marR="0" rtl="0" algn="just">
              <a:spcBef>
                <a:spcPts val="1200"/>
              </a:spcBef>
              <a:spcAft>
                <a:spcPts val="0"/>
              </a:spcAft>
              <a:buNone/>
            </a:pPr>
            <a:r>
              <a:rPr lang="en">
                <a:solidFill>
                  <a:srgbClr val="CCCCCC"/>
                </a:solidFill>
                <a:latin typeface="Times New Roman"/>
                <a:ea typeface="Times New Roman"/>
                <a:cs typeface="Times New Roman"/>
                <a:sym typeface="Times New Roman"/>
              </a:rPr>
              <a:t>Using machine learning algorithms can help diagnose cancer early, improving treatment and recovery. Developing an accurate model that can analyze cell images and distinguish cancerous from non-cancerous cells is a major challenge. SVM algorithm is chosen for its ability to identify complex patterns. The model also needs to be reliable and generalizable, meaning it should accurately classify cells in new datasets and evaluated using various metrics.</a:t>
            </a:r>
            <a:endParaRPr>
              <a:solidFill>
                <a:srgbClr val="CCCCCC"/>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5" name="Shape 295"/>
        <p:cNvGrpSpPr/>
        <p:nvPr/>
      </p:nvGrpSpPr>
      <p:grpSpPr>
        <a:xfrm>
          <a:off x="0" y="0"/>
          <a:ext cx="0" cy="0"/>
          <a:chOff x="0" y="0"/>
          <a:chExt cx="0" cy="0"/>
        </a:xfrm>
      </p:grpSpPr>
      <p:sp>
        <p:nvSpPr>
          <p:cNvPr id="296" name="Google Shape;296;p16"/>
          <p:cNvSpPr txBox="1"/>
          <p:nvPr>
            <p:ph type="title"/>
          </p:nvPr>
        </p:nvSpPr>
        <p:spPr>
          <a:xfrm>
            <a:off x="1056750" y="654475"/>
            <a:ext cx="7030500" cy="999300"/>
          </a:xfrm>
          <a:prstGeom prst="rect">
            <a:avLst/>
          </a:prstGeom>
        </p:spPr>
        <p:txBody>
          <a:bodyPr anchorCtr="0" anchor="t" bIns="91425" lIns="342900" spcFirstLastPara="1" rIns="91425" wrap="square" tIns="91425">
            <a:normAutofit/>
          </a:bodyPr>
          <a:lstStyle/>
          <a:p>
            <a:pPr indent="0" lvl="0" marL="0" rtl="0" algn="l">
              <a:spcBef>
                <a:spcPts val="0"/>
              </a:spcBef>
              <a:spcAft>
                <a:spcPts val="0"/>
              </a:spcAft>
              <a:buNone/>
            </a:pPr>
            <a:r>
              <a:rPr lang="en">
                <a:solidFill>
                  <a:schemeClr val="lt1"/>
                </a:solidFill>
              </a:rPr>
              <a:t>INTRODUCTION</a:t>
            </a:r>
            <a:r>
              <a:rPr lang="en">
                <a:solidFill>
                  <a:schemeClr val="lt1"/>
                </a:solidFill>
              </a:rPr>
              <a:t>:</a:t>
            </a:r>
            <a:endParaRPr>
              <a:solidFill>
                <a:schemeClr val="lt1"/>
              </a:solidFill>
            </a:endParaRPr>
          </a:p>
        </p:txBody>
      </p:sp>
      <p:sp>
        <p:nvSpPr>
          <p:cNvPr id="297" name="Google Shape;297;p16"/>
          <p:cNvSpPr txBox="1"/>
          <p:nvPr>
            <p:ph idx="1" type="body"/>
          </p:nvPr>
        </p:nvSpPr>
        <p:spPr>
          <a:xfrm>
            <a:off x="797000" y="2214575"/>
            <a:ext cx="7240800" cy="2541600"/>
          </a:xfrm>
          <a:prstGeom prst="rect">
            <a:avLst/>
          </a:prstGeom>
        </p:spPr>
        <p:txBody>
          <a:bodyPr anchorCtr="0" anchor="t" bIns="91425" lIns="571500" spcFirstLastPara="1" rIns="91425" wrap="square" tIns="91425">
            <a:normAutofit/>
          </a:bodyPr>
          <a:lstStyle/>
          <a:p>
            <a:pPr indent="0" lvl="0" marL="0" marR="0" rtl="0" algn="just">
              <a:lnSpc>
                <a:spcPct val="95000"/>
              </a:lnSpc>
              <a:spcBef>
                <a:spcPts val="0"/>
              </a:spcBef>
              <a:spcAft>
                <a:spcPts val="1200"/>
              </a:spcAft>
              <a:buNone/>
            </a:pPr>
            <a:r>
              <a:rPr lang="en" sz="1308">
                <a:solidFill>
                  <a:srgbClr val="CCCCCC"/>
                </a:solidFill>
                <a:latin typeface="Times New Roman"/>
                <a:ea typeface="Times New Roman"/>
                <a:cs typeface="Times New Roman"/>
                <a:sym typeface="Times New Roman"/>
              </a:rPr>
              <a:t>Cancer is a complex and devastating disease that requires timely and precise detection for effective treatment. Machine learning algorithms have been increasingly utilized in cancer diagnosis and classification due to their ability to analyze extensive data from various sources. This project presents a cancer cell classifier that utilizes a support vector machine (SVM) algorithm to accurately determine whether a cell is malignant or benign. By employing the pandas library, the dataset is imported and preprocessed, and the data is then divided into training and testing sets using the sklearn library. The SVM algorithm is applied to the training data, with different kernel functions examined to identify the optimal performer. The results demonstrate that the SVM algorithm can accurately predict the malignancy of cells, achieving a 96% accuracy rate. The model has the potential to be employed in clinical settings, enhancing the speed and efficacy of cancer diagnosis and treatment.</a:t>
            </a:r>
            <a:endParaRPr sz="1208">
              <a:solidFill>
                <a:srgbClr val="CCCC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p17"/>
          <p:cNvSpPr txBox="1"/>
          <p:nvPr>
            <p:ph type="title"/>
          </p:nvPr>
        </p:nvSpPr>
        <p:spPr>
          <a:xfrm>
            <a:off x="1056750" y="654475"/>
            <a:ext cx="7030500" cy="999300"/>
          </a:xfrm>
          <a:prstGeom prst="rect">
            <a:avLst/>
          </a:prstGeom>
        </p:spPr>
        <p:txBody>
          <a:bodyPr anchorCtr="0" anchor="t" bIns="91425" lIns="342900" spcFirstLastPara="1" rIns="91425" wrap="square" tIns="91425">
            <a:normAutofit/>
          </a:bodyPr>
          <a:lstStyle/>
          <a:p>
            <a:pPr indent="0" lvl="0" marL="0" marR="0" rtl="0" algn="l">
              <a:spcBef>
                <a:spcPts val="0"/>
              </a:spcBef>
              <a:spcAft>
                <a:spcPts val="0"/>
              </a:spcAft>
              <a:buNone/>
            </a:pPr>
            <a:r>
              <a:rPr lang="en">
                <a:solidFill>
                  <a:schemeClr val="lt1"/>
                </a:solidFill>
              </a:rPr>
              <a:t>MOTIVATION</a:t>
            </a:r>
            <a:r>
              <a:rPr lang="en">
                <a:solidFill>
                  <a:schemeClr val="lt1"/>
                </a:solidFill>
              </a:rPr>
              <a:t>:</a:t>
            </a:r>
            <a:endParaRPr>
              <a:solidFill>
                <a:schemeClr val="lt1"/>
              </a:solidFill>
            </a:endParaRPr>
          </a:p>
        </p:txBody>
      </p:sp>
      <p:sp>
        <p:nvSpPr>
          <p:cNvPr id="303" name="Google Shape;303;p17"/>
          <p:cNvSpPr txBox="1"/>
          <p:nvPr>
            <p:ph idx="1" type="body"/>
          </p:nvPr>
        </p:nvSpPr>
        <p:spPr>
          <a:xfrm>
            <a:off x="1056750" y="1902550"/>
            <a:ext cx="7030500" cy="2543400"/>
          </a:xfrm>
          <a:prstGeom prst="rect">
            <a:avLst/>
          </a:prstGeom>
        </p:spPr>
        <p:txBody>
          <a:bodyPr anchorCtr="0" anchor="t" bIns="91425" lIns="342900" spcFirstLastPara="1" rIns="0" wrap="square" tIns="91425">
            <a:normAutofit/>
          </a:bodyPr>
          <a:lstStyle/>
          <a:p>
            <a:pPr indent="-313599" lvl="0" marL="342900" marR="0" rtl="0" algn="just">
              <a:spcBef>
                <a:spcPts val="0"/>
              </a:spcBef>
              <a:spcAft>
                <a:spcPts val="0"/>
              </a:spcAft>
              <a:buClr>
                <a:srgbClr val="CCCCCC"/>
              </a:buClr>
              <a:buSzPts val="1339"/>
              <a:buFont typeface="Times New Roman"/>
              <a:buChar char="●"/>
            </a:pPr>
            <a:r>
              <a:rPr lang="en" sz="1338">
                <a:solidFill>
                  <a:srgbClr val="CCCCCC"/>
                </a:solidFill>
                <a:latin typeface="Times New Roman"/>
                <a:ea typeface="Times New Roman"/>
                <a:cs typeface="Times New Roman"/>
                <a:sym typeface="Times New Roman"/>
              </a:rPr>
              <a:t>Rising prevalence of cancer</a:t>
            </a:r>
            <a:endParaRPr sz="1338">
              <a:solidFill>
                <a:srgbClr val="CCCCCC"/>
              </a:solidFill>
              <a:latin typeface="Times New Roman"/>
              <a:ea typeface="Times New Roman"/>
              <a:cs typeface="Times New Roman"/>
              <a:sym typeface="Times New Roman"/>
            </a:endParaRPr>
          </a:p>
          <a:p>
            <a:pPr indent="-313599" lvl="0" marL="342900" marR="0" rtl="0" algn="just">
              <a:spcBef>
                <a:spcPts val="0"/>
              </a:spcBef>
              <a:spcAft>
                <a:spcPts val="0"/>
              </a:spcAft>
              <a:buClr>
                <a:srgbClr val="CCCCCC"/>
              </a:buClr>
              <a:buSzPts val="1339"/>
              <a:buFont typeface="Times New Roman"/>
              <a:buChar char="●"/>
            </a:pPr>
            <a:r>
              <a:rPr lang="en" sz="1338">
                <a:solidFill>
                  <a:srgbClr val="CCCCCC"/>
                </a:solidFill>
                <a:latin typeface="Times New Roman"/>
                <a:ea typeface="Times New Roman"/>
                <a:cs typeface="Times New Roman"/>
                <a:sym typeface="Times New Roman"/>
              </a:rPr>
              <a:t>Importance of early detection</a:t>
            </a:r>
            <a:endParaRPr sz="1338">
              <a:solidFill>
                <a:srgbClr val="CCCCCC"/>
              </a:solidFill>
              <a:latin typeface="Times New Roman"/>
              <a:ea typeface="Times New Roman"/>
              <a:cs typeface="Times New Roman"/>
              <a:sym typeface="Times New Roman"/>
            </a:endParaRPr>
          </a:p>
          <a:p>
            <a:pPr indent="-313599" lvl="0" marL="342900" marR="0" rtl="0" algn="just">
              <a:spcBef>
                <a:spcPts val="0"/>
              </a:spcBef>
              <a:spcAft>
                <a:spcPts val="0"/>
              </a:spcAft>
              <a:buClr>
                <a:srgbClr val="CCCCCC"/>
              </a:buClr>
              <a:buSzPts val="1339"/>
              <a:buFont typeface="Times New Roman"/>
              <a:buChar char="●"/>
            </a:pPr>
            <a:r>
              <a:rPr lang="en" sz="1338">
                <a:solidFill>
                  <a:srgbClr val="CCCCCC"/>
                </a:solidFill>
                <a:latin typeface="Times New Roman"/>
                <a:ea typeface="Times New Roman"/>
                <a:cs typeface="Times New Roman"/>
                <a:sym typeface="Times New Roman"/>
              </a:rPr>
              <a:t>Non-invasive and cost-effective approach</a:t>
            </a:r>
            <a:endParaRPr sz="1338">
              <a:solidFill>
                <a:srgbClr val="CCCCCC"/>
              </a:solidFill>
              <a:latin typeface="Times New Roman"/>
              <a:ea typeface="Times New Roman"/>
              <a:cs typeface="Times New Roman"/>
              <a:sym typeface="Times New Roman"/>
            </a:endParaRPr>
          </a:p>
          <a:p>
            <a:pPr indent="-313599" lvl="0" marL="342900" marR="0" rtl="0" algn="just">
              <a:spcBef>
                <a:spcPts val="0"/>
              </a:spcBef>
              <a:spcAft>
                <a:spcPts val="0"/>
              </a:spcAft>
              <a:buClr>
                <a:srgbClr val="CCCCCC"/>
              </a:buClr>
              <a:buSzPts val="1339"/>
              <a:buFont typeface="Times New Roman"/>
              <a:buChar char="●"/>
            </a:pPr>
            <a:r>
              <a:rPr lang="en" sz="1338">
                <a:solidFill>
                  <a:srgbClr val="CCCCCC"/>
                </a:solidFill>
                <a:latin typeface="Times New Roman"/>
                <a:ea typeface="Times New Roman"/>
                <a:cs typeface="Times New Roman"/>
                <a:sym typeface="Times New Roman"/>
              </a:rPr>
              <a:t>Empowering individuals with information</a:t>
            </a:r>
            <a:endParaRPr sz="1338">
              <a:solidFill>
                <a:srgbClr val="CCCCCC"/>
              </a:solidFill>
              <a:latin typeface="Times New Roman"/>
              <a:ea typeface="Times New Roman"/>
              <a:cs typeface="Times New Roman"/>
              <a:sym typeface="Times New Roman"/>
            </a:endParaRPr>
          </a:p>
          <a:p>
            <a:pPr indent="-313599" lvl="0" marL="342900" marR="0" rtl="0" algn="just">
              <a:spcBef>
                <a:spcPts val="0"/>
              </a:spcBef>
              <a:spcAft>
                <a:spcPts val="0"/>
              </a:spcAft>
              <a:buClr>
                <a:srgbClr val="CCCCCC"/>
              </a:buClr>
              <a:buSzPts val="1339"/>
              <a:buFont typeface="Times New Roman"/>
              <a:buChar char="●"/>
            </a:pPr>
            <a:r>
              <a:rPr lang="en" sz="1338">
                <a:solidFill>
                  <a:srgbClr val="CCCCCC"/>
                </a:solidFill>
                <a:latin typeface="Times New Roman"/>
                <a:ea typeface="Times New Roman"/>
                <a:cs typeface="Times New Roman"/>
                <a:sym typeface="Times New Roman"/>
              </a:rPr>
              <a:t>Supporting medical professionals</a:t>
            </a:r>
            <a:endParaRPr sz="1338">
              <a:solidFill>
                <a:srgbClr val="CCCCCC"/>
              </a:solidFill>
              <a:latin typeface="Times New Roman"/>
              <a:ea typeface="Times New Roman"/>
              <a:cs typeface="Times New Roman"/>
              <a:sym typeface="Times New Roman"/>
            </a:endParaRPr>
          </a:p>
          <a:p>
            <a:pPr indent="-313599" lvl="0" marL="342900" marR="0" rtl="0" algn="just">
              <a:spcBef>
                <a:spcPts val="0"/>
              </a:spcBef>
              <a:spcAft>
                <a:spcPts val="0"/>
              </a:spcAft>
              <a:buClr>
                <a:srgbClr val="CCCCCC"/>
              </a:buClr>
              <a:buSzPts val="1339"/>
              <a:buFont typeface="Times New Roman"/>
              <a:buChar char="●"/>
            </a:pPr>
            <a:r>
              <a:rPr lang="en" sz="1338">
                <a:solidFill>
                  <a:srgbClr val="CCCCCC"/>
                </a:solidFill>
                <a:latin typeface="Times New Roman"/>
                <a:ea typeface="Times New Roman"/>
                <a:cs typeface="Times New Roman"/>
                <a:sym typeface="Times New Roman"/>
              </a:rPr>
              <a:t>Enhancing efficiency in healthcare</a:t>
            </a:r>
            <a:endParaRPr sz="1338">
              <a:solidFill>
                <a:srgbClr val="CCCCCC"/>
              </a:solidFill>
              <a:latin typeface="Times New Roman"/>
              <a:ea typeface="Times New Roman"/>
              <a:cs typeface="Times New Roman"/>
              <a:sym typeface="Times New Roman"/>
            </a:endParaRPr>
          </a:p>
          <a:p>
            <a:pPr indent="-313599" lvl="0" marL="342900" marR="0" rtl="0" algn="just">
              <a:spcBef>
                <a:spcPts val="0"/>
              </a:spcBef>
              <a:spcAft>
                <a:spcPts val="0"/>
              </a:spcAft>
              <a:buClr>
                <a:srgbClr val="CCCCCC"/>
              </a:buClr>
              <a:buSzPts val="1339"/>
              <a:buFont typeface="Times New Roman"/>
              <a:buChar char="●"/>
            </a:pPr>
            <a:r>
              <a:rPr lang="en" sz="1338">
                <a:solidFill>
                  <a:srgbClr val="CCCCCC"/>
                </a:solidFill>
                <a:latin typeface="Times New Roman"/>
                <a:ea typeface="Times New Roman"/>
                <a:cs typeface="Times New Roman"/>
                <a:sym typeface="Times New Roman"/>
              </a:rPr>
              <a:t>Promoting awareness and education</a:t>
            </a:r>
            <a:endParaRPr sz="1338">
              <a:solidFill>
                <a:srgbClr val="CCCCCC"/>
              </a:solidFill>
              <a:latin typeface="Times New Roman"/>
              <a:ea typeface="Times New Roman"/>
              <a:cs typeface="Times New Roman"/>
              <a:sym typeface="Times New Roman"/>
            </a:endParaRPr>
          </a:p>
          <a:p>
            <a:pPr indent="-313599" lvl="0" marL="342900" marR="0" rtl="0" algn="just">
              <a:spcBef>
                <a:spcPts val="0"/>
              </a:spcBef>
              <a:spcAft>
                <a:spcPts val="0"/>
              </a:spcAft>
              <a:buClr>
                <a:srgbClr val="CCCCCC"/>
              </a:buClr>
              <a:buSzPts val="1339"/>
              <a:buFont typeface="Times New Roman"/>
              <a:buChar char="●"/>
            </a:pPr>
            <a:r>
              <a:rPr lang="en" sz="1338">
                <a:solidFill>
                  <a:srgbClr val="CCCCCC"/>
                </a:solidFill>
                <a:latin typeface="Times New Roman"/>
                <a:ea typeface="Times New Roman"/>
                <a:cs typeface="Times New Roman"/>
                <a:sym typeface="Times New Roman"/>
              </a:rPr>
              <a:t>Demonstrating the potential of machine learning</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7" name="Shape 307"/>
        <p:cNvGrpSpPr/>
        <p:nvPr/>
      </p:nvGrpSpPr>
      <p:grpSpPr>
        <a:xfrm>
          <a:off x="0" y="0"/>
          <a:ext cx="0" cy="0"/>
          <a:chOff x="0" y="0"/>
          <a:chExt cx="0" cy="0"/>
        </a:xfrm>
      </p:grpSpPr>
      <p:sp>
        <p:nvSpPr>
          <p:cNvPr id="308" name="Google Shape;308;p18"/>
          <p:cNvSpPr txBox="1"/>
          <p:nvPr>
            <p:ph type="title"/>
          </p:nvPr>
        </p:nvSpPr>
        <p:spPr>
          <a:xfrm>
            <a:off x="1152525" y="806575"/>
            <a:ext cx="7030500" cy="746100"/>
          </a:xfrm>
          <a:prstGeom prst="rect">
            <a:avLst/>
          </a:prstGeom>
        </p:spPr>
        <p:txBody>
          <a:bodyPr anchorCtr="0" anchor="t" bIns="91425" lIns="228600" spcFirstLastPara="1" rIns="91425" wrap="square" tIns="91425">
            <a:normAutofit/>
          </a:bodyPr>
          <a:lstStyle/>
          <a:p>
            <a:pPr indent="0" lvl="0" marL="0" marR="0" rtl="0" algn="l">
              <a:spcBef>
                <a:spcPts val="0"/>
              </a:spcBef>
              <a:spcAft>
                <a:spcPts val="0"/>
              </a:spcAft>
              <a:buNone/>
            </a:pPr>
            <a:r>
              <a:rPr lang="en">
                <a:solidFill>
                  <a:schemeClr val="lt1"/>
                </a:solidFill>
              </a:rPr>
              <a:t>LITERATURE REVIEW</a:t>
            </a:r>
            <a:r>
              <a:rPr lang="en">
                <a:solidFill>
                  <a:schemeClr val="lt1"/>
                </a:solidFill>
              </a:rPr>
              <a:t>:</a:t>
            </a:r>
            <a:endParaRPr>
              <a:solidFill>
                <a:schemeClr val="lt1"/>
              </a:solidFill>
            </a:endParaRPr>
          </a:p>
        </p:txBody>
      </p:sp>
      <p:sp>
        <p:nvSpPr>
          <p:cNvPr id="309" name="Google Shape;309;p18"/>
          <p:cNvSpPr txBox="1"/>
          <p:nvPr>
            <p:ph idx="1" type="body"/>
          </p:nvPr>
        </p:nvSpPr>
        <p:spPr>
          <a:xfrm>
            <a:off x="1152525" y="1957250"/>
            <a:ext cx="7030500" cy="2541600"/>
          </a:xfrm>
          <a:prstGeom prst="rect">
            <a:avLst/>
          </a:prstGeom>
        </p:spPr>
        <p:txBody>
          <a:bodyPr anchorCtr="0" anchor="t" bIns="91425" lIns="228600" spcFirstLastPara="1" rIns="91425" wrap="square" tIns="91425">
            <a:normAutofit/>
          </a:bodyPr>
          <a:lstStyle/>
          <a:p>
            <a:pPr indent="0" lvl="0" marL="0" marR="0" rtl="0" algn="just">
              <a:spcBef>
                <a:spcPts val="0"/>
              </a:spcBef>
              <a:spcAft>
                <a:spcPts val="0"/>
              </a:spcAft>
              <a:buNone/>
            </a:pPr>
            <a:r>
              <a:t/>
            </a:r>
            <a:endParaRPr>
              <a:solidFill>
                <a:srgbClr val="CCCCCC"/>
              </a:solidFill>
              <a:latin typeface="Times New Roman"/>
              <a:ea typeface="Times New Roman"/>
              <a:cs typeface="Times New Roman"/>
              <a:sym typeface="Times New Roman"/>
            </a:endParaRPr>
          </a:p>
          <a:p>
            <a:pPr indent="-311150" lvl="0" marL="342900" marR="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Extensive research has been conducted to develop accurate cancer cell classifiers</a:t>
            </a:r>
            <a:endParaRPr>
              <a:solidFill>
                <a:srgbClr val="CCCCCC"/>
              </a:solidFill>
              <a:latin typeface="Times New Roman"/>
              <a:ea typeface="Times New Roman"/>
              <a:cs typeface="Times New Roman"/>
              <a:sym typeface="Times New Roman"/>
            </a:endParaRPr>
          </a:p>
          <a:p>
            <a:pPr indent="-311150" lvl="0" marL="342900" marR="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Previous studies have focused on exploring different machine learning algorithms</a:t>
            </a:r>
            <a:endParaRPr>
              <a:solidFill>
                <a:srgbClr val="CCCCCC"/>
              </a:solidFill>
              <a:latin typeface="Times New Roman"/>
              <a:ea typeface="Times New Roman"/>
              <a:cs typeface="Times New Roman"/>
              <a:sym typeface="Times New Roman"/>
            </a:endParaRPr>
          </a:p>
          <a:p>
            <a:pPr indent="-311150" lvl="0" marL="342900" marR="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Methodology, limitations, novelty, significance, and connections to new research should be considered when analyzing previous research on cancer cell classifiers</a:t>
            </a:r>
            <a:endParaRPr>
              <a:solidFill>
                <a:srgbClr val="CCCCCC"/>
              </a:solidFill>
              <a:latin typeface="Times New Roman"/>
              <a:ea typeface="Times New Roman"/>
              <a:cs typeface="Times New Roman"/>
              <a:sym typeface="Times New Roman"/>
            </a:endParaRPr>
          </a:p>
          <a:p>
            <a:pPr indent="-311150" lvl="0" marL="342900" marR="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The new research combines deep learning and transfer learning techniques to develop a cancer cell classifier</a:t>
            </a:r>
            <a:endParaRPr>
              <a:solidFill>
                <a:srgbClr val="CCCCCC"/>
              </a:solidFill>
              <a:latin typeface="Times New Roman"/>
              <a:ea typeface="Times New Roman"/>
              <a:cs typeface="Times New Roman"/>
              <a:sym typeface="Times New Roman"/>
            </a:endParaRPr>
          </a:p>
          <a:p>
            <a:pPr indent="-311150" lvl="0" marL="342900" marR="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The study achieves high accuracy in detecting cancer cells while using a relatively small dataset</a:t>
            </a:r>
            <a:endParaRPr>
              <a:solidFill>
                <a:srgbClr val="CCCCCC"/>
              </a:solidFill>
              <a:latin typeface="Times New Roman"/>
              <a:ea typeface="Times New Roman"/>
              <a:cs typeface="Times New Roman"/>
              <a:sym typeface="Times New Roman"/>
            </a:endParaRPr>
          </a:p>
          <a:p>
            <a:pPr indent="-311150" lvl="0" marL="342900" marR="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The approach holds promise for improving cancer diagnosis and treatment.</a:t>
            </a:r>
            <a:endParaRPr>
              <a:solidFill>
                <a:srgbClr val="CCCCCC"/>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CHALLENGES AND LIMITATIONS IN THE EXISTING SYSTEM:</a:t>
            </a:r>
            <a:endParaRPr>
              <a:solidFill>
                <a:schemeClr val="lt1"/>
              </a:solidFill>
            </a:endParaRPr>
          </a:p>
        </p:txBody>
      </p:sp>
      <p:sp>
        <p:nvSpPr>
          <p:cNvPr id="315" name="Google Shape;315;p19"/>
          <p:cNvSpPr txBox="1"/>
          <p:nvPr>
            <p:ph idx="1" type="body"/>
          </p:nvPr>
        </p:nvSpPr>
        <p:spPr>
          <a:xfrm>
            <a:off x="1303800" y="1720875"/>
            <a:ext cx="7030500" cy="2541600"/>
          </a:xfrm>
          <a:prstGeom prst="rect">
            <a:avLst/>
          </a:prstGeom>
        </p:spPr>
        <p:txBody>
          <a:bodyPr anchorCtr="0" anchor="t" bIns="91425" lIns="91425" spcFirstLastPara="1" rIns="91425" wrap="square" tIns="91425">
            <a:normAutofit lnSpcReduction="20000"/>
          </a:bodyPr>
          <a:lstStyle/>
          <a:p>
            <a:pPr indent="-311150" lvl="0" marL="457200" rtl="0" algn="just">
              <a:spcBef>
                <a:spcPts val="0"/>
              </a:spcBef>
              <a:spcAft>
                <a:spcPts val="0"/>
              </a:spcAft>
              <a:buClr>
                <a:srgbClr val="CCCCCC"/>
              </a:buClr>
              <a:buSzPts val="1300"/>
              <a:buFont typeface="Times New Roman"/>
              <a:buChar char="●"/>
            </a:pPr>
            <a:r>
              <a:rPr b="1" lang="en" sz="1400" u="sng">
                <a:solidFill>
                  <a:srgbClr val="CCCCCC"/>
                </a:solidFill>
                <a:latin typeface="Times New Roman"/>
                <a:ea typeface="Times New Roman"/>
                <a:cs typeface="Times New Roman"/>
                <a:sym typeface="Times New Roman"/>
              </a:rPr>
              <a:t>Availability of high-quality data:</a:t>
            </a:r>
            <a:r>
              <a:rPr lang="en">
                <a:solidFill>
                  <a:srgbClr val="CCCCCC"/>
                </a:solidFill>
                <a:latin typeface="Times New Roman"/>
                <a:ea typeface="Times New Roman"/>
                <a:cs typeface="Times New Roman"/>
                <a:sym typeface="Times New Roman"/>
              </a:rPr>
              <a:t> The project requires a diverse and accurately annotated dataset for effective training, but obtaining such data can be challenging.</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b="1" lang="en" sz="1400" u="sng">
                <a:solidFill>
                  <a:srgbClr val="CCCCCC"/>
                </a:solidFill>
                <a:latin typeface="Times New Roman"/>
                <a:ea typeface="Times New Roman"/>
                <a:cs typeface="Times New Roman"/>
                <a:sym typeface="Times New Roman"/>
              </a:rPr>
              <a:t>Limited generalization ability:</a:t>
            </a:r>
            <a:r>
              <a:rPr lang="en">
                <a:solidFill>
                  <a:srgbClr val="CCCCCC"/>
                </a:solidFill>
                <a:latin typeface="Times New Roman"/>
                <a:ea typeface="Times New Roman"/>
                <a:cs typeface="Times New Roman"/>
                <a:sym typeface="Times New Roman"/>
              </a:rPr>
              <a:t> The cancer cell classifier model may have difficulty classifying cells it has not encountered before, limiting its generalization ability.</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b="1" lang="en" sz="1400" u="sng">
                <a:solidFill>
                  <a:srgbClr val="CCCCCC"/>
                </a:solidFill>
                <a:latin typeface="Times New Roman"/>
                <a:ea typeface="Times New Roman"/>
                <a:cs typeface="Times New Roman"/>
                <a:sym typeface="Times New Roman"/>
              </a:rPr>
              <a:t>Interpretability:</a:t>
            </a:r>
            <a:r>
              <a:rPr lang="en">
                <a:solidFill>
                  <a:srgbClr val="CCCCCC"/>
                </a:solidFill>
                <a:latin typeface="Times New Roman"/>
                <a:ea typeface="Times New Roman"/>
                <a:cs typeface="Times New Roman"/>
                <a:sym typeface="Times New Roman"/>
              </a:rPr>
              <a:t> As machine learning models become more complex, understanding how they classify cells can be difficult, which may impact trust and adoption by medical professionals.</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b="1" lang="en" sz="1400" u="sng">
                <a:solidFill>
                  <a:srgbClr val="CCCCCC"/>
                </a:solidFill>
                <a:latin typeface="Times New Roman"/>
                <a:ea typeface="Times New Roman"/>
                <a:cs typeface="Times New Roman"/>
                <a:sym typeface="Times New Roman"/>
              </a:rPr>
              <a:t>Ethical considerations:</a:t>
            </a:r>
            <a:r>
              <a:rPr lang="en">
                <a:solidFill>
                  <a:srgbClr val="CCCCCC"/>
                </a:solidFill>
                <a:latin typeface="Times New Roman"/>
                <a:ea typeface="Times New Roman"/>
                <a:cs typeface="Times New Roman"/>
                <a:sym typeface="Times New Roman"/>
              </a:rPr>
              <a:t> The use of machine learning models in healthcare raises ethical considerations such as data privacy, security, and bias, which must be addressed to ensure fair and equal treatment of patients.</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b="1" lang="en" sz="1400" u="sng">
                <a:solidFill>
                  <a:srgbClr val="CCCCCC"/>
                </a:solidFill>
                <a:latin typeface="Times New Roman"/>
                <a:ea typeface="Times New Roman"/>
                <a:cs typeface="Times New Roman"/>
                <a:sym typeface="Times New Roman"/>
              </a:rPr>
              <a:t>Integration with clinical workflows:</a:t>
            </a:r>
            <a:r>
              <a:rPr lang="en">
                <a:solidFill>
                  <a:srgbClr val="CCCCCC"/>
                </a:solidFill>
                <a:latin typeface="Times New Roman"/>
                <a:ea typeface="Times New Roman"/>
                <a:cs typeface="Times New Roman"/>
                <a:sym typeface="Times New Roman"/>
              </a:rPr>
              <a:t> Integrating the model into clinical workflows and decision-making processes can be challenging and require additional training for medical professionals.</a:t>
            </a:r>
            <a:endParaRPr>
              <a:solidFill>
                <a:srgbClr val="CCCCCC"/>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OBJECTIVES:</a:t>
            </a:r>
            <a:endParaRPr>
              <a:solidFill>
                <a:schemeClr val="lt1"/>
              </a:solidFill>
            </a:endParaRPr>
          </a:p>
        </p:txBody>
      </p:sp>
      <p:sp>
        <p:nvSpPr>
          <p:cNvPr id="321" name="Google Shape;321;p20"/>
          <p:cNvSpPr txBox="1"/>
          <p:nvPr>
            <p:ph idx="1" type="body"/>
          </p:nvPr>
        </p:nvSpPr>
        <p:spPr>
          <a:xfrm>
            <a:off x="1303800" y="1597875"/>
            <a:ext cx="7030500" cy="35457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a:solidFill>
                  <a:srgbClr val="CCCCCC"/>
                </a:solidFill>
                <a:latin typeface="Times New Roman"/>
                <a:ea typeface="Times New Roman"/>
                <a:cs typeface="Times New Roman"/>
                <a:sym typeface="Times New Roman"/>
              </a:rPr>
              <a:t>The primary objective of a cancer cell classifier project is to develop a machine learning model that can accurately classify cancer cells from non-cancerous cells. This objective can be further broken down into specific objectives:</a:t>
            </a:r>
            <a:endParaRPr>
              <a:solidFill>
                <a:srgbClr val="CCCCCC"/>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b="1" lang="en" sz="1400" u="sng">
                <a:solidFill>
                  <a:srgbClr val="CCCCCC"/>
                </a:solidFill>
                <a:latin typeface="Times New Roman"/>
                <a:ea typeface="Times New Roman"/>
                <a:cs typeface="Times New Roman"/>
                <a:sym typeface="Times New Roman"/>
              </a:rPr>
              <a:t>Collecting and preprocessing data:</a:t>
            </a:r>
            <a:r>
              <a:rPr lang="en">
                <a:solidFill>
                  <a:srgbClr val="CCCCCC"/>
                </a:solidFill>
                <a:latin typeface="Times New Roman"/>
                <a:ea typeface="Times New Roman"/>
                <a:cs typeface="Times New Roman"/>
                <a:sym typeface="Times New Roman"/>
              </a:rPr>
              <a:t> Obtain a high-quality dataset of cancer and non-cancerous cells and preprocess the data for analysis.</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b="1" lang="en" sz="1400" u="sng">
                <a:solidFill>
                  <a:srgbClr val="CCCCCC"/>
                </a:solidFill>
                <a:latin typeface="Times New Roman"/>
                <a:ea typeface="Times New Roman"/>
                <a:cs typeface="Times New Roman"/>
                <a:sym typeface="Times New Roman"/>
              </a:rPr>
              <a:t>Developing a classification algorithm:</a:t>
            </a:r>
            <a:r>
              <a:rPr lang="en">
                <a:solidFill>
                  <a:srgbClr val="CCCCCC"/>
                </a:solidFill>
                <a:latin typeface="Times New Roman"/>
                <a:ea typeface="Times New Roman"/>
                <a:cs typeface="Times New Roman"/>
                <a:sym typeface="Times New Roman"/>
              </a:rPr>
              <a:t> Choose an appropriate machine learning algorithm and train it to classify cancer cells from non-cancerous cells, optimizing for maximum accuracy.</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b="1" lang="en" sz="1400" u="sng">
                <a:solidFill>
                  <a:srgbClr val="CCCCCC"/>
                </a:solidFill>
                <a:latin typeface="Times New Roman"/>
                <a:ea typeface="Times New Roman"/>
                <a:cs typeface="Times New Roman"/>
                <a:sym typeface="Times New Roman"/>
              </a:rPr>
              <a:t>Evaluating the model's performance:</a:t>
            </a:r>
            <a:r>
              <a:rPr lang="en">
                <a:solidFill>
                  <a:srgbClr val="CCCCCC"/>
                </a:solidFill>
                <a:latin typeface="Times New Roman"/>
                <a:ea typeface="Times New Roman"/>
                <a:cs typeface="Times New Roman"/>
                <a:sym typeface="Times New Roman"/>
              </a:rPr>
              <a:t> Evaluate the trained model's performance on a separate set of data not used during training, calculating metrics such as accuracy, precision, recall, and F1 score.</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b="1" lang="en" sz="1400" u="sng">
                <a:solidFill>
                  <a:srgbClr val="CCCCCC"/>
                </a:solidFill>
                <a:latin typeface="Times New Roman"/>
                <a:ea typeface="Times New Roman"/>
                <a:cs typeface="Times New Roman"/>
                <a:sym typeface="Times New Roman"/>
              </a:rPr>
              <a:t>Developing an explainable model:</a:t>
            </a:r>
            <a:r>
              <a:rPr lang="en">
                <a:solidFill>
                  <a:srgbClr val="CCCCCC"/>
                </a:solidFill>
                <a:latin typeface="Times New Roman"/>
                <a:ea typeface="Times New Roman"/>
                <a:cs typeface="Times New Roman"/>
                <a:sym typeface="Times New Roman"/>
              </a:rPr>
              <a:t> Develop an explainable model that provides insights into how it arrived at its classification decision.</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b="1" lang="en" sz="1400" u="sng">
                <a:solidFill>
                  <a:srgbClr val="CCCCCC"/>
                </a:solidFill>
                <a:latin typeface="Times New Roman"/>
                <a:ea typeface="Times New Roman"/>
                <a:cs typeface="Times New Roman"/>
                <a:sym typeface="Times New Roman"/>
              </a:rPr>
              <a:t>Integrating genomics data:</a:t>
            </a:r>
            <a:r>
              <a:rPr lang="en">
                <a:solidFill>
                  <a:srgbClr val="CCCCCC"/>
                </a:solidFill>
                <a:latin typeface="Times New Roman"/>
                <a:ea typeface="Times New Roman"/>
                <a:cs typeface="Times New Roman"/>
                <a:sym typeface="Times New Roman"/>
              </a:rPr>
              <a:t> Integrate genomics data into the model to provide personalized treatment recommendations based on an individual's genomic profile.</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b="1" lang="en" sz="1400" u="sng">
                <a:solidFill>
                  <a:srgbClr val="CCCCCC"/>
                </a:solidFill>
                <a:latin typeface="Times New Roman"/>
                <a:ea typeface="Times New Roman"/>
                <a:cs typeface="Times New Roman"/>
                <a:sym typeface="Times New Roman"/>
              </a:rPr>
              <a:t>Deploying the model:</a:t>
            </a:r>
            <a:r>
              <a:rPr lang="en">
                <a:solidFill>
                  <a:srgbClr val="CCCCCC"/>
                </a:solidFill>
                <a:latin typeface="Times New Roman"/>
                <a:ea typeface="Times New Roman"/>
                <a:cs typeface="Times New Roman"/>
                <a:sym typeface="Times New Roman"/>
              </a:rPr>
              <a:t> Deploy the trained model into a real-world setting, such as a clinical setting, for use by medical professionals.</a:t>
            </a:r>
            <a:endParaRPr>
              <a:solidFill>
                <a:srgbClr val="CCCCCC"/>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INNOVATION IDEA:</a:t>
            </a:r>
            <a:endParaRPr>
              <a:solidFill>
                <a:schemeClr val="lt1"/>
              </a:solidFill>
            </a:endParaRPr>
          </a:p>
        </p:txBody>
      </p:sp>
      <p:sp>
        <p:nvSpPr>
          <p:cNvPr id="327" name="Google Shape;327;p21"/>
          <p:cNvSpPr txBox="1"/>
          <p:nvPr>
            <p:ph idx="1" type="body"/>
          </p:nvPr>
        </p:nvSpPr>
        <p:spPr>
          <a:xfrm>
            <a:off x="1303800" y="1720875"/>
            <a:ext cx="7030500" cy="25416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0"/>
              </a:spcAft>
              <a:buNone/>
            </a:pPr>
            <a:r>
              <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Incorporating explainability: Designing the model to provide insights into how it arrived at its classification decision by incorporating techniques such as attention mechanisms or saliency maps that highlight the important features in the input data that led to the classification decision.</a:t>
            </a:r>
            <a:endParaRPr>
              <a:solidFill>
                <a:srgbClr val="CCCCCC"/>
              </a:solidFill>
              <a:latin typeface="Times New Roman"/>
              <a:ea typeface="Times New Roman"/>
              <a:cs typeface="Times New Roman"/>
              <a:sym typeface="Times New Roman"/>
            </a:endParaRPr>
          </a:p>
          <a:p>
            <a:pPr indent="-311150" lvl="0" marL="457200" rtl="0" algn="just">
              <a:spcBef>
                <a:spcPts val="0"/>
              </a:spcBef>
              <a:spcAft>
                <a:spcPts val="0"/>
              </a:spcAft>
              <a:buClr>
                <a:srgbClr val="CCCCCC"/>
              </a:buClr>
              <a:buSzPts val="1300"/>
              <a:buFont typeface="Times New Roman"/>
              <a:buChar char="●"/>
            </a:pPr>
            <a:r>
              <a:rPr lang="en">
                <a:solidFill>
                  <a:srgbClr val="CCCCCC"/>
                </a:solidFill>
                <a:latin typeface="Times New Roman"/>
                <a:ea typeface="Times New Roman"/>
                <a:cs typeface="Times New Roman"/>
                <a:sym typeface="Times New Roman"/>
              </a:rPr>
              <a:t>Integrating additional data sources: Including genomics data to potentially improve accuracy of classification and provide more personalized treatment recommendations based on individual genomic profile, known as precision medicine.</a:t>
            </a:r>
            <a:endParaRPr>
              <a:solidFill>
                <a:srgbClr val="CCCCCC"/>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