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669682-FE03-4683-B485-E938A0A2D6E3}">
  <a:tblStyle styleId="{9F669682-FE03-4683-B485-E938A0A2D6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c86dc874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8c86dc874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c86dc874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8c86dc874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c86dc874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8c86dc874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c86dc87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c86dc87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c86dc87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c86dc87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c86dc874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c86dc874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c86dc87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c86dc87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c86dc874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c86dc874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c86dc874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c86dc874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c86dc874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c86dc874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c86dc874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8c86dc874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brainbell.com/tutors/A%2B/Hardware/Basic_Requirements_of_a_Network.htm" TargetMode="External"/><Relationship Id="rId4" Type="http://schemas.openxmlformats.org/officeDocument/2006/relationships/hyperlink" Target="http://www.ccexpert.us/network-design-2/characterizing-types-of-traffic-flow-for-" TargetMode="External"/><Relationship Id="rId9" Type="http://schemas.openxmlformats.org/officeDocument/2006/relationships/hyperlink" Target="https://networklessons.com/ospf/basic-ospf-configuration" TargetMode="External"/><Relationship Id="rId5" Type="http://schemas.openxmlformats.org/officeDocument/2006/relationships/hyperlink" Target="http://www.ccexpert.us/network-design-2/characterizing-types-of-traffic-flow-for-" TargetMode="External"/><Relationship Id="rId6" Type="http://schemas.openxmlformats.org/officeDocument/2006/relationships/hyperlink" Target="http://www.netacad.com/courses/packet-tracer" TargetMode="External"/><Relationship Id="rId7" Type="http://schemas.openxmlformats.org/officeDocument/2006/relationships/hyperlink" Target="https://www.cisco.com/c/en/us/td/docs/ios-xml/ios/iproute_ospf/configuration/xe-16/iro-xe-16-book/iro-cfg.html" TargetMode="External"/><Relationship Id="rId8" Type="http://schemas.openxmlformats.org/officeDocument/2006/relationships/hyperlink" Target="https://www.cisco.com/c/en/us/td/docs/ios-xml/ios/iproute_ospf/configuration/xe-16/iro-xe-16-book/iro-cfg.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702025" y="494850"/>
            <a:ext cx="5907600" cy="201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Network Design Proposal For Bank</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Clr>
                <a:schemeClr val="dk1"/>
              </a:buClr>
              <a:buSzPts val="358"/>
              <a:buFont typeface="Arial"/>
              <a:buNone/>
            </a:pPr>
            <a:r>
              <a:rPr lang="en" sz="5200">
                <a:solidFill>
                  <a:schemeClr val="dk1"/>
                </a:solidFill>
              </a:rPr>
              <a:t>team members names and reg no</a:t>
            </a:r>
            <a:endParaRPr sz="5200">
              <a:solidFill>
                <a:schemeClr val="dk1"/>
              </a:solidFill>
            </a:endParaRPr>
          </a:p>
          <a:p>
            <a:pPr indent="0" lvl="0" marL="0" rtl="0" algn="l">
              <a:spcBef>
                <a:spcPts val="0"/>
              </a:spcBef>
              <a:spcAft>
                <a:spcPts val="0"/>
              </a:spcAft>
              <a:buNone/>
            </a:pPr>
            <a:r>
              <a:t/>
            </a:r>
            <a:endParaRPr/>
          </a:p>
        </p:txBody>
      </p:sp>
      <p:sp>
        <p:nvSpPr>
          <p:cNvPr id="136" name="Google Shape;136;p13"/>
          <p:cNvSpPr txBox="1"/>
          <p:nvPr/>
        </p:nvSpPr>
        <p:spPr>
          <a:xfrm>
            <a:off x="1945775" y="2430350"/>
            <a:ext cx="6871500" cy="217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Lato"/>
                <a:ea typeface="Lato"/>
                <a:cs typeface="Lato"/>
                <a:sym typeface="Lato"/>
              </a:rPr>
              <a:t>Team Members:</a:t>
            </a:r>
            <a:endParaRPr sz="2100">
              <a:solidFill>
                <a:schemeClr val="lt1"/>
              </a:solidFill>
              <a:latin typeface="Lato"/>
              <a:ea typeface="Lato"/>
              <a:cs typeface="Lato"/>
              <a:sym typeface="Lato"/>
            </a:endParaRPr>
          </a:p>
          <a:p>
            <a:pPr indent="0" lvl="0" marL="0" marR="0" rtl="0" algn="ctr">
              <a:spcBef>
                <a:spcPts val="0"/>
              </a:spcBef>
              <a:spcAft>
                <a:spcPts val="0"/>
              </a:spcAft>
              <a:buNone/>
            </a:pPr>
            <a:r>
              <a:rPr lang="en" sz="2100">
                <a:solidFill>
                  <a:schemeClr val="lt1"/>
                </a:solidFill>
                <a:latin typeface="Times New Roman"/>
                <a:ea typeface="Times New Roman"/>
                <a:cs typeface="Times New Roman"/>
                <a:sym typeface="Times New Roman"/>
              </a:rPr>
              <a:t>Prakhar Sarraf (RA2011003010628)</a:t>
            </a:r>
            <a:endParaRPr sz="21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lang="en" sz="2100">
                <a:solidFill>
                  <a:schemeClr val="lt1"/>
                </a:solidFill>
                <a:latin typeface="Times New Roman"/>
                <a:ea typeface="Times New Roman"/>
                <a:cs typeface="Times New Roman"/>
                <a:sym typeface="Times New Roman"/>
              </a:rPr>
              <a:t>Aniket Singh (RA2011003010629)</a:t>
            </a:r>
            <a:endParaRPr sz="21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lang="en" sz="2100">
                <a:solidFill>
                  <a:schemeClr val="lt1"/>
                </a:solidFill>
                <a:latin typeface="Times New Roman"/>
                <a:ea typeface="Times New Roman"/>
                <a:cs typeface="Times New Roman"/>
                <a:sym typeface="Times New Roman"/>
              </a:rPr>
              <a:t>Ananya Ravichandran (RA2011003010630)</a:t>
            </a:r>
            <a:endParaRPr sz="21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lang="en" sz="2100">
                <a:solidFill>
                  <a:schemeClr val="lt1"/>
                </a:solidFill>
                <a:latin typeface="Times New Roman"/>
                <a:ea typeface="Times New Roman"/>
                <a:cs typeface="Times New Roman"/>
                <a:sym typeface="Times New Roman"/>
              </a:rPr>
              <a:t>Shruti Tiwari (RA2011003010631)</a:t>
            </a:r>
            <a:endParaRPr sz="21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sz="24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Conclusion</a:t>
            </a:r>
            <a:endParaRPr/>
          </a:p>
        </p:txBody>
      </p:sp>
      <p:sp>
        <p:nvSpPr>
          <p:cNvPr id="197" name="Google Shape;197;p22"/>
          <p:cNvSpPr txBox="1"/>
          <p:nvPr>
            <p:ph idx="1" type="body"/>
          </p:nvPr>
        </p:nvSpPr>
        <p:spPr>
          <a:xfrm>
            <a:off x="1052550" y="1526400"/>
            <a:ext cx="7038900" cy="2911200"/>
          </a:xfrm>
          <a:prstGeom prst="rect">
            <a:avLst/>
          </a:prstGeom>
        </p:spPr>
        <p:txBody>
          <a:bodyPr anchorCtr="0" anchor="t" bIns="91425" lIns="91425" spcFirstLastPara="1" rIns="91425" wrap="square" tIns="91425">
            <a:normAutofit/>
          </a:bodyPr>
          <a:lstStyle/>
          <a:p>
            <a:pPr indent="0" lvl="0" marL="375920" marR="511810" rtl="0" algn="l">
              <a:lnSpc>
                <a:spcPct val="100000"/>
              </a:lnSpc>
              <a:spcBef>
                <a:spcPts val="5"/>
              </a:spcBef>
              <a:spcAft>
                <a:spcPts val="0"/>
              </a:spcAft>
              <a:buNone/>
            </a:pPr>
            <a:r>
              <a:rPr lang="en" sz="1700">
                <a:latin typeface="Times New Roman"/>
                <a:ea typeface="Times New Roman"/>
                <a:cs typeface="Times New Roman"/>
                <a:sym typeface="Times New Roman"/>
              </a:rPr>
              <a:t>Had a deep understanding of how switches, routers and PCs are interconnected to form an in-house network. And also learned how the data is transmitted among different networks using the IP address.</a:t>
            </a:r>
            <a:endParaRPr sz="17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3" name="Google Shape;203;p23"/>
          <p:cNvSpPr txBox="1"/>
          <p:nvPr>
            <p:ph idx="1" type="body"/>
          </p:nvPr>
        </p:nvSpPr>
        <p:spPr>
          <a:xfrm>
            <a:off x="1297500" y="12246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40"/>
              </a:spcBef>
              <a:spcAft>
                <a:spcPts val="0"/>
              </a:spcAft>
              <a:buNone/>
            </a:pPr>
            <a:r>
              <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 sz="1700">
                <a:uFill>
                  <a:noFill/>
                </a:uFill>
                <a:latin typeface="Times New Roman"/>
                <a:ea typeface="Times New Roman"/>
                <a:cs typeface="Times New Roman"/>
                <a:sym typeface="Times New Roman"/>
                <a:hlinkClick r:id="rId3"/>
              </a:rPr>
              <a:t>https://brainbell.com/tutors/A+/Hardware/Basic_Requirements_of_a_Network.htm</a:t>
            </a:r>
            <a:endParaRPr sz="1700">
              <a:latin typeface="Times New Roman"/>
              <a:ea typeface="Times New Roman"/>
              <a:cs typeface="Times New Roman"/>
              <a:sym typeface="Times New Roman"/>
            </a:endParaRPr>
          </a:p>
          <a:p>
            <a:pPr indent="-336550" lvl="0" marL="457200" marR="1146175" rtl="0" algn="l">
              <a:lnSpc>
                <a:spcPct val="97916"/>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https://</a:t>
            </a:r>
            <a:r>
              <a:rPr lang="en" sz="1700">
                <a:uFill>
                  <a:noFill/>
                </a:uFill>
                <a:latin typeface="Times New Roman"/>
                <a:ea typeface="Times New Roman"/>
                <a:cs typeface="Times New Roman"/>
                <a:sym typeface="Times New Roman"/>
                <a:hlinkClick r:id="rId4"/>
              </a:rPr>
              <a:t>www.ccexpert.us/network-design-2/characterizing-types-of-traffic-</a:t>
            </a:r>
            <a:r>
              <a:rPr lang="en" sz="1700">
                <a:latin typeface="Times New Roman"/>
                <a:ea typeface="Times New Roman"/>
                <a:cs typeface="Times New Roman"/>
                <a:sym typeface="Times New Roman"/>
              </a:rPr>
              <a:t> </a:t>
            </a:r>
            <a:r>
              <a:rPr lang="en" sz="1700">
                <a:uFill>
                  <a:noFill/>
                </a:uFill>
                <a:latin typeface="Times New Roman"/>
                <a:ea typeface="Times New Roman"/>
                <a:cs typeface="Times New Roman"/>
                <a:sym typeface="Times New Roman"/>
                <a:hlinkClick r:id="rId5"/>
              </a:rPr>
              <a:t>flow-for-</a:t>
            </a:r>
            <a:r>
              <a:rPr lang="en" sz="1700">
                <a:latin typeface="Times New Roman"/>
                <a:ea typeface="Times New Roman"/>
                <a:cs typeface="Times New Roman"/>
                <a:sym typeface="Times New Roman"/>
              </a:rPr>
              <a:t>newnetwork-applications.html</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https://</a:t>
            </a:r>
            <a:r>
              <a:rPr lang="en" sz="1700">
                <a:uFill>
                  <a:noFill/>
                </a:uFill>
                <a:latin typeface="Times New Roman"/>
                <a:ea typeface="Times New Roman"/>
                <a:cs typeface="Times New Roman"/>
                <a:sym typeface="Times New Roman"/>
                <a:hlinkClick r:id="rId6"/>
              </a:rPr>
              <a:t>www.netacad.com/courses/packet-tracer</a:t>
            </a:r>
            <a:endParaRPr sz="1700">
              <a:latin typeface="Times New Roman"/>
              <a:ea typeface="Times New Roman"/>
              <a:cs typeface="Times New Roman"/>
              <a:sym typeface="Times New Roman"/>
            </a:endParaRPr>
          </a:p>
          <a:p>
            <a:pPr indent="-336550" lvl="0" marL="457200" marR="675640" rtl="0" algn="l">
              <a:lnSpc>
                <a:spcPct val="107916"/>
              </a:lnSpc>
              <a:spcBef>
                <a:spcPts val="0"/>
              </a:spcBef>
              <a:spcAft>
                <a:spcPts val="0"/>
              </a:spcAft>
              <a:buSzPts val="1700"/>
              <a:buFont typeface="Times New Roman"/>
              <a:buAutoNum type="arabicPeriod"/>
            </a:pPr>
            <a:r>
              <a:rPr lang="en" sz="1700">
                <a:uFill>
                  <a:noFill/>
                </a:uFill>
                <a:latin typeface="Times New Roman"/>
                <a:ea typeface="Times New Roman"/>
                <a:cs typeface="Times New Roman"/>
                <a:sym typeface="Times New Roman"/>
                <a:hlinkClick r:id="rId7"/>
              </a:rPr>
              <a:t>https://www.cisco.com/c/en/us/td/docs/ios-xml/ios/iproute_ospf/configuration/xe-</a:t>
            </a:r>
            <a:r>
              <a:rPr lang="en" sz="1700">
                <a:latin typeface="Times New Roman"/>
                <a:ea typeface="Times New Roman"/>
                <a:cs typeface="Times New Roman"/>
                <a:sym typeface="Times New Roman"/>
              </a:rPr>
              <a:t> </a:t>
            </a:r>
            <a:r>
              <a:rPr lang="en" sz="1700">
                <a:uFill>
                  <a:noFill/>
                </a:uFill>
                <a:latin typeface="Times New Roman"/>
                <a:ea typeface="Times New Roman"/>
                <a:cs typeface="Times New Roman"/>
                <a:sym typeface="Times New Roman"/>
                <a:hlinkClick r:id="rId8"/>
              </a:rPr>
              <a:t>16/iro- xe-16-book/iro-cfg.html</a:t>
            </a:r>
            <a:endParaRPr sz="1700">
              <a:latin typeface="Times New Roman"/>
              <a:ea typeface="Times New Roman"/>
              <a:cs typeface="Times New Roman"/>
              <a:sym typeface="Times New Roman"/>
            </a:endParaRPr>
          </a:p>
          <a:p>
            <a:pPr indent="-336550" lvl="0" marL="457200" rtl="0" algn="l">
              <a:lnSpc>
                <a:spcPct val="100000"/>
              </a:lnSpc>
              <a:spcBef>
                <a:spcPts val="0"/>
              </a:spcBef>
              <a:spcAft>
                <a:spcPts val="0"/>
              </a:spcAft>
              <a:buSzPts val="1700"/>
              <a:buFont typeface="Times New Roman"/>
              <a:buAutoNum type="arabicPeriod"/>
            </a:pPr>
            <a:r>
              <a:rPr lang="en" sz="1700">
                <a:uFill>
                  <a:noFill/>
                </a:uFill>
                <a:latin typeface="Times New Roman"/>
                <a:ea typeface="Times New Roman"/>
                <a:cs typeface="Times New Roman"/>
                <a:sym typeface="Times New Roman"/>
                <a:hlinkClick r:id="rId9"/>
              </a:rPr>
              <a:t>https://networklessons.com/ospf/basic-ospf-configuration</a:t>
            </a:r>
            <a:endParaRPr sz="1700">
              <a:latin typeface="Times New Roman"/>
              <a:ea typeface="Times New Roman"/>
              <a:cs typeface="Times New Roman"/>
              <a:sym typeface="Times New Roman"/>
            </a:endParaRPr>
          </a:p>
          <a:p>
            <a:pPr indent="0" lvl="0" marL="0" rtl="0" algn="l">
              <a:spcBef>
                <a:spcPts val="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18450" y="1734325"/>
            <a:ext cx="6707100" cy="13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6220"/>
              <a:t>Thank You</a:t>
            </a:r>
            <a:endParaRPr sz="62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2" name="Google Shape;142;p14"/>
          <p:cNvSpPr txBox="1"/>
          <p:nvPr>
            <p:ph idx="1" type="body"/>
          </p:nvPr>
        </p:nvSpPr>
        <p:spPr>
          <a:xfrm>
            <a:off x="761100" y="924125"/>
            <a:ext cx="7852500" cy="3821700"/>
          </a:xfrm>
          <a:prstGeom prst="rect">
            <a:avLst/>
          </a:prstGeom>
        </p:spPr>
        <p:txBody>
          <a:bodyPr anchorCtr="0" anchor="t" bIns="91425" lIns="91425" spcFirstLastPara="1" rIns="91425" wrap="square" tIns="91425">
            <a:noAutofit/>
          </a:bodyPr>
          <a:lstStyle/>
          <a:p>
            <a:pPr indent="0" lvl="0" marL="540385" marR="413385" rtl="0" algn="l">
              <a:lnSpc>
                <a:spcPct val="100000"/>
              </a:lnSpc>
              <a:spcBef>
                <a:spcPts val="495"/>
              </a:spcBef>
              <a:spcAft>
                <a:spcPts val="0"/>
              </a:spcAft>
              <a:buNone/>
            </a:pPr>
            <a:r>
              <a:rPr lang="en" sz="1700">
                <a:latin typeface="Times New Roman"/>
                <a:ea typeface="Times New Roman"/>
                <a:cs typeface="Times New Roman"/>
                <a:sym typeface="Times New Roman"/>
              </a:rPr>
              <a:t>In this project we design and implement  Bank Network using Cisco Packet Tracer (CPT). Security breach in the sector of banks is one of the most important concerns that needs to be addressed as loss of information can lead to huge losses to the bank overall. This project will help us curb such concerns by understanding the regulated flow of information/data. We will consider a national bank which has its head offices located in big cities like Chennai. The other small branches will be present in cities like Coimbatore, Madurai, Trichy. Salem, and Tirunelveli. Employees use a special software to access user accounts. The level of access to advanced resources within the bank varies from employee to employee based upon several criteria which include the designation of the employee, criticality of the information etc. The typical servers, mail, web, files and directories will be made available to all the employees to understand the flow of work within the bank.</a:t>
            </a:r>
            <a:endParaRPr sz="17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Introduction</a:t>
            </a:r>
            <a:endParaRPr/>
          </a:p>
        </p:txBody>
      </p:sp>
      <p:sp>
        <p:nvSpPr>
          <p:cNvPr id="148" name="Google Shape;148;p15"/>
          <p:cNvSpPr txBox="1"/>
          <p:nvPr>
            <p:ph idx="1" type="body"/>
          </p:nvPr>
        </p:nvSpPr>
        <p:spPr>
          <a:xfrm>
            <a:off x="1146625" y="1116150"/>
            <a:ext cx="7038900" cy="2911200"/>
          </a:xfrm>
          <a:prstGeom prst="rect">
            <a:avLst/>
          </a:prstGeom>
        </p:spPr>
        <p:txBody>
          <a:bodyPr anchorCtr="0" anchor="t" bIns="91425" lIns="91425" spcFirstLastPara="1" rIns="91425" wrap="square" tIns="91425">
            <a:normAutofit fontScale="85000" lnSpcReduction="20000"/>
          </a:bodyPr>
          <a:lstStyle/>
          <a:p>
            <a:pPr indent="0" lvl="0" marL="270510" rtl="0" algn="l">
              <a:lnSpc>
                <a:spcPct val="145606"/>
              </a:lnSpc>
              <a:spcBef>
                <a:spcPts val="0"/>
              </a:spcBef>
              <a:spcAft>
                <a:spcPts val="0"/>
              </a:spcAft>
              <a:buNone/>
            </a:pPr>
            <a:r>
              <a:rPr lang="en" sz="1700">
                <a:latin typeface="Times New Roman"/>
                <a:ea typeface="Times New Roman"/>
                <a:cs typeface="Times New Roman"/>
                <a:sym typeface="Times New Roman"/>
              </a:rPr>
              <a:t>An ideal Bank Networking system will be fully network base  and easy with friendly user interface staff task management  system  where  any banking  system manage  their networking  system somehow Head  office, Branch Office, and other office are maintain LAN, MAN, WAN, VLAN, VLSM,VPN and some branch are maintain by manageable switch. LAN is used by Local Area Networking systems for example one office and a building. And MAN are used by the Metropolitan area Network for Example small towns, and WAN are used by the  WIDE AREA NETWORK.  This networking system  is used  by all banking users to share their data very easily. So that every user can use Network Structure &amp; Security of Banking System instantly this way anywhere.</a:t>
            </a:r>
            <a:endParaRPr sz="17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952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 </a:t>
            </a:r>
            <a:endParaRPr/>
          </a:p>
        </p:txBody>
      </p:sp>
      <p:graphicFrame>
        <p:nvGraphicFramePr>
          <p:cNvPr id="154" name="Google Shape;154;p16"/>
          <p:cNvGraphicFramePr/>
          <p:nvPr/>
        </p:nvGraphicFramePr>
        <p:xfrm>
          <a:off x="1074325" y="1018900"/>
          <a:ext cx="3000000" cy="3000000"/>
        </p:xfrm>
        <a:graphic>
          <a:graphicData uri="http://schemas.openxmlformats.org/drawingml/2006/table">
            <a:tbl>
              <a:tblPr>
                <a:noFill/>
                <a:tableStyleId>{9F669682-FE03-4683-B485-E938A0A2D6E3}</a:tableStyleId>
              </a:tblPr>
              <a:tblGrid>
                <a:gridCol w="1301400"/>
                <a:gridCol w="1543400"/>
                <a:gridCol w="1422400"/>
                <a:gridCol w="1422400"/>
                <a:gridCol w="1422400"/>
              </a:tblGrid>
              <a:tr h="478375">
                <a:tc>
                  <a:txBody>
                    <a:bodyPr/>
                    <a:lstStyle/>
                    <a:p>
                      <a:pPr indent="0" lvl="0" marL="0" rtl="0" algn="l">
                        <a:spcBef>
                          <a:spcPts val="0"/>
                        </a:spcBef>
                        <a:spcAft>
                          <a:spcPts val="0"/>
                        </a:spcAft>
                        <a:buNone/>
                      </a:pPr>
                      <a:r>
                        <a:rPr b="1" lang="en" sz="1000">
                          <a:solidFill>
                            <a:schemeClr val="lt1"/>
                          </a:solidFill>
                        </a:rPr>
                        <a:t>Review Paper</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b="1" lang="en" sz="1000">
                          <a:solidFill>
                            <a:schemeClr val="lt1"/>
                          </a:solidFill>
                        </a:rPr>
                        <a:t>Network Topology</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b="1" lang="en" sz="1000">
                          <a:solidFill>
                            <a:schemeClr val="lt1"/>
                          </a:solidFill>
                        </a:rPr>
                        <a:t>Security</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b="1" lang="en" sz="1000">
                          <a:solidFill>
                            <a:schemeClr val="lt1"/>
                          </a:solidFill>
                        </a:rPr>
                        <a:t>Wired/Wireless Network</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b="1" lang="en" sz="1000">
                          <a:solidFill>
                            <a:schemeClr val="lt1"/>
                          </a:solidFill>
                        </a:rPr>
                        <a:t>Cost Effective (CE)</a:t>
                      </a:r>
                      <a:endParaRPr b="1" sz="1000">
                        <a:solidFill>
                          <a:schemeClr val="lt1"/>
                        </a:solidFill>
                      </a:endParaRPr>
                    </a:p>
                  </a:txBody>
                  <a:tcPr marT="91425" marB="91425" marR="91425" marL="91425"/>
                </a:tc>
              </a:tr>
              <a:tr h="310950">
                <a:tc>
                  <a:txBody>
                    <a:bodyPr/>
                    <a:lstStyle/>
                    <a:p>
                      <a:pPr indent="0" lvl="0" marL="0" rtl="0" algn="l">
                        <a:spcBef>
                          <a:spcPts val="0"/>
                        </a:spcBef>
                        <a:spcAft>
                          <a:spcPts val="0"/>
                        </a:spcAft>
                        <a:buNone/>
                      </a:pPr>
                      <a:r>
                        <a:rPr lang="en" sz="1000">
                          <a:solidFill>
                            <a:schemeClr val="lt1"/>
                          </a:solidFill>
                        </a:rPr>
                        <a:t>1</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Star</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No</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Wired</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No</a:t>
                      </a:r>
                      <a:endParaRPr sz="1000">
                        <a:solidFill>
                          <a:schemeClr val="lt1"/>
                        </a:solidFill>
                      </a:endParaRPr>
                    </a:p>
                  </a:txBody>
                  <a:tcPr marT="91425" marB="91425" marR="91425" marL="91425"/>
                </a:tc>
              </a:tr>
              <a:tr h="310950">
                <a:tc>
                  <a:txBody>
                    <a:bodyPr/>
                    <a:lstStyle/>
                    <a:p>
                      <a:pPr indent="0" lvl="0" marL="0" rtl="0" algn="l">
                        <a:spcBef>
                          <a:spcPts val="0"/>
                        </a:spcBef>
                        <a:spcAft>
                          <a:spcPts val="0"/>
                        </a:spcAft>
                        <a:buNone/>
                      </a:pPr>
                      <a:r>
                        <a:rPr lang="en" sz="1000">
                          <a:solidFill>
                            <a:schemeClr val="lt1"/>
                          </a:solidFill>
                        </a:rPr>
                        <a:t>2</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Hierarchical</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Yes (TELNET)</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Wired</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No</a:t>
                      </a:r>
                      <a:endParaRPr sz="1000">
                        <a:solidFill>
                          <a:schemeClr val="lt1"/>
                        </a:solidFill>
                      </a:endParaRPr>
                    </a:p>
                  </a:txBody>
                  <a:tcPr marT="91425" marB="91425" marR="91425" marL="91425"/>
                </a:tc>
              </a:tr>
              <a:tr h="478375">
                <a:tc>
                  <a:txBody>
                    <a:bodyPr/>
                    <a:lstStyle/>
                    <a:p>
                      <a:pPr indent="0" lvl="0" marL="0" rtl="0" algn="l">
                        <a:spcBef>
                          <a:spcPts val="0"/>
                        </a:spcBef>
                        <a:spcAft>
                          <a:spcPts val="0"/>
                        </a:spcAft>
                        <a:buNone/>
                      </a:pPr>
                      <a:r>
                        <a:rPr lang="en" sz="1000">
                          <a:solidFill>
                            <a:schemeClr val="lt1"/>
                          </a:solidFill>
                        </a:rPr>
                        <a:t>3</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Hierarchical</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Yes (TELNET)</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Wired and Wireless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Less CE</a:t>
                      </a:r>
                      <a:endParaRPr sz="1000">
                        <a:solidFill>
                          <a:schemeClr val="lt1"/>
                        </a:solidFill>
                      </a:endParaRPr>
                    </a:p>
                  </a:txBody>
                  <a:tcPr marT="91425" marB="91425" marR="91425" marL="91425"/>
                </a:tc>
              </a:tr>
              <a:tr h="310950">
                <a:tc>
                  <a:txBody>
                    <a:bodyPr/>
                    <a:lstStyle/>
                    <a:p>
                      <a:pPr indent="0" lvl="0" marL="0" rtl="0" algn="l">
                        <a:spcBef>
                          <a:spcPts val="0"/>
                        </a:spcBef>
                        <a:spcAft>
                          <a:spcPts val="0"/>
                        </a:spcAft>
                        <a:buNone/>
                      </a:pPr>
                      <a:r>
                        <a:rPr lang="en" sz="1000">
                          <a:solidFill>
                            <a:schemeClr val="lt1"/>
                          </a:solidFill>
                        </a:rPr>
                        <a:t>4</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Star</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No</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Wired</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No</a:t>
                      </a:r>
                      <a:endParaRPr sz="1000">
                        <a:solidFill>
                          <a:schemeClr val="lt1"/>
                        </a:solidFill>
                      </a:endParaRPr>
                    </a:p>
                  </a:txBody>
                  <a:tcPr marT="91425" marB="91425" marR="91425" marL="91425"/>
                </a:tc>
              </a:tr>
              <a:tr h="478375">
                <a:tc>
                  <a:txBody>
                    <a:bodyPr/>
                    <a:lstStyle/>
                    <a:p>
                      <a:pPr indent="0" lvl="0" marL="0" rtl="0" algn="l">
                        <a:spcBef>
                          <a:spcPts val="0"/>
                        </a:spcBef>
                        <a:spcAft>
                          <a:spcPts val="0"/>
                        </a:spcAft>
                        <a:buNone/>
                      </a:pPr>
                      <a:r>
                        <a:rPr lang="en" sz="1000">
                          <a:solidFill>
                            <a:schemeClr val="lt1"/>
                          </a:solidFill>
                        </a:rPr>
                        <a:t>5</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Star</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Yes (TELNET)</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Wired and Wireless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Less CE</a:t>
                      </a:r>
                      <a:endParaRPr sz="1000">
                        <a:solidFill>
                          <a:schemeClr val="lt1"/>
                        </a:solidFill>
                      </a:endParaRPr>
                    </a:p>
                  </a:txBody>
                  <a:tcPr marT="91425" marB="91425" marR="91425" marL="91425"/>
                </a:tc>
              </a:tr>
              <a:tr h="645825">
                <a:tc>
                  <a:txBody>
                    <a:bodyPr/>
                    <a:lstStyle/>
                    <a:p>
                      <a:pPr indent="0" lvl="0" marL="0" rtl="0" algn="l">
                        <a:spcBef>
                          <a:spcPts val="0"/>
                        </a:spcBef>
                        <a:spcAft>
                          <a:spcPts val="0"/>
                        </a:spcAft>
                        <a:buNone/>
                      </a:pPr>
                      <a:r>
                        <a:rPr lang="en" sz="1000">
                          <a:solidFill>
                            <a:schemeClr val="lt1"/>
                          </a:solidFill>
                        </a:rPr>
                        <a:t>6</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Star</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Yes(Switchport security and ACL)</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Wired</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No</a:t>
                      </a:r>
                      <a:endParaRPr sz="1000">
                        <a:solidFill>
                          <a:schemeClr val="lt1"/>
                        </a:solidFill>
                      </a:endParaRPr>
                    </a:p>
                  </a:txBody>
                  <a:tcPr marT="91425" marB="91425" marR="91425" marL="91425"/>
                </a:tc>
              </a:tr>
              <a:tr h="478375">
                <a:tc>
                  <a:txBody>
                    <a:bodyPr/>
                    <a:lstStyle/>
                    <a:p>
                      <a:pPr indent="0" lvl="0" marL="0" rtl="0" algn="l">
                        <a:spcBef>
                          <a:spcPts val="0"/>
                        </a:spcBef>
                        <a:spcAft>
                          <a:spcPts val="0"/>
                        </a:spcAft>
                        <a:buNone/>
                      </a:pPr>
                      <a:r>
                        <a:rPr lang="en" sz="1000">
                          <a:solidFill>
                            <a:schemeClr val="lt1"/>
                          </a:solidFill>
                        </a:rPr>
                        <a:t>7</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Hierarchical</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WEP/WPAPSW WPAL</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Wired and Wireless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Less CE</a:t>
                      </a:r>
                      <a:endParaRPr sz="1000">
                        <a:solidFill>
                          <a:schemeClr val="lt1"/>
                        </a:solidFill>
                      </a:endParaRPr>
                    </a:p>
                  </a:txBody>
                  <a:tcPr marT="91425" marB="91425" marR="91425" marL="91425"/>
                </a:tc>
              </a:tr>
              <a:tr h="310950">
                <a:tc>
                  <a:txBody>
                    <a:bodyPr/>
                    <a:lstStyle/>
                    <a:p>
                      <a:pPr indent="0" lvl="0" marL="0" rtl="0" algn="l">
                        <a:spcBef>
                          <a:spcPts val="0"/>
                        </a:spcBef>
                        <a:spcAft>
                          <a:spcPts val="0"/>
                        </a:spcAft>
                        <a:buNone/>
                      </a:pPr>
                      <a:r>
                        <a:rPr lang="en" sz="1000">
                          <a:solidFill>
                            <a:schemeClr val="lt1"/>
                          </a:solidFill>
                        </a:rPr>
                        <a:t>8</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Star</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No</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Wired</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chemeClr val="lt1"/>
                          </a:solidFill>
                        </a:rPr>
                        <a:t>No</a:t>
                      </a:r>
                      <a:endParaRPr sz="1000">
                        <a:solidFill>
                          <a:schemeClr val="lt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70075" y="270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diagram and implementation</a:t>
            </a:r>
            <a:endParaRPr/>
          </a:p>
        </p:txBody>
      </p:sp>
      <p:pic>
        <p:nvPicPr>
          <p:cNvPr id="160" name="Google Shape;160;p17"/>
          <p:cNvPicPr preferRelativeResize="0"/>
          <p:nvPr/>
        </p:nvPicPr>
        <p:blipFill>
          <a:blip r:embed="rId3">
            <a:alphaModFix/>
          </a:blip>
          <a:stretch>
            <a:fillRect/>
          </a:stretch>
        </p:blipFill>
        <p:spPr>
          <a:xfrm>
            <a:off x="205750" y="1032825"/>
            <a:ext cx="4314900" cy="3594250"/>
          </a:xfrm>
          <a:prstGeom prst="rect">
            <a:avLst/>
          </a:prstGeom>
          <a:noFill/>
          <a:ln>
            <a:noFill/>
          </a:ln>
        </p:spPr>
      </p:pic>
      <p:sp>
        <p:nvSpPr>
          <p:cNvPr id="161" name="Google Shape;161;p17"/>
          <p:cNvSpPr txBox="1"/>
          <p:nvPr/>
        </p:nvSpPr>
        <p:spPr>
          <a:xfrm>
            <a:off x="4520650" y="738650"/>
            <a:ext cx="4314900" cy="4648500"/>
          </a:xfrm>
          <a:prstGeom prst="rect">
            <a:avLst/>
          </a:prstGeom>
          <a:noFill/>
          <a:ln>
            <a:noFill/>
          </a:ln>
        </p:spPr>
        <p:txBody>
          <a:bodyPr anchorCtr="0" anchor="t" bIns="91425" lIns="91425" spcFirstLastPara="1" rIns="91425" wrap="square" tIns="91425">
            <a:spAutoFit/>
          </a:bodyPr>
          <a:lstStyle/>
          <a:p>
            <a:pPr indent="0" lvl="0" marL="228600" rtl="0" algn="l">
              <a:spcBef>
                <a:spcPts val="295"/>
              </a:spcBef>
              <a:spcAft>
                <a:spcPts val="0"/>
              </a:spcAft>
              <a:buNone/>
            </a:pPr>
            <a:r>
              <a:rPr lang="en" sz="1700">
                <a:solidFill>
                  <a:schemeClr val="lt1"/>
                </a:solidFill>
                <a:latin typeface="Times New Roman"/>
                <a:ea typeface="Times New Roman"/>
                <a:cs typeface="Times New Roman"/>
                <a:sym typeface="Times New Roman"/>
              </a:rPr>
              <a:t>Implementation – Cisco Packet Tracer:</a:t>
            </a:r>
            <a:endParaRPr sz="1700">
              <a:solidFill>
                <a:schemeClr val="lt1"/>
              </a:solidFill>
              <a:latin typeface="Times New Roman"/>
              <a:ea typeface="Times New Roman"/>
              <a:cs typeface="Times New Roman"/>
              <a:sym typeface="Times New Roman"/>
            </a:endParaRPr>
          </a:p>
          <a:p>
            <a:pPr indent="0" lvl="0" marL="215900" marR="356235" rtl="0" algn="just">
              <a:lnSpc>
                <a:spcPct val="107916"/>
              </a:lnSpc>
              <a:spcBef>
                <a:spcPts val="440"/>
              </a:spcBef>
              <a:spcAft>
                <a:spcPts val="0"/>
              </a:spcAft>
              <a:buNone/>
            </a:pPr>
            <a:r>
              <a:rPr lang="en" sz="1700">
                <a:solidFill>
                  <a:schemeClr val="lt1"/>
                </a:solidFill>
                <a:latin typeface="Times New Roman"/>
                <a:ea typeface="Times New Roman"/>
                <a:cs typeface="Times New Roman"/>
                <a:sym typeface="Times New Roman"/>
              </a:rPr>
              <a:t>For implementing this bank prototype, we have used Router-PT which have serial ports, So that it will be easy for us to connect to 6 branches and we have also used 2960-24TT switches all over the network to connect to various campuses among the cities which are then interconnected to the servers and users. All the serial ports are assigned with IP addresses so they can be recognized between the cities without confusion.</a:t>
            </a:r>
            <a:endParaRPr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923200" y="660450"/>
            <a:ext cx="4288800" cy="914100"/>
          </a:xfrm>
          <a:prstGeom prst="rect">
            <a:avLst/>
          </a:prstGeom>
        </p:spPr>
        <p:txBody>
          <a:bodyPr anchorCtr="0" anchor="t" bIns="91425" lIns="91425" spcFirstLastPara="1" rIns="91425" wrap="square" tIns="91425">
            <a:normAutofit/>
          </a:bodyPr>
          <a:lstStyle/>
          <a:p>
            <a:pPr indent="0" lvl="0" marL="426085" rtl="0" algn="l">
              <a:spcBef>
                <a:spcPts val="0"/>
              </a:spcBef>
              <a:spcAft>
                <a:spcPts val="0"/>
              </a:spcAft>
              <a:buNone/>
            </a:pPr>
            <a:r>
              <a:rPr lang="en" sz="1700">
                <a:latin typeface="Times New Roman"/>
                <a:ea typeface="Times New Roman"/>
                <a:cs typeface="Times New Roman"/>
                <a:sym typeface="Times New Roman"/>
              </a:rPr>
              <a:t>Chennai – Network Topology</a:t>
            </a:r>
            <a:endParaRPr sz="1700">
              <a:latin typeface="Times New Roman"/>
              <a:ea typeface="Times New Roman"/>
              <a:cs typeface="Times New Roman"/>
              <a:sym typeface="Times New Roman"/>
            </a:endParaRPr>
          </a:p>
        </p:txBody>
      </p:sp>
      <p:pic>
        <p:nvPicPr>
          <p:cNvPr id="167" name="Google Shape;167;p18"/>
          <p:cNvPicPr preferRelativeResize="0"/>
          <p:nvPr/>
        </p:nvPicPr>
        <p:blipFill>
          <a:blip r:embed="rId3">
            <a:alphaModFix/>
          </a:blip>
          <a:stretch>
            <a:fillRect/>
          </a:stretch>
        </p:blipFill>
        <p:spPr>
          <a:xfrm>
            <a:off x="580325" y="1460250"/>
            <a:ext cx="4467225" cy="2914650"/>
          </a:xfrm>
          <a:prstGeom prst="rect">
            <a:avLst/>
          </a:prstGeom>
          <a:noFill/>
          <a:ln>
            <a:noFill/>
          </a:ln>
        </p:spPr>
      </p:pic>
      <p:sp>
        <p:nvSpPr>
          <p:cNvPr id="168" name="Google Shape;168;p18"/>
          <p:cNvSpPr txBox="1"/>
          <p:nvPr>
            <p:ph type="title"/>
          </p:nvPr>
        </p:nvSpPr>
        <p:spPr>
          <a:xfrm>
            <a:off x="5316475" y="660450"/>
            <a:ext cx="3681300" cy="799800"/>
          </a:xfrm>
          <a:prstGeom prst="rect">
            <a:avLst/>
          </a:prstGeom>
        </p:spPr>
        <p:txBody>
          <a:bodyPr anchorCtr="0" anchor="t" bIns="91425" lIns="91425" spcFirstLastPara="1" rIns="91425" wrap="square" tIns="91425">
            <a:normAutofit/>
          </a:bodyPr>
          <a:lstStyle/>
          <a:p>
            <a:pPr indent="0" lvl="0" marL="426085" rtl="0" algn="l">
              <a:spcBef>
                <a:spcPts val="0"/>
              </a:spcBef>
              <a:spcAft>
                <a:spcPts val="0"/>
              </a:spcAft>
              <a:buNone/>
            </a:pPr>
            <a:r>
              <a:rPr lang="en" sz="1700">
                <a:latin typeface="Times New Roman"/>
                <a:ea typeface="Times New Roman"/>
                <a:cs typeface="Times New Roman"/>
                <a:sym typeface="Times New Roman"/>
              </a:rPr>
              <a:t>Coimbatore – Network Topology</a:t>
            </a:r>
            <a:r>
              <a:rPr b="1" lang="en" sz="1300">
                <a:solidFill>
                  <a:srgbClr val="000000"/>
                </a:solidFill>
                <a:latin typeface="Times New Roman"/>
                <a:ea typeface="Times New Roman"/>
                <a:cs typeface="Times New Roman"/>
                <a:sym typeface="Times New Roman"/>
              </a:rPr>
              <a:t>:</a:t>
            </a:r>
            <a:endParaRPr/>
          </a:p>
        </p:txBody>
      </p:sp>
      <p:pic>
        <p:nvPicPr>
          <p:cNvPr id="169" name="Google Shape;169;p18"/>
          <p:cNvPicPr preferRelativeResize="0"/>
          <p:nvPr/>
        </p:nvPicPr>
        <p:blipFill>
          <a:blip r:embed="rId4">
            <a:alphaModFix/>
          </a:blip>
          <a:stretch>
            <a:fillRect/>
          </a:stretch>
        </p:blipFill>
        <p:spPr>
          <a:xfrm>
            <a:off x="5831850" y="1574550"/>
            <a:ext cx="2792550" cy="280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924200" y="708075"/>
            <a:ext cx="3717000" cy="914100"/>
          </a:xfrm>
          <a:prstGeom prst="rect">
            <a:avLst/>
          </a:prstGeom>
        </p:spPr>
        <p:txBody>
          <a:bodyPr anchorCtr="0" anchor="t" bIns="91425" lIns="91425" spcFirstLastPara="1" rIns="91425" wrap="square" tIns="91425">
            <a:normAutofit/>
          </a:bodyPr>
          <a:lstStyle/>
          <a:p>
            <a:pPr indent="0" lvl="0" marL="426085" rtl="0" algn="l">
              <a:spcBef>
                <a:spcPts val="0"/>
              </a:spcBef>
              <a:spcAft>
                <a:spcPts val="0"/>
              </a:spcAft>
              <a:buNone/>
            </a:pPr>
            <a:r>
              <a:rPr lang="en" sz="1700">
                <a:latin typeface="Times New Roman"/>
                <a:ea typeface="Times New Roman"/>
                <a:cs typeface="Times New Roman"/>
                <a:sym typeface="Times New Roman"/>
              </a:rPr>
              <a:t>Madurai – Network Topology</a:t>
            </a:r>
            <a:endParaRPr sz="1700">
              <a:latin typeface="Times New Roman"/>
              <a:ea typeface="Times New Roman"/>
              <a:cs typeface="Times New Roman"/>
              <a:sym typeface="Times New Roman"/>
            </a:endParaRPr>
          </a:p>
        </p:txBody>
      </p:sp>
      <p:pic>
        <p:nvPicPr>
          <p:cNvPr id="175" name="Google Shape;175;p19"/>
          <p:cNvPicPr preferRelativeResize="0"/>
          <p:nvPr/>
        </p:nvPicPr>
        <p:blipFill>
          <a:blip r:embed="rId3">
            <a:alphaModFix/>
          </a:blip>
          <a:stretch>
            <a:fillRect/>
          </a:stretch>
        </p:blipFill>
        <p:spPr>
          <a:xfrm>
            <a:off x="924200" y="1622175"/>
            <a:ext cx="3452150" cy="2958975"/>
          </a:xfrm>
          <a:prstGeom prst="rect">
            <a:avLst/>
          </a:prstGeom>
          <a:noFill/>
          <a:ln>
            <a:noFill/>
          </a:ln>
        </p:spPr>
      </p:pic>
      <p:sp>
        <p:nvSpPr>
          <p:cNvPr id="176" name="Google Shape;176;p19"/>
          <p:cNvSpPr txBox="1"/>
          <p:nvPr/>
        </p:nvSpPr>
        <p:spPr>
          <a:xfrm>
            <a:off x="4927313" y="708075"/>
            <a:ext cx="3811200" cy="446400"/>
          </a:xfrm>
          <a:prstGeom prst="rect">
            <a:avLst/>
          </a:prstGeom>
          <a:noFill/>
          <a:ln>
            <a:noFill/>
          </a:ln>
        </p:spPr>
        <p:txBody>
          <a:bodyPr anchorCtr="0" anchor="ctr" bIns="91425" lIns="91425" spcFirstLastPara="1" rIns="91425" wrap="square" tIns="91425">
            <a:spAutoFit/>
          </a:bodyPr>
          <a:lstStyle/>
          <a:p>
            <a:pPr indent="0" lvl="0" marL="426085" marR="0" rtl="0" algn="l">
              <a:lnSpc>
                <a:spcPct val="100000"/>
              </a:lnSpc>
              <a:spcBef>
                <a:spcPts val="0"/>
              </a:spcBef>
              <a:spcAft>
                <a:spcPts val="0"/>
              </a:spcAft>
              <a:buNone/>
            </a:pPr>
            <a:r>
              <a:rPr lang="en" sz="1700">
                <a:solidFill>
                  <a:schemeClr val="lt1"/>
                </a:solidFill>
                <a:latin typeface="Times New Roman"/>
                <a:ea typeface="Times New Roman"/>
                <a:cs typeface="Times New Roman"/>
                <a:sym typeface="Times New Roman"/>
              </a:rPr>
              <a:t>Trichy – Network Topology</a:t>
            </a:r>
            <a:endParaRPr sz="1700">
              <a:solidFill>
                <a:schemeClr val="lt1"/>
              </a:solidFill>
              <a:latin typeface="Times New Roman"/>
              <a:ea typeface="Times New Roman"/>
              <a:cs typeface="Times New Roman"/>
              <a:sym typeface="Times New Roman"/>
            </a:endParaRPr>
          </a:p>
        </p:txBody>
      </p:sp>
      <p:pic>
        <p:nvPicPr>
          <p:cNvPr id="177" name="Google Shape;177;p19"/>
          <p:cNvPicPr preferRelativeResize="0"/>
          <p:nvPr/>
        </p:nvPicPr>
        <p:blipFill>
          <a:blip r:embed="rId4">
            <a:alphaModFix/>
          </a:blip>
          <a:stretch>
            <a:fillRect/>
          </a:stretch>
        </p:blipFill>
        <p:spPr>
          <a:xfrm>
            <a:off x="5025250" y="1581025"/>
            <a:ext cx="3615325" cy="304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852100" y="708925"/>
            <a:ext cx="3441000" cy="914100"/>
          </a:xfrm>
          <a:prstGeom prst="rect">
            <a:avLst/>
          </a:prstGeom>
        </p:spPr>
        <p:txBody>
          <a:bodyPr anchorCtr="0" anchor="t" bIns="91425" lIns="91425" spcFirstLastPara="1" rIns="91425" wrap="square" tIns="91425">
            <a:normAutofit/>
          </a:bodyPr>
          <a:lstStyle/>
          <a:p>
            <a:pPr indent="0" lvl="0" marL="426085" marR="0" rtl="0" algn="l">
              <a:lnSpc>
                <a:spcPct val="100000"/>
              </a:lnSpc>
              <a:spcBef>
                <a:spcPts val="0"/>
              </a:spcBef>
              <a:spcAft>
                <a:spcPts val="0"/>
              </a:spcAft>
              <a:buNone/>
            </a:pPr>
            <a:r>
              <a:rPr lang="en" sz="1700">
                <a:latin typeface="Times New Roman"/>
                <a:ea typeface="Times New Roman"/>
                <a:cs typeface="Times New Roman"/>
                <a:sym typeface="Times New Roman"/>
              </a:rPr>
              <a:t>Salem – Network Topology</a:t>
            </a:r>
            <a:endParaRPr sz="1700">
              <a:latin typeface="Times New Roman"/>
              <a:ea typeface="Times New Roman"/>
              <a:cs typeface="Times New Roman"/>
              <a:sym typeface="Times New Roman"/>
            </a:endParaRPr>
          </a:p>
        </p:txBody>
      </p:sp>
      <p:pic>
        <p:nvPicPr>
          <p:cNvPr id="183" name="Google Shape;183;p20"/>
          <p:cNvPicPr preferRelativeResize="0"/>
          <p:nvPr/>
        </p:nvPicPr>
        <p:blipFill>
          <a:blip r:embed="rId3">
            <a:alphaModFix/>
          </a:blip>
          <a:stretch>
            <a:fillRect/>
          </a:stretch>
        </p:blipFill>
        <p:spPr>
          <a:xfrm>
            <a:off x="1232250" y="1485850"/>
            <a:ext cx="3060850" cy="3060950"/>
          </a:xfrm>
          <a:prstGeom prst="rect">
            <a:avLst/>
          </a:prstGeom>
          <a:noFill/>
          <a:ln>
            <a:noFill/>
          </a:ln>
        </p:spPr>
      </p:pic>
      <p:sp>
        <p:nvSpPr>
          <p:cNvPr id="184" name="Google Shape;184;p20"/>
          <p:cNvSpPr txBox="1"/>
          <p:nvPr>
            <p:ph type="title"/>
          </p:nvPr>
        </p:nvSpPr>
        <p:spPr>
          <a:xfrm>
            <a:off x="4738500" y="708925"/>
            <a:ext cx="3441000" cy="914100"/>
          </a:xfrm>
          <a:prstGeom prst="rect">
            <a:avLst/>
          </a:prstGeom>
        </p:spPr>
        <p:txBody>
          <a:bodyPr anchorCtr="0" anchor="t" bIns="91425" lIns="91425" spcFirstLastPara="1" rIns="91425" wrap="square" tIns="91425">
            <a:normAutofit/>
          </a:bodyPr>
          <a:lstStyle/>
          <a:p>
            <a:pPr indent="0" lvl="0" marL="426085" marR="0" rtl="0" algn="l">
              <a:lnSpc>
                <a:spcPct val="100000"/>
              </a:lnSpc>
              <a:spcBef>
                <a:spcPts val="0"/>
              </a:spcBef>
              <a:spcAft>
                <a:spcPts val="0"/>
              </a:spcAft>
              <a:buNone/>
            </a:pPr>
            <a:r>
              <a:rPr lang="en" sz="1700">
                <a:latin typeface="Times New Roman"/>
                <a:ea typeface="Times New Roman"/>
                <a:cs typeface="Times New Roman"/>
                <a:sym typeface="Times New Roman"/>
              </a:rPr>
              <a:t>Tirunelveli – Network Topology</a:t>
            </a:r>
            <a:endParaRPr sz="1700">
              <a:latin typeface="Times New Roman"/>
              <a:ea typeface="Times New Roman"/>
              <a:cs typeface="Times New Roman"/>
              <a:sym typeface="Times New Roman"/>
            </a:endParaRPr>
          </a:p>
        </p:txBody>
      </p:sp>
      <p:pic>
        <p:nvPicPr>
          <p:cNvPr id="185" name="Google Shape;185;p20"/>
          <p:cNvPicPr preferRelativeResize="0"/>
          <p:nvPr/>
        </p:nvPicPr>
        <p:blipFill>
          <a:blip r:embed="rId4">
            <a:alphaModFix/>
          </a:blip>
          <a:stretch>
            <a:fillRect/>
          </a:stretch>
        </p:blipFill>
        <p:spPr>
          <a:xfrm>
            <a:off x="5323600" y="1485850"/>
            <a:ext cx="2855900" cy="306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28900" y="160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a:t>
            </a:r>
            <a:r>
              <a:rPr lang="en"/>
              <a:t>utput Screenshot</a:t>
            </a:r>
            <a:endParaRPr/>
          </a:p>
        </p:txBody>
      </p:sp>
      <p:pic>
        <p:nvPicPr>
          <p:cNvPr id="191" name="Google Shape;191;p21"/>
          <p:cNvPicPr preferRelativeResize="0"/>
          <p:nvPr/>
        </p:nvPicPr>
        <p:blipFill>
          <a:blip r:embed="rId3">
            <a:alphaModFix/>
          </a:blip>
          <a:stretch>
            <a:fillRect/>
          </a:stretch>
        </p:blipFill>
        <p:spPr>
          <a:xfrm>
            <a:off x="1318275" y="658400"/>
            <a:ext cx="4744200" cy="433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