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p:cViewPr>
        <p:scale>
          <a:sx n="75" d="100"/>
          <a:sy n="75" d="100"/>
        </p:scale>
        <p:origin x="30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04160" y="2183843"/>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Anne Joan Benita V</a:t>
            </a:r>
            <a:endParaRPr spc="15" dirty="0"/>
          </a:p>
        </p:txBody>
      </p:sp>
      <p:sp>
        <p:nvSpPr>
          <p:cNvPr id="8" name="object 8"/>
          <p:cNvSpPr txBox="1"/>
          <p:nvPr/>
        </p:nvSpPr>
        <p:spPr>
          <a:xfrm>
            <a:off x="60198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https://github.com/anne2512/IBM-PROJECT-GENAI-ANNEJOANBENITA</a:t>
            </a:r>
            <a:endParaRPr sz="2000" dirty="0">
              <a:latin typeface="Trebuchet MS"/>
              <a:cs typeface="Trebuchet MS"/>
            </a:endParaRPr>
          </a:p>
        </p:txBody>
      </p:sp>
      <p:sp>
        <p:nvSpPr>
          <p:cNvPr id="13" name="TextBox 12">
            <a:extLst>
              <a:ext uri="{FF2B5EF4-FFF2-40B4-BE49-F238E27FC236}">
                <a16:creationId xmlns:a16="http://schemas.microsoft.com/office/drawing/2014/main" id="{46CBCCAC-7F99-EA18-4B3F-E2539C65DAF7}"/>
              </a:ext>
            </a:extLst>
          </p:cNvPr>
          <p:cNvSpPr txBox="1"/>
          <p:nvPr/>
        </p:nvSpPr>
        <p:spPr>
          <a:xfrm>
            <a:off x="911352" y="1182516"/>
            <a:ext cx="6099048" cy="1200329"/>
          </a:xfrm>
          <a:prstGeom prst="rect">
            <a:avLst/>
          </a:prstGeom>
          <a:noFill/>
        </p:spPr>
        <p:txBody>
          <a:bodyPr wrap="square">
            <a:spAutoFit/>
          </a:bodyPr>
          <a:lstStyle/>
          <a:p>
            <a:r>
              <a:rPr lang="en-US" dirty="0"/>
              <a:t>Overall, this project aims to address the challenge of information overload on YouTube and revolutionize the way users interact with and consume video content through the power of AI-driven summarization.</a:t>
            </a:r>
            <a:endParaRPr lang="en-IN" dirty="0"/>
          </a:p>
        </p:txBody>
      </p:sp>
      <p:pic>
        <p:nvPicPr>
          <p:cNvPr id="15" name="Picture 14">
            <a:extLst>
              <a:ext uri="{FF2B5EF4-FFF2-40B4-BE49-F238E27FC236}">
                <a16:creationId xmlns:a16="http://schemas.microsoft.com/office/drawing/2014/main" id="{E33363A5-D326-8DE9-4166-94D89F53D5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634" b="12245"/>
          <a:stretch/>
        </p:blipFill>
        <p:spPr>
          <a:xfrm>
            <a:off x="1062037" y="2421727"/>
            <a:ext cx="5791200" cy="31408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8874" y="2514600"/>
            <a:ext cx="7166926" cy="107632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500" b="0" i="0" u="none" strike="noStrike" dirty="0">
                <a:effectLst/>
                <a:latin typeface="Franklin Gothic Medium" panose="020B0603020102020204" pitchFamily="34" charset="0"/>
              </a:rPr>
              <a:t>AI-Driven YouTube Video Summarization: Transformative Insights from Generative Models​</a:t>
            </a:r>
            <a:endParaRPr sz="25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46879E9-4894-8048-5A91-10972486FDE7}"/>
              </a:ext>
            </a:extLst>
          </p:cNvPr>
          <p:cNvSpPr txBox="1"/>
          <p:nvPr/>
        </p:nvSpPr>
        <p:spPr>
          <a:xfrm>
            <a:off x="838200" y="1295400"/>
            <a:ext cx="5181600" cy="2523768"/>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IN" sz="2000" dirty="0"/>
              <a:t>Problem Statement </a:t>
            </a:r>
          </a:p>
          <a:p>
            <a:pPr marL="285750" indent="-285750">
              <a:buFont typeface="Arial" panose="020B0604020202020204" pitchFamily="34" charset="0"/>
              <a:buChar char="•"/>
            </a:pPr>
            <a:r>
              <a:rPr lang="en-IN" sz="2000" dirty="0"/>
              <a:t>Project Overview </a:t>
            </a:r>
          </a:p>
          <a:p>
            <a:pPr marL="285750" indent="-285750">
              <a:buFont typeface="Arial" panose="020B0604020202020204" pitchFamily="34" charset="0"/>
              <a:buChar char="•"/>
            </a:pPr>
            <a:r>
              <a:rPr lang="en-IN" sz="2000" dirty="0"/>
              <a:t>Who are the End Users </a:t>
            </a:r>
          </a:p>
          <a:p>
            <a:pPr marL="285750" indent="-285750">
              <a:buFont typeface="Arial" panose="020B0604020202020204" pitchFamily="34" charset="0"/>
              <a:buChar char="•"/>
            </a:pPr>
            <a:r>
              <a:rPr lang="en-IN" sz="2000" dirty="0"/>
              <a:t>Your Solution and Its Value Proposition </a:t>
            </a:r>
          </a:p>
          <a:p>
            <a:pPr marL="285750" indent="-285750">
              <a:buFont typeface="Arial" panose="020B0604020202020204" pitchFamily="34" charset="0"/>
              <a:buChar char="•"/>
            </a:pPr>
            <a:r>
              <a:rPr lang="en-IN" sz="2000" dirty="0"/>
              <a:t>The Wow in your Solution </a:t>
            </a:r>
          </a:p>
          <a:p>
            <a:pPr marL="285750" indent="-285750">
              <a:buFont typeface="Arial" panose="020B0604020202020204" pitchFamily="34" charset="0"/>
              <a:buChar char="•"/>
            </a:pPr>
            <a:r>
              <a:rPr lang="en-IN" sz="2000" dirty="0"/>
              <a:t> Modelling </a:t>
            </a:r>
          </a:p>
          <a:p>
            <a:pPr marL="285750" indent="-285750">
              <a:buFont typeface="Arial" panose="020B0604020202020204" pitchFamily="34" charset="0"/>
              <a:buChar char="•"/>
            </a:pPr>
            <a:r>
              <a:rPr lang="en-IN" sz="2000" dirty="0"/>
              <a:t>Result </a:t>
            </a:r>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38238068-7D6D-486B-D905-C97E0E183AE1}"/>
              </a:ext>
            </a:extLst>
          </p:cNvPr>
          <p:cNvSpPr txBox="1"/>
          <p:nvPr/>
        </p:nvSpPr>
        <p:spPr>
          <a:xfrm>
            <a:off x="1371600" y="1977152"/>
            <a:ext cx="6099048" cy="2585323"/>
          </a:xfrm>
          <a:prstGeom prst="rect">
            <a:avLst/>
          </a:prstGeom>
          <a:noFill/>
        </p:spPr>
        <p:txBody>
          <a:bodyPr wrap="square">
            <a:spAutoFit/>
          </a:bodyPr>
          <a:lstStyle/>
          <a:p>
            <a:r>
              <a:rPr lang="en-US" dirty="0"/>
              <a:t>In the vast ocean of online video content, users often encounter challenges in efficiently consuming and extracting valuable information from lengthy YouTube videos. Many viewers struggle to find the time to watch entire videos or navigate through them to locate specific segments of interest. This issue is compounded by the sheer volume of content available on the platform, making it increasingly difficult for users to identify relevant videos and extract meaningful insights.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6" name="TextBox 15">
            <a:extLst>
              <a:ext uri="{FF2B5EF4-FFF2-40B4-BE49-F238E27FC236}">
                <a16:creationId xmlns:a16="http://schemas.microsoft.com/office/drawing/2014/main" id="{142DD6FC-AC89-AB51-F4ED-692330983065}"/>
              </a:ext>
            </a:extLst>
          </p:cNvPr>
          <p:cNvSpPr txBox="1"/>
          <p:nvPr/>
        </p:nvSpPr>
        <p:spPr>
          <a:xfrm>
            <a:off x="1524000" y="1782164"/>
            <a:ext cx="7467600"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font-fk-grotesk-neue)"/>
              </a:rPr>
              <a:t>This project title encompasses the idea of using generative AI to automatically summarize long YouTube videos, which is a common challenge in today's fast-paced world. The project will involve using AI-generative solutions, such as the Whisper model for transcription and the BART model for summarization, to extract the main highlights from YouTube videos. The project will also emphasize the importance of verifying copyright and licensing permissions before proceeding with the download. Additionally, the project will explore the potential of generative AI in various domains, including natural language processing tasks like classification and named-entity recognition, as well as its ability to perform in low-labeled data domains through prompting or prompt engineering. The project aims to demonstrate the power of generative AI in creating realistic images, code, and dialogue, and its potential impact on enterprise applications.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69D06D1-9C70-C227-10D2-DCCB8F9C52F3}"/>
              </a:ext>
            </a:extLst>
          </p:cNvPr>
          <p:cNvSpPr txBox="1"/>
          <p:nvPr/>
        </p:nvSpPr>
        <p:spPr>
          <a:xfrm>
            <a:off x="504825" y="1680210"/>
            <a:ext cx="9077325" cy="5078313"/>
          </a:xfrm>
          <a:prstGeom prst="rect">
            <a:avLst/>
          </a:prstGeom>
          <a:noFill/>
        </p:spPr>
        <p:txBody>
          <a:bodyPr wrap="square">
            <a:spAutoFit/>
          </a:bodyPr>
          <a:lstStyle/>
          <a:p>
            <a:r>
              <a:rPr lang="en-IN" dirty="0"/>
              <a:t>1. Content Creators: YouTube content creators can benefit from this project by quickly generating summaries of their own videos. This can help them understand viewer engagement, improve content quality, and optimize video creation strategies.</a:t>
            </a:r>
          </a:p>
          <a:p>
            <a:endParaRPr lang="en-IN" dirty="0"/>
          </a:p>
          <a:p>
            <a:r>
              <a:rPr lang="en-IN" dirty="0"/>
              <a:t>2. Viewers and Subscribers: End users who watch YouTube videos can use the generated summaries to get a quick overview of the video content before deciding to watch the full video. This can save time and help them find relevant content more efficiently.</a:t>
            </a:r>
          </a:p>
          <a:p>
            <a:endParaRPr lang="en-IN" dirty="0"/>
          </a:p>
          <a:p>
            <a:r>
              <a:rPr lang="en-IN" dirty="0"/>
              <a:t>3. Researchers and Academics: Researchers in the fields of artificial intelligence, natural language processing, and machine learning can use the project as a case study for generative AI applications in real-world scenarios. Academics can also leverage the project for educational purposes and to explore the potential of AI in content analysis.</a:t>
            </a:r>
          </a:p>
          <a:p>
            <a:endParaRPr lang="en-IN" dirty="0"/>
          </a:p>
          <a:p>
            <a:r>
              <a:rPr lang="en-IN" dirty="0"/>
              <a:t>4. **Media Companies and Marketers**: Media companies and marketers can utilize the project to </a:t>
            </a:r>
            <a:r>
              <a:rPr lang="en-IN" dirty="0" err="1"/>
              <a:t>analyze</a:t>
            </a:r>
            <a:r>
              <a:rPr lang="en-IN" dirty="0"/>
              <a:t> trends in video content, understand audience preferences, and optimize their video marketing strategies. The generated summaries can provide valuable insights for content curation and audience targeting.</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4E0B43A0-D817-AF9B-6243-EB77F0D530A3}"/>
              </a:ext>
            </a:extLst>
          </p:cNvPr>
          <p:cNvSpPr txBox="1"/>
          <p:nvPr/>
        </p:nvSpPr>
        <p:spPr>
          <a:xfrm>
            <a:off x="2657475" y="1433195"/>
            <a:ext cx="6877050" cy="2585323"/>
          </a:xfrm>
          <a:prstGeom prst="rect">
            <a:avLst/>
          </a:prstGeom>
          <a:noFill/>
        </p:spPr>
        <p:txBody>
          <a:bodyPr wrap="square">
            <a:spAutoFit/>
          </a:bodyPr>
          <a:lstStyle/>
          <a:p>
            <a:r>
              <a:rPr lang="en-US" b="0" i="0" dirty="0">
                <a:effectLst/>
                <a:latin typeface="Söhne"/>
              </a:rPr>
              <a:t>To address this problem, we propose the development of an AI-driven YouTube video summarization system using generative models. This system aims to automatically generate concise summaries of YouTube videos, providing users with a condensed overview of the video's key points, topics, and insights. By leveraging advanced natural language processing (NLP) techniques and generative AI models, such as GPT (Generative Pre-trained Transformer) variants, our solution will enable users to quickly grasp the essence of a video without having to watch it in its entirety.</a:t>
            </a:r>
            <a:endParaRPr lang="en-IN" dirty="0"/>
          </a:p>
        </p:txBody>
      </p:sp>
      <p:sp>
        <p:nvSpPr>
          <p:cNvPr id="13" name="TextBox 12">
            <a:extLst>
              <a:ext uri="{FF2B5EF4-FFF2-40B4-BE49-F238E27FC236}">
                <a16:creationId xmlns:a16="http://schemas.microsoft.com/office/drawing/2014/main" id="{9750520D-BD1A-E044-FAB8-CB0EE6007227}"/>
              </a:ext>
            </a:extLst>
          </p:cNvPr>
          <p:cNvSpPr txBox="1"/>
          <p:nvPr/>
        </p:nvSpPr>
        <p:spPr>
          <a:xfrm>
            <a:off x="2657475" y="4157246"/>
            <a:ext cx="6099048" cy="2308324"/>
          </a:xfrm>
          <a:prstGeom prst="rect">
            <a:avLst/>
          </a:prstGeom>
          <a:noFill/>
        </p:spPr>
        <p:txBody>
          <a:bodyPr wrap="square">
            <a:spAutoFit/>
          </a:bodyPr>
          <a:lstStyle/>
          <a:p>
            <a:pPr algn="l"/>
            <a:r>
              <a:rPr lang="en-US" b="0" i="0" dirty="0">
                <a:effectLst/>
                <a:latin typeface="Söhne"/>
              </a:rPr>
              <a:t>The </a:t>
            </a:r>
            <a:r>
              <a:rPr lang="en-US" dirty="0">
                <a:latin typeface="Söhne"/>
              </a:rPr>
              <a:t>value propositions</a:t>
            </a:r>
            <a:r>
              <a:rPr lang="en-US" b="0" i="0" dirty="0">
                <a:effectLst/>
                <a:latin typeface="Söhne"/>
              </a:rPr>
              <a:t> of this project </a:t>
            </a:r>
            <a:r>
              <a:rPr lang="en-US" dirty="0">
                <a:latin typeface="Söhne"/>
              </a:rPr>
              <a:t>are</a:t>
            </a:r>
            <a:r>
              <a:rPr lang="en-US" b="0" i="0" dirty="0">
                <a:effectLst/>
                <a:latin typeface="Söhne"/>
              </a:rPr>
              <a:t>:</a:t>
            </a:r>
          </a:p>
          <a:p>
            <a:pPr algn="l">
              <a:buFont typeface="+mj-lt"/>
              <a:buAutoNum type="arabicPeriod"/>
            </a:pPr>
            <a:r>
              <a:rPr lang="en-US" b="0" i="0" dirty="0">
                <a:effectLst/>
                <a:latin typeface="Söhne"/>
              </a:rPr>
              <a:t>Developing an AI-based pipeline for extracting relevant information from YouTube videos.</a:t>
            </a:r>
          </a:p>
          <a:p>
            <a:pPr algn="l">
              <a:buFont typeface="+mj-lt"/>
              <a:buAutoNum type="arabicPeriod"/>
            </a:pPr>
            <a:r>
              <a:rPr lang="en-US" b="0" i="0" dirty="0">
                <a:effectLst/>
                <a:latin typeface="Söhne"/>
              </a:rPr>
              <a:t>Training and fine-tuning generative AI models to generate accurate and coherent summaries of video content.</a:t>
            </a:r>
          </a:p>
          <a:p>
            <a:pPr algn="l">
              <a:buFont typeface="+mj-lt"/>
              <a:buAutoNum type="arabicPeriod"/>
            </a:pPr>
            <a:r>
              <a:rPr lang="en-US" b="0" i="0" dirty="0">
                <a:effectLst/>
                <a:latin typeface="Söhne"/>
              </a:rPr>
              <a:t>Implementing a user-friendly interface for users to interact with the summarization system and access summarized video content</a:t>
            </a:r>
            <a:r>
              <a:rPr lang="en-US" dirty="0">
                <a:latin typeface="Söhne"/>
              </a:rPr>
              <a:t>.</a:t>
            </a:r>
            <a:endParaRPr lang="en-US" b="0" i="0" dirty="0">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81D5F27B-CDB0-AB61-5377-2E897B8800B1}"/>
              </a:ext>
            </a:extLst>
          </p:cNvPr>
          <p:cNvSpPr txBox="1"/>
          <p:nvPr/>
        </p:nvSpPr>
        <p:spPr>
          <a:xfrm>
            <a:off x="2558034" y="2381632"/>
            <a:ext cx="5976366" cy="3554819"/>
          </a:xfrm>
          <a:prstGeom prst="rect">
            <a:avLst/>
          </a:prstGeom>
          <a:noFill/>
        </p:spPr>
        <p:txBody>
          <a:bodyPr wrap="square">
            <a:spAutoFit/>
          </a:bodyPr>
          <a:lstStyle/>
          <a:p>
            <a:r>
              <a:rPr lang="en-IN" sz="2500" dirty="0"/>
              <a:t>The solution includes personalized summarization, where the generated summaries are tailored to the preferences and interests of individual end users.</a:t>
            </a:r>
          </a:p>
          <a:p>
            <a:r>
              <a:rPr lang="en-IN" sz="2500" dirty="0"/>
              <a:t>This can be implemented by User Profiling, </a:t>
            </a:r>
            <a:r>
              <a:rPr lang="en-IN" sz="2500" dirty="0" err="1"/>
              <a:t>Analzying</a:t>
            </a:r>
            <a:r>
              <a:rPr lang="en-IN" sz="2500" dirty="0"/>
              <a:t> the interests, collecting feedback from the end-users about the relevancy of the summarization and then continuously improve the model to suit the preferences.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5002" y="50457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5002" y="55791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a:extLst>
              <a:ext uri="{FF2B5EF4-FFF2-40B4-BE49-F238E27FC236}">
                <a16:creationId xmlns:a16="http://schemas.microsoft.com/office/drawing/2014/main" id="{CEC51BC8-B472-1D47-F75F-B68D2E8A6813}"/>
              </a:ext>
            </a:extLst>
          </p:cNvPr>
          <p:cNvSpPr/>
          <p:nvPr/>
        </p:nvSpPr>
        <p:spPr>
          <a:xfrm>
            <a:off x="886823" y="1562528"/>
            <a:ext cx="2811780"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F6B28D8-7763-39AD-AC8F-C96992F7E245}"/>
              </a:ext>
            </a:extLst>
          </p:cNvPr>
          <p:cNvSpPr txBox="1"/>
          <p:nvPr/>
        </p:nvSpPr>
        <p:spPr>
          <a:xfrm>
            <a:off x="1844276" y="1805338"/>
            <a:ext cx="1708731" cy="369332"/>
          </a:xfrm>
          <a:prstGeom prst="rect">
            <a:avLst/>
          </a:prstGeom>
          <a:noFill/>
        </p:spPr>
        <p:txBody>
          <a:bodyPr wrap="square" rtlCol="0">
            <a:spAutoFit/>
          </a:bodyPr>
          <a:lstStyle/>
          <a:p>
            <a:r>
              <a:rPr lang="en-IN" dirty="0"/>
              <a:t>USER </a:t>
            </a:r>
          </a:p>
        </p:txBody>
      </p:sp>
      <p:sp>
        <p:nvSpPr>
          <p:cNvPr id="14" name="Rectangle 13">
            <a:extLst>
              <a:ext uri="{FF2B5EF4-FFF2-40B4-BE49-F238E27FC236}">
                <a16:creationId xmlns:a16="http://schemas.microsoft.com/office/drawing/2014/main" id="{8377A294-2584-9DB7-2054-410770EFE027}"/>
              </a:ext>
            </a:extLst>
          </p:cNvPr>
          <p:cNvSpPr/>
          <p:nvPr/>
        </p:nvSpPr>
        <p:spPr>
          <a:xfrm>
            <a:off x="886823" y="4729357"/>
            <a:ext cx="2811780"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0E34779-B680-7201-A10B-D58D7D21EE9B}"/>
              </a:ext>
            </a:extLst>
          </p:cNvPr>
          <p:cNvSpPr txBox="1"/>
          <p:nvPr/>
        </p:nvSpPr>
        <p:spPr>
          <a:xfrm>
            <a:off x="1383576" y="4978241"/>
            <a:ext cx="2315027" cy="369332"/>
          </a:xfrm>
          <a:prstGeom prst="rect">
            <a:avLst/>
          </a:prstGeom>
          <a:noFill/>
        </p:spPr>
        <p:txBody>
          <a:bodyPr wrap="square" rtlCol="0">
            <a:spAutoFit/>
          </a:bodyPr>
          <a:lstStyle/>
          <a:p>
            <a:r>
              <a:rPr lang="en-IN" dirty="0" err="1"/>
              <a:t>Youtube</a:t>
            </a:r>
            <a:r>
              <a:rPr lang="en-IN" dirty="0"/>
              <a:t> Data API</a:t>
            </a:r>
          </a:p>
        </p:txBody>
      </p:sp>
      <p:sp>
        <p:nvSpPr>
          <p:cNvPr id="16" name="Rectangle 15">
            <a:extLst>
              <a:ext uri="{FF2B5EF4-FFF2-40B4-BE49-F238E27FC236}">
                <a16:creationId xmlns:a16="http://schemas.microsoft.com/office/drawing/2014/main" id="{4099F36F-421A-DDA3-E16F-E897158FAC30}"/>
              </a:ext>
            </a:extLst>
          </p:cNvPr>
          <p:cNvSpPr/>
          <p:nvPr/>
        </p:nvSpPr>
        <p:spPr>
          <a:xfrm>
            <a:off x="4364809" y="4720006"/>
            <a:ext cx="2811780"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7724358-790C-130D-2908-F307D89EE74B}"/>
              </a:ext>
            </a:extLst>
          </p:cNvPr>
          <p:cNvSpPr txBox="1"/>
          <p:nvPr/>
        </p:nvSpPr>
        <p:spPr>
          <a:xfrm>
            <a:off x="5182998" y="4904990"/>
            <a:ext cx="1273447" cy="369332"/>
          </a:xfrm>
          <a:prstGeom prst="rect">
            <a:avLst/>
          </a:prstGeom>
          <a:noFill/>
        </p:spPr>
        <p:txBody>
          <a:bodyPr wrap="square" rtlCol="0">
            <a:spAutoFit/>
          </a:bodyPr>
          <a:lstStyle/>
          <a:p>
            <a:r>
              <a:rPr lang="en-IN" dirty="0"/>
              <a:t>Video URL  </a:t>
            </a:r>
          </a:p>
        </p:txBody>
      </p:sp>
      <p:sp>
        <p:nvSpPr>
          <p:cNvPr id="18" name="Rectangle 17">
            <a:extLst>
              <a:ext uri="{FF2B5EF4-FFF2-40B4-BE49-F238E27FC236}">
                <a16:creationId xmlns:a16="http://schemas.microsoft.com/office/drawing/2014/main" id="{86FE9D1D-8947-622C-10C7-52259CEF96AC}"/>
              </a:ext>
            </a:extLst>
          </p:cNvPr>
          <p:cNvSpPr/>
          <p:nvPr/>
        </p:nvSpPr>
        <p:spPr>
          <a:xfrm>
            <a:off x="4362813" y="3625723"/>
            <a:ext cx="2811780"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15D6D2C-8A12-498C-AEB3-2E481079394A}"/>
              </a:ext>
            </a:extLst>
          </p:cNvPr>
          <p:cNvSpPr txBox="1"/>
          <p:nvPr/>
        </p:nvSpPr>
        <p:spPr>
          <a:xfrm>
            <a:off x="5182998" y="3858219"/>
            <a:ext cx="1195342" cy="369332"/>
          </a:xfrm>
          <a:prstGeom prst="rect">
            <a:avLst/>
          </a:prstGeom>
          <a:noFill/>
        </p:spPr>
        <p:txBody>
          <a:bodyPr wrap="square" rtlCol="0">
            <a:spAutoFit/>
          </a:bodyPr>
          <a:lstStyle/>
          <a:p>
            <a:r>
              <a:rPr lang="en-IN" dirty="0"/>
              <a:t>AI MODEL</a:t>
            </a:r>
          </a:p>
        </p:txBody>
      </p:sp>
      <p:sp>
        <p:nvSpPr>
          <p:cNvPr id="20" name="Rectangle 19">
            <a:extLst>
              <a:ext uri="{FF2B5EF4-FFF2-40B4-BE49-F238E27FC236}">
                <a16:creationId xmlns:a16="http://schemas.microsoft.com/office/drawing/2014/main" id="{404E007B-7B71-2D3F-2AF5-61B64B4B0614}"/>
              </a:ext>
            </a:extLst>
          </p:cNvPr>
          <p:cNvSpPr/>
          <p:nvPr/>
        </p:nvSpPr>
        <p:spPr>
          <a:xfrm>
            <a:off x="886823" y="3112147"/>
            <a:ext cx="2811780"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677CE3A4-3FF0-2D0A-F8BC-A7655D819544}"/>
              </a:ext>
            </a:extLst>
          </p:cNvPr>
          <p:cNvSpPr txBox="1"/>
          <p:nvPr/>
        </p:nvSpPr>
        <p:spPr>
          <a:xfrm>
            <a:off x="903937" y="3350089"/>
            <a:ext cx="2772229" cy="369332"/>
          </a:xfrm>
          <a:prstGeom prst="rect">
            <a:avLst/>
          </a:prstGeom>
          <a:noFill/>
        </p:spPr>
        <p:txBody>
          <a:bodyPr wrap="square" rtlCol="0">
            <a:spAutoFit/>
          </a:bodyPr>
          <a:lstStyle/>
          <a:p>
            <a:r>
              <a:rPr lang="en-IN" dirty="0"/>
              <a:t>Web Interface / Mobile App  </a:t>
            </a:r>
          </a:p>
        </p:txBody>
      </p:sp>
      <p:sp>
        <p:nvSpPr>
          <p:cNvPr id="22" name="Rectangle 21">
            <a:extLst>
              <a:ext uri="{FF2B5EF4-FFF2-40B4-BE49-F238E27FC236}">
                <a16:creationId xmlns:a16="http://schemas.microsoft.com/office/drawing/2014/main" id="{D21D24B3-60E8-1D49-4C63-C0E01478B7A4}"/>
              </a:ext>
            </a:extLst>
          </p:cNvPr>
          <p:cNvSpPr/>
          <p:nvPr/>
        </p:nvSpPr>
        <p:spPr>
          <a:xfrm>
            <a:off x="8082913" y="2858960"/>
            <a:ext cx="2811780"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77936F07-1E80-94F5-42BA-707359A16188}"/>
              </a:ext>
            </a:extLst>
          </p:cNvPr>
          <p:cNvSpPr txBox="1"/>
          <p:nvPr/>
        </p:nvSpPr>
        <p:spPr>
          <a:xfrm>
            <a:off x="8383903" y="2935448"/>
            <a:ext cx="2209800" cy="646331"/>
          </a:xfrm>
          <a:prstGeom prst="rect">
            <a:avLst/>
          </a:prstGeom>
          <a:noFill/>
        </p:spPr>
        <p:txBody>
          <a:bodyPr wrap="square" rtlCol="0">
            <a:spAutoFit/>
          </a:bodyPr>
          <a:lstStyle/>
          <a:p>
            <a:r>
              <a:rPr lang="en-IN" dirty="0"/>
              <a:t>Output in the form of Key Points</a:t>
            </a:r>
          </a:p>
        </p:txBody>
      </p:sp>
      <p:cxnSp>
        <p:nvCxnSpPr>
          <p:cNvPr id="25" name="Straight Arrow Connector 24">
            <a:extLst>
              <a:ext uri="{FF2B5EF4-FFF2-40B4-BE49-F238E27FC236}">
                <a16:creationId xmlns:a16="http://schemas.microsoft.com/office/drawing/2014/main" id="{E9EE1577-EB44-12AE-1FF7-2FCA7FE0AB01}"/>
              </a:ext>
            </a:extLst>
          </p:cNvPr>
          <p:cNvCxnSpPr>
            <a:cxnSpLocks/>
            <a:stCxn id="10" idx="2"/>
            <a:endCxn id="20" idx="0"/>
          </p:cNvCxnSpPr>
          <p:nvPr/>
        </p:nvCxnSpPr>
        <p:spPr>
          <a:xfrm>
            <a:off x="2292713" y="2400728"/>
            <a:ext cx="0" cy="71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62B2E6-1D2F-B8AC-2F31-2787933BE916}"/>
              </a:ext>
            </a:extLst>
          </p:cNvPr>
          <p:cNvCxnSpPr>
            <a:cxnSpLocks/>
            <a:stCxn id="20" idx="2"/>
            <a:endCxn id="14" idx="0"/>
          </p:cNvCxnSpPr>
          <p:nvPr/>
        </p:nvCxnSpPr>
        <p:spPr>
          <a:xfrm>
            <a:off x="2292713" y="3950347"/>
            <a:ext cx="0" cy="77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BC89258-23EE-B742-7309-F09135EBDCD4}"/>
              </a:ext>
            </a:extLst>
          </p:cNvPr>
          <p:cNvCxnSpPr>
            <a:cxnSpLocks/>
            <a:stCxn id="16" idx="0"/>
            <a:endCxn id="18" idx="2"/>
          </p:cNvCxnSpPr>
          <p:nvPr/>
        </p:nvCxnSpPr>
        <p:spPr>
          <a:xfrm flipH="1" flipV="1">
            <a:off x="5768703" y="4463923"/>
            <a:ext cx="1996" cy="25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D37B9E2-C9BC-F254-F74B-1834613DE0B8}"/>
              </a:ext>
            </a:extLst>
          </p:cNvPr>
          <p:cNvSpPr txBox="1"/>
          <p:nvPr/>
        </p:nvSpPr>
        <p:spPr>
          <a:xfrm>
            <a:off x="4439737" y="1482114"/>
            <a:ext cx="3129462" cy="1754326"/>
          </a:xfrm>
          <a:prstGeom prst="rect">
            <a:avLst/>
          </a:prstGeom>
          <a:noFill/>
        </p:spPr>
        <p:txBody>
          <a:bodyPr wrap="square" rtlCol="0">
            <a:spAutoFit/>
          </a:bodyPr>
          <a:lstStyle/>
          <a:p>
            <a:pPr marL="285750" indent="-285750">
              <a:buFont typeface="Arial" panose="020B0604020202020204" pitchFamily="34" charset="0"/>
              <a:buChar char="•"/>
            </a:pPr>
            <a:r>
              <a:rPr lang="en-IN" dirty="0"/>
              <a:t>Process Video </a:t>
            </a:r>
          </a:p>
          <a:p>
            <a:pPr marL="285750" indent="-285750">
              <a:buFont typeface="Arial" panose="020B0604020202020204" pitchFamily="34" charset="0"/>
              <a:buChar char="•"/>
            </a:pPr>
            <a:r>
              <a:rPr lang="en-IN" dirty="0"/>
              <a:t>Speech Recognition </a:t>
            </a:r>
          </a:p>
          <a:p>
            <a:pPr marL="285750" indent="-285750">
              <a:buFont typeface="Arial" panose="020B0604020202020204" pitchFamily="34" charset="0"/>
              <a:buChar char="•"/>
            </a:pPr>
            <a:r>
              <a:rPr lang="en-IN" dirty="0"/>
              <a:t>Video Analysis </a:t>
            </a:r>
          </a:p>
          <a:p>
            <a:pPr marL="285750" indent="-285750">
              <a:buFont typeface="Arial" panose="020B0604020202020204" pitchFamily="34" charset="0"/>
              <a:buChar char="•"/>
            </a:pPr>
            <a:r>
              <a:rPr lang="en-IN" dirty="0"/>
              <a:t>Natural Language Processing </a:t>
            </a:r>
          </a:p>
          <a:p>
            <a:pPr marL="285750" indent="-285750">
              <a:buFont typeface="Arial" panose="020B0604020202020204" pitchFamily="34" charset="0"/>
              <a:buChar char="•"/>
            </a:pPr>
            <a:r>
              <a:rPr lang="en-IN" dirty="0"/>
              <a:t>Summarization </a:t>
            </a:r>
          </a:p>
        </p:txBody>
      </p:sp>
      <p:sp>
        <p:nvSpPr>
          <p:cNvPr id="39" name="Rectangle: Rounded Corners 38">
            <a:extLst>
              <a:ext uri="{FF2B5EF4-FFF2-40B4-BE49-F238E27FC236}">
                <a16:creationId xmlns:a16="http://schemas.microsoft.com/office/drawing/2014/main" id="{9D3A7C3C-5EFE-32B5-B56F-1C2D3B6F41B3}"/>
              </a:ext>
            </a:extLst>
          </p:cNvPr>
          <p:cNvSpPr/>
          <p:nvPr/>
        </p:nvSpPr>
        <p:spPr>
          <a:xfrm>
            <a:off x="4114800" y="1351888"/>
            <a:ext cx="3303904" cy="192617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0" name="Connector: Elbow 49">
            <a:extLst>
              <a:ext uri="{FF2B5EF4-FFF2-40B4-BE49-F238E27FC236}">
                <a16:creationId xmlns:a16="http://schemas.microsoft.com/office/drawing/2014/main" id="{6BEA9F2F-B5F3-12E3-F1D7-55C417654A31}"/>
              </a:ext>
            </a:extLst>
          </p:cNvPr>
          <p:cNvCxnSpPr>
            <a:stCxn id="39" idx="3"/>
            <a:endCxn id="23" idx="0"/>
          </p:cNvCxnSpPr>
          <p:nvPr/>
        </p:nvCxnSpPr>
        <p:spPr>
          <a:xfrm>
            <a:off x="7418704" y="2314974"/>
            <a:ext cx="2070099" cy="620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D6F7945-2386-8BA1-4A08-AEB6021CE5EE}"/>
              </a:ext>
            </a:extLst>
          </p:cNvPr>
          <p:cNvCxnSpPr>
            <a:stCxn id="18" idx="0"/>
            <a:endCxn id="39" idx="2"/>
          </p:cNvCxnSpPr>
          <p:nvPr/>
        </p:nvCxnSpPr>
        <p:spPr>
          <a:xfrm flipH="1" flipV="1">
            <a:off x="5766752" y="3278060"/>
            <a:ext cx="1951" cy="347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5AF8781-7304-CCCD-BE34-6A732CCCDE0D}"/>
              </a:ext>
            </a:extLst>
          </p:cNvPr>
          <p:cNvSpPr txBox="1"/>
          <p:nvPr/>
        </p:nvSpPr>
        <p:spPr>
          <a:xfrm>
            <a:off x="3188728" y="5702897"/>
            <a:ext cx="1905000" cy="369332"/>
          </a:xfrm>
          <a:prstGeom prst="rect">
            <a:avLst/>
          </a:prstGeom>
          <a:noFill/>
        </p:spPr>
        <p:txBody>
          <a:bodyPr wrap="square" rtlCol="0">
            <a:spAutoFit/>
          </a:bodyPr>
          <a:lstStyle/>
          <a:p>
            <a:r>
              <a:rPr lang="en-IN" dirty="0"/>
              <a:t>Get Video Details</a:t>
            </a:r>
          </a:p>
        </p:txBody>
      </p:sp>
      <p:sp>
        <p:nvSpPr>
          <p:cNvPr id="56" name="Rectangle: Rounded Corners 55">
            <a:extLst>
              <a:ext uri="{FF2B5EF4-FFF2-40B4-BE49-F238E27FC236}">
                <a16:creationId xmlns:a16="http://schemas.microsoft.com/office/drawing/2014/main" id="{C9294F27-48C7-BE02-3CAB-2650D64A6108}"/>
              </a:ext>
            </a:extLst>
          </p:cNvPr>
          <p:cNvSpPr/>
          <p:nvPr/>
        </p:nvSpPr>
        <p:spPr>
          <a:xfrm>
            <a:off x="3162300" y="5667579"/>
            <a:ext cx="1905000" cy="461850"/>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0" name="Connector: Elbow 59">
            <a:extLst>
              <a:ext uri="{FF2B5EF4-FFF2-40B4-BE49-F238E27FC236}">
                <a16:creationId xmlns:a16="http://schemas.microsoft.com/office/drawing/2014/main" id="{E8287BF7-2C81-2EDD-63DA-D1F7E7213863}"/>
              </a:ext>
            </a:extLst>
          </p:cNvPr>
          <p:cNvCxnSpPr>
            <a:stCxn id="14" idx="2"/>
            <a:endCxn id="56" idx="1"/>
          </p:cNvCxnSpPr>
          <p:nvPr/>
        </p:nvCxnSpPr>
        <p:spPr>
          <a:xfrm rot="16200000" flipH="1">
            <a:off x="2562033" y="5298236"/>
            <a:ext cx="330947" cy="8695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06F1548-7C8C-E66F-D50D-2022E3534B07}"/>
              </a:ext>
            </a:extLst>
          </p:cNvPr>
          <p:cNvCxnSpPr>
            <a:stCxn id="56" idx="3"/>
            <a:endCxn id="16" idx="2"/>
          </p:cNvCxnSpPr>
          <p:nvPr/>
        </p:nvCxnSpPr>
        <p:spPr>
          <a:xfrm flipV="1">
            <a:off x="5067300" y="5558206"/>
            <a:ext cx="703399" cy="3402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791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Medium</vt:lpstr>
      <vt:lpstr>Söhne</vt:lpstr>
      <vt:lpstr>Trebuchet MS</vt:lpstr>
      <vt:lpstr>var(--font-fk-grotesk-neue)</vt:lpstr>
      <vt:lpstr>Office Theme</vt:lpstr>
      <vt:lpstr>Anne Joan Benita 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Anne Joan Benita V</dc:title>
  <cp:lastModifiedBy>Beve vasudevan</cp:lastModifiedBy>
  <cp:revision>3</cp:revision>
  <dcterms:created xsi:type="dcterms:W3CDTF">2024-04-04T19:05:22Z</dcterms:created>
  <dcterms:modified xsi:type="dcterms:W3CDTF">2024-04-24T04:26:35Z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