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58" r:id="rId4"/>
    <p:sldId id="277" r:id="rId5"/>
    <p:sldId id="278" r:id="rId6"/>
    <p:sldId id="265" r:id="rId7"/>
    <p:sldId id="266" r:id="rId8"/>
    <p:sldId id="267" r:id="rId9"/>
    <p:sldId id="270" r:id="rId10"/>
    <p:sldId id="279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629"/>
    <a:srgbClr val="01182A"/>
    <a:srgbClr val="004F72"/>
    <a:srgbClr val="01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9200" autoAdjust="0"/>
  </p:normalViewPr>
  <p:slideViewPr>
    <p:cSldViewPr snapToGrid="0">
      <p:cViewPr varScale="1">
        <p:scale>
          <a:sx n="80" d="100"/>
          <a:sy n="80" d="100"/>
        </p:scale>
        <p:origin x="1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CC622-5BC3-4631-82FE-E4FC1388DA27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9EFAA-00BE-4ED3-95C6-EFA6176DF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10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9EFAA-00BE-4ED3-95C6-EFA6176DFAB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0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Zoomen für Animation danach mit Werbung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9EFAA-00BE-4ED3-95C6-EFA6176DFA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36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Zoomen für Animation danach mit Werbung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9EFAA-00BE-4ED3-95C6-EFA6176DFA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75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C9286-96C8-3154-57E0-6BCCB1770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94CAAA-36EC-0233-DBB4-3335FBB48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7FA3E-6E70-46A0-D9E1-CA992382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2854C-6A60-4E9B-16CE-942AD92C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697F-2105-4066-A585-10AB970D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05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17C0D-B120-863C-5A9A-15164717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070E46-FD06-6135-2778-D17C9351C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1EE1C-9721-4247-5A5C-7C2EB15B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DF81E-388D-E4CC-9177-5E332595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5BCEC6-24CA-9AB7-165D-7B1689D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56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DB92A2-A5BF-09C6-E2ED-2EDED8ABE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C0AFBA-163D-5794-48F2-C02BDB001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535638-92DF-12C9-A935-F20D2FAE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6668C-0AA1-F979-4E77-4257793C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C0B10-BC22-AF41-BDA1-EFB8140A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41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7D960-DD22-E108-3646-B906F533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72DE0-D053-3A8D-9ED5-E09538E9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4798DF-3E22-FD9C-3494-E01856A5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70ED3-6026-1ABD-3828-183B98A2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DAD7E-656B-B6E1-00DE-5D0F74B8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3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098A6-6694-58C4-66F4-1C5741E9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D27F7-613B-3CA9-3BB3-61169595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DD98F-FF46-C54B-03E9-C7EFABA5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AD273-7DFA-33CB-06AD-95526233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C534A9-6717-F9A6-CE44-F079893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7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C5283-ACD4-AF40-CE05-CC4BC701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A26B7-DFFE-38C5-887E-0E67A4D25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3350F-9C87-3F09-6D8F-B557FAF1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3C0960-FBC8-3DD5-2565-C8F7EE1D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82B297-627A-DD51-BB4F-65DF2651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87B5E4-6B63-DB43-B9B2-AE32BE12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7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B3A59-385E-D5C9-6F6F-C6F35E11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3E7884-7DEB-B0D1-0325-E6E15A63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FF38D-A423-9F37-A1CA-E54F48B1D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A7AB5A-2831-67DD-372D-DC8DAFC28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E39F76-9D0C-FEC9-66BB-A38EDDFD1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A96891-97D6-5B4F-D69B-517CC003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669792-6619-0313-EF7E-ABF1B327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502D4C-3915-1079-D8E3-8A082020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0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B41D5-A7C7-F2FC-A950-E1E58AEB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168E93-13EB-CF97-ACB9-65C3BC81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4DDBA7-CC73-061C-9AFE-E8266623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BF87C3-BFF1-1E17-CBEC-BB302216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1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D22C8-6151-4D42-32DC-12511304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95083C-DE93-A643-9ADC-AE3A2517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FA2113-5D9C-E915-B56E-3A12B108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FF0EE-003D-EE61-BEEF-4CE80E3D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FECAF-5F7A-8D06-4ACC-043838C5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E6806E-F162-A330-E28A-A53BF0942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254E8-F296-8D56-7238-CD31153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14B353-1185-A0BD-C9BC-23D13D02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B79BB-F531-CA66-F657-909FC19F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D9B8F-4209-41FA-2388-CF2130C8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443EAD-CE70-EBA8-AEA8-B9463749C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B0A159-F265-ACDF-DA07-439B97046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DEF68F-F742-9049-9EA6-298160C6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8A08E-A213-903D-E697-66FB8A6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6C83B-6430-E256-838F-4A92FEB5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3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A79EFA-2D69-2051-ACFC-03CF629C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E9267-0FFA-B790-6352-F3D516DD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13BB3-AEF0-B9D9-5B62-959EB0F6C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EC645-91C2-467B-9D0C-4A8C246BE7C0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748C3-55B2-3202-C148-E0FC38A9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9209E-3C7D-D1E7-CDF8-A0C7D06C5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F3988-68F0-485D-A4F8-50421B722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3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png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3.wdp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6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6E2A4-7EA1-10DF-DDE5-9F33B469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AdSight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D1D0-A0C9-FBD9-52DF-90C8ABE8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AdSight</a:t>
            </a:r>
            <a:r>
              <a:rPr lang="en-US" dirty="0"/>
              <a:t>, you‘re able to analyze the performance and profitability of your billboards or other marketing announcements</a:t>
            </a:r>
          </a:p>
          <a:p>
            <a:r>
              <a:rPr lang="en-US" dirty="0"/>
              <a:t>To that end, we propose to combined DNS-Data provided by Cisco Umbrella, with location data from Cisco Spaces and Business Data from the use case customer </a:t>
            </a:r>
          </a:p>
          <a:p>
            <a:r>
              <a:rPr lang="en-US" dirty="0"/>
              <a:t>We leverage this data to analyze how strongly people have been engaged with 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8137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2E827-A675-DAFD-EF6A-0099F042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&amp; Technical Solution</a:t>
            </a:r>
            <a:br>
              <a:rPr lang="en-US"/>
            </a:br>
            <a:r>
              <a:rPr lang="en-US" sz="2400"/>
              <a:t>Usage of Cisco SPACES API‘s, SDK and Cisco Technologies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01F5E6-06A3-C578-5AB0-4949641B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visualization of Cisco Spaces data stream</a:t>
            </a:r>
          </a:p>
          <a:p>
            <a:r>
              <a:rPr lang="en-US" dirty="0"/>
              <a:t>Consideration of Cisco Umbrella Data</a:t>
            </a:r>
          </a:p>
          <a:p>
            <a:r>
              <a:rPr lang="en-US" dirty="0"/>
              <a:t>Usage of localization data as provided by Cisco Spaces for advertisement impact analysis</a:t>
            </a:r>
          </a:p>
        </p:txBody>
      </p:sp>
    </p:spTree>
    <p:extLst>
      <p:ext uri="{BB962C8B-B14F-4D97-AF65-F5344CB8AC3E}">
        <p14:creationId xmlns:p14="http://schemas.microsoft.com/office/powerpoint/2010/main" val="208614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9FAFE-2ABB-BE34-6592-10909A92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  <a:br>
              <a:rPr lang="de-DE" dirty="0"/>
            </a:br>
            <a:r>
              <a:rPr lang="de-DE" sz="2400" dirty="0"/>
              <a:t>Usability </a:t>
            </a:r>
            <a:r>
              <a:rPr lang="en-US" sz="2400" dirty="0"/>
              <a:t>of</a:t>
            </a:r>
            <a:r>
              <a:rPr lang="de-DE" sz="2400" dirty="0"/>
              <a:t> </a:t>
            </a:r>
            <a:r>
              <a:rPr lang="en-US" sz="2400" dirty="0"/>
              <a:t>the</a:t>
            </a:r>
            <a:r>
              <a:rPr lang="de-DE" sz="2400" dirty="0"/>
              <a:t> </a:t>
            </a:r>
            <a:r>
              <a:rPr lang="en-US" sz="2400" dirty="0"/>
              <a:t>solution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3C15C-C35D-38BD-D980-1A3F50E9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Modern, responsive and </a:t>
            </a:r>
            <a:r>
              <a:rPr lang="de-DE" dirty="0" err="1"/>
              <a:t>consistent</a:t>
            </a:r>
            <a:r>
              <a:rPr lang="de-DE" dirty="0"/>
              <a:t> design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Streamlit</a:t>
            </a:r>
            <a:endParaRPr lang="de-DE" dirty="0"/>
          </a:p>
          <a:p>
            <a:r>
              <a:rPr lang="de-DE" dirty="0"/>
              <a:t>User-</a:t>
            </a:r>
            <a:r>
              <a:rPr lang="de-DE" dirty="0" err="1"/>
              <a:t>centric</a:t>
            </a:r>
            <a:r>
              <a:rPr lang="de-DE" dirty="0"/>
              <a:t> interface </a:t>
            </a:r>
          </a:p>
          <a:p>
            <a:r>
              <a:rPr lang="de-DE" dirty="0"/>
              <a:t>Minimalist and </a:t>
            </a:r>
            <a:r>
              <a:rPr lang="de-DE" dirty="0" err="1"/>
              <a:t>tidy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65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9FAFE-2ABB-BE34-6592-10909A92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Viability</a:t>
            </a:r>
            <a:br>
              <a:rPr lang="en-US" dirty="0"/>
            </a:br>
            <a:r>
              <a:rPr lang="en-US" sz="2700" dirty="0"/>
              <a:t>Possibility of realizing the solution and integrate into Cisco SPACES or have it available in the Cisco Marketplace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3C15C-C35D-38BD-D980-1A3F50E9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world implementation feasibility – positively discussed with Cisco experts</a:t>
            </a:r>
          </a:p>
          <a:p>
            <a:r>
              <a:rPr lang="en-US" dirty="0"/>
              <a:t>High business value due to the large flexibility and scalability </a:t>
            </a:r>
          </a:p>
          <a:p>
            <a:pPr lvl="1"/>
            <a:r>
              <a:rPr lang="en-US" dirty="0"/>
              <a:t>Diverse use cases such as Airports, Train Stations, Shopping Mall, …</a:t>
            </a:r>
          </a:p>
          <a:p>
            <a:pPr lvl="1"/>
            <a:r>
              <a:rPr lang="en-US" dirty="0"/>
              <a:t>Utilization of highly scalable back-end framework (</a:t>
            </a:r>
            <a:r>
              <a:rPr lang="en-US" dirty="0" err="1"/>
              <a:t>kafka</a:t>
            </a:r>
            <a:r>
              <a:rPr lang="en-US" dirty="0"/>
              <a:t>)</a:t>
            </a:r>
          </a:p>
          <a:p>
            <a:r>
              <a:rPr lang="en-US" dirty="0"/>
              <a:t>Hardware and software components already exist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5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9FAFE-2ABB-BE34-6592-10909A92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</a:t>
            </a:r>
            <a:br>
              <a:rPr lang="en-US" dirty="0"/>
            </a:br>
            <a:r>
              <a:rPr lang="en-US" sz="2400" dirty="0"/>
              <a:t>Maturity level of developed solution, does the prototype work?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3C15C-C35D-38BD-D980-1A3F50E9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prototype features one use case with artificial data</a:t>
            </a:r>
          </a:p>
          <a:p>
            <a:pPr lvl="1"/>
            <a:r>
              <a:rPr lang="en-US" dirty="0"/>
              <a:t>Showcases the technical feasibilities and possibilities</a:t>
            </a:r>
          </a:p>
          <a:p>
            <a:r>
              <a:rPr lang="en-US" dirty="0"/>
              <a:t>For production, a tighter coupling between back-end and front-end and more detailed data analysis on real world data would be necessary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9FAFE-2ABB-BE34-6592-10909A92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&amp; Innovation</a:t>
            </a:r>
            <a:br>
              <a:rPr lang="en-US" dirty="0"/>
            </a:br>
            <a:r>
              <a:rPr lang="en-US" sz="2400" dirty="0"/>
              <a:t>Suprise and innovative ideas that has affected to the jury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3C15C-C35D-38BD-D980-1A3F50E9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 a completely new data source (DNS-Data) to support the use case of advertisement impact analysis</a:t>
            </a:r>
          </a:p>
          <a:p>
            <a:r>
              <a:rPr lang="en-US" dirty="0"/>
              <a:t>In addition, we included business data (location of the billboards)</a:t>
            </a:r>
          </a:p>
          <a:p>
            <a:r>
              <a:rPr lang="en-US" dirty="0"/>
              <a:t>With this, we bring up new ideas in integrating new data sources from Cisco</a:t>
            </a:r>
          </a:p>
        </p:txBody>
      </p:sp>
    </p:spTree>
    <p:extLst>
      <p:ext uri="{BB962C8B-B14F-4D97-AF65-F5344CB8AC3E}">
        <p14:creationId xmlns:p14="http://schemas.microsoft.com/office/powerpoint/2010/main" val="415558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 descr="Flugzeug Silhouette">
            <a:extLst>
              <a:ext uri="{FF2B5EF4-FFF2-40B4-BE49-F238E27FC236}">
                <a16:creationId xmlns:a16="http://schemas.microsoft.com/office/drawing/2014/main" id="{23448BB3-F58C-BCC2-961D-38DEDE42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711026">
            <a:off x="546621" y="6023651"/>
            <a:ext cx="914400" cy="914400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3B8E58E-22FC-2679-D3A0-604C77CF5F45}"/>
              </a:ext>
            </a:extLst>
          </p:cNvPr>
          <p:cNvGrpSpPr/>
          <p:nvPr/>
        </p:nvGrpSpPr>
        <p:grpSpPr>
          <a:xfrm>
            <a:off x="0" y="0"/>
            <a:ext cx="12192000" cy="7323085"/>
            <a:chOff x="0" y="0"/>
            <a:chExt cx="12192000" cy="7323085"/>
          </a:xfrm>
        </p:grpSpPr>
        <p:pic>
          <p:nvPicPr>
            <p:cNvPr id="7" name="Grafik 6" descr="Ein Bild, das Karte, Entwurf, Screenshot enthält.&#10;&#10;Automatisch generierte Beschreibung">
              <a:extLst>
                <a:ext uri="{FF2B5EF4-FFF2-40B4-BE49-F238E27FC236}">
                  <a16:creationId xmlns:a16="http://schemas.microsoft.com/office/drawing/2014/main" id="{D87BFCC2-880C-5208-FD2C-B805AC005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1" b="-6351"/>
            <a:stretch/>
          </p:blipFill>
          <p:spPr>
            <a:xfrm>
              <a:off x="0" y="0"/>
              <a:ext cx="12192000" cy="7323085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8C748704-D7CD-C66B-9822-B148308A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14885" y="3884425"/>
              <a:ext cx="570658" cy="48139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F773D55-EF62-E14D-1631-916C20135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66131" y="1734522"/>
              <a:ext cx="570658" cy="481393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0021E63B-D074-B105-B376-160847F2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9239" y="4384559"/>
              <a:ext cx="570658" cy="481393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5EA9108C-B356-CE32-AE2E-5E409B1A8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2158" y="3819530"/>
              <a:ext cx="570658" cy="481393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0433D06-E092-7B34-1898-54663352F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46149" y="1342921"/>
              <a:ext cx="570658" cy="481393"/>
            </a:xfrm>
            <a:prstGeom prst="rect">
              <a:avLst/>
            </a:prstGeom>
          </p:spPr>
        </p:pic>
        <p:pic>
          <p:nvPicPr>
            <p:cNvPr id="12" name="Grafik 11" descr="Flugzeug Silhouette">
              <a:extLst>
                <a:ext uri="{FF2B5EF4-FFF2-40B4-BE49-F238E27FC236}">
                  <a16:creationId xmlns:a16="http://schemas.microsoft.com/office/drawing/2014/main" id="{F37BA9B9-EBEC-A6C6-6857-BBA58D6B7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468584">
              <a:off x="9313476" y="2677374"/>
              <a:ext cx="914400" cy="914400"/>
            </a:xfrm>
            <a:prstGeom prst="rect">
              <a:avLst/>
            </a:prstGeom>
          </p:spPr>
        </p:pic>
        <p:pic>
          <p:nvPicPr>
            <p:cNvPr id="22" name="Grafik 21" descr="Flugzeug Silhouette">
              <a:extLst>
                <a:ext uri="{FF2B5EF4-FFF2-40B4-BE49-F238E27FC236}">
                  <a16:creationId xmlns:a16="http://schemas.microsoft.com/office/drawing/2014/main" id="{89509D87-3ADA-F075-D556-9BD670C22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427938">
              <a:off x="1749270" y="4831601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Flugzeug Silhouette">
              <a:extLst>
                <a:ext uri="{FF2B5EF4-FFF2-40B4-BE49-F238E27FC236}">
                  <a16:creationId xmlns:a16="http://schemas.microsoft.com/office/drawing/2014/main" id="{4DC1F269-BF67-13BF-46EE-99C7E4699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090668">
              <a:off x="3642668" y="5648805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Flugzeug Silhouette">
              <a:extLst>
                <a:ext uri="{FF2B5EF4-FFF2-40B4-BE49-F238E27FC236}">
                  <a16:creationId xmlns:a16="http://schemas.microsoft.com/office/drawing/2014/main" id="{509741D4-C8A6-6521-3527-BFE5A32E7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18686">
              <a:off x="10506082" y="313702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3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Entwurf, Zeichnung, Clipart, Grafiken enthält.&#10;&#10;Automatisch generierte Beschreibung">
            <a:extLst>
              <a:ext uri="{FF2B5EF4-FFF2-40B4-BE49-F238E27FC236}">
                <a16:creationId xmlns:a16="http://schemas.microsoft.com/office/drawing/2014/main" id="{19773030-D295-1EE3-7ED7-8188B1616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027" y1="19824" x2="50391" y2="18555"/>
                        <a14:foregroundMark x1="40137" y1="20605" x2="36426" y2="22266"/>
                        <a14:foregroundMark x1="29297" y1="27637" x2="27637" y2="29199"/>
                        <a14:foregroundMark x1="26855" y1="31934" x2="25098" y2="34766"/>
                        <a14:foregroundMark x1="86621" y1="50098" x2="86523" y2="53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0"/>
            <a:ext cx="5537200" cy="55372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19EA1E9-BD5C-DADA-9014-38C35022E2BB}"/>
              </a:ext>
            </a:extLst>
          </p:cNvPr>
          <p:cNvSpPr txBox="1"/>
          <p:nvPr/>
        </p:nvSpPr>
        <p:spPr>
          <a:xfrm flipH="1">
            <a:off x="4554217" y="4983202"/>
            <a:ext cx="3573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err="1">
                <a:solidFill>
                  <a:srgbClr val="011629"/>
                </a:solidFill>
              </a:rPr>
              <a:t>AdSight</a:t>
            </a:r>
            <a:endParaRPr lang="de-DE" sz="6600" b="1" dirty="0">
              <a:solidFill>
                <a:srgbClr val="0116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8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9621428-407B-0487-EF6B-8951B28633A7}"/>
              </a:ext>
            </a:extLst>
          </p:cNvPr>
          <p:cNvGrpSpPr/>
          <p:nvPr/>
        </p:nvGrpSpPr>
        <p:grpSpPr>
          <a:xfrm>
            <a:off x="0" y="0"/>
            <a:ext cx="12192000" cy="7323085"/>
            <a:chOff x="0" y="0"/>
            <a:chExt cx="12192000" cy="7323085"/>
          </a:xfrm>
        </p:grpSpPr>
        <p:pic>
          <p:nvPicPr>
            <p:cNvPr id="43" name="Grafik 42" descr="Ein Bild, das Karte, Entwurf, Screenshot enthält.&#10;&#10;Automatisch generierte Beschreibung">
              <a:extLst>
                <a:ext uri="{FF2B5EF4-FFF2-40B4-BE49-F238E27FC236}">
                  <a16:creationId xmlns:a16="http://schemas.microsoft.com/office/drawing/2014/main" id="{102F80DE-AB7E-10AA-E77F-7CA244D44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1" b="-6351"/>
            <a:stretch/>
          </p:blipFill>
          <p:spPr>
            <a:xfrm>
              <a:off x="0" y="0"/>
              <a:ext cx="12192000" cy="7323085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971550D5-0F92-C80C-34F5-100DA824A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3765" y="3884425"/>
              <a:ext cx="570658" cy="48139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18AD58F-81B5-6CE3-DF98-D95ED0C4E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66131" y="1734522"/>
              <a:ext cx="570658" cy="481393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DE60A668-976B-D989-E947-4155A48C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9239" y="4384559"/>
              <a:ext cx="570658" cy="481393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A5107DD6-17C9-1E0D-44FD-15607F65B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2158" y="3819530"/>
              <a:ext cx="570658" cy="481393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EC6020AD-B397-013D-7BF2-B016EB88A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46149" y="1342921"/>
              <a:ext cx="570658" cy="481393"/>
            </a:xfrm>
            <a:prstGeom prst="rect">
              <a:avLst/>
            </a:prstGeom>
          </p:spPr>
        </p:pic>
        <p:pic>
          <p:nvPicPr>
            <p:cNvPr id="49" name="Grafik 48" descr="Flugzeug Silhouette">
              <a:extLst>
                <a:ext uri="{FF2B5EF4-FFF2-40B4-BE49-F238E27FC236}">
                  <a16:creationId xmlns:a16="http://schemas.microsoft.com/office/drawing/2014/main" id="{A281AE4D-88A5-310A-B702-165AF3C98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468584">
              <a:off x="9313476" y="2677374"/>
              <a:ext cx="914400" cy="914400"/>
            </a:xfrm>
            <a:prstGeom prst="rect">
              <a:avLst/>
            </a:prstGeom>
          </p:spPr>
        </p:pic>
        <p:pic>
          <p:nvPicPr>
            <p:cNvPr id="50" name="Grafik 49" descr="Flugzeug Silhouette">
              <a:extLst>
                <a:ext uri="{FF2B5EF4-FFF2-40B4-BE49-F238E27FC236}">
                  <a16:creationId xmlns:a16="http://schemas.microsoft.com/office/drawing/2014/main" id="{1555EA63-945E-6A1F-DC09-DDAF64702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427938">
              <a:off x="1749270" y="4831601"/>
              <a:ext cx="914400" cy="914400"/>
            </a:xfrm>
            <a:prstGeom prst="rect">
              <a:avLst/>
            </a:prstGeom>
          </p:spPr>
        </p:pic>
        <p:pic>
          <p:nvPicPr>
            <p:cNvPr id="56" name="Grafik 55" descr="Flugzeug Silhouette">
              <a:extLst>
                <a:ext uri="{FF2B5EF4-FFF2-40B4-BE49-F238E27FC236}">
                  <a16:creationId xmlns:a16="http://schemas.microsoft.com/office/drawing/2014/main" id="{5FA9B6E4-82D5-67CD-8E21-B91C28CC9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4090668">
              <a:off x="3642668" y="5648805"/>
              <a:ext cx="914400" cy="914400"/>
            </a:xfrm>
            <a:prstGeom prst="rect">
              <a:avLst/>
            </a:prstGeom>
          </p:spPr>
        </p:pic>
        <p:pic>
          <p:nvPicPr>
            <p:cNvPr id="57" name="Grafik 56" descr="Flugzeug Silhouette">
              <a:extLst>
                <a:ext uri="{FF2B5EF4-FFF2-40B4-BE49-F238E27FC236}">
                  <a16:creationId xmlns:a16="http://schemas.microsoft.com/office/drawing/2014/main" id="{3781BB6A-A708-ADDC-5E93-4501F4A0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718686">
              <a:off x="10506082" y="3137028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Grafik 3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86C3741-DDBB-3873-0832-603377DA40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t="5555" r="5811" b="16389"/>
          <a:stretch/>
        </p:blipFill>
        <p:spPr>
          <a:xfrm rot="20464057">
            <a:off x="6569674" y="1803157"/>
            <a:ext cx="496068" cy="437745"/>
          </a:xfrm>
          <a:prstGeom prst="rect">
            <a:avLst/>
          </a:prstGeom>
        </p:spPr>
      </p:pic>
      <p:pic>
        <p:nvPicPr>
          <p:cNvPr id="32" name="Grafik 31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BFCFE08-42A5-98AE-C27A-B1E2828DDE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t="5555" r="5811" b="16389"/>
          <a:stretch/>
        </p:blipFill>
        <p:spPr>
          <a:xfrm rot="3868125">
            <a:off x="5035958" y="6369061"/>
            <a:ext cx="496068" cy="43774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85F5352-FD53-D063-A150-2AB8300A11D6}"/>
              </a:ext>
            </a:extLst>
          </p:cNvPr>
          <p:cNvCxnSpPr>
            <a:cxnSpLocks/>
          </p:cNvCxnSpPr>
          <p:nvPr/>
        </p:nvCxnSpPr>
        <p:spPr>
          <a:xfrm flipH="1" flipV="1">
            <a:off x="3687309" y="3884425"/>
            <a:ext cx="498746" cy="894696"/>
          </a:xfrm>
          <a:prstGeom prst="straightConnector1">
            <a:avLst/>
          </a:prstGeom>
          <a:ln w="57150">
            <a:solidFill>
              <a:srgbClr val="0118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9984779-6B33-AF83-A2EC-D2395947050B}"/>
              </a:ext>
            </a:extLst>
          </p:cNvPr>
          <p:cNvCxnSpPr>
            <a:cxnSpLocks/>
          </p:cNvCxnSpPr>
          <p:nvPr/>
        </p:nvCxnSpPr>
        <p:spPr>
          <a:xfrm>
            <a:off x="697184" y="2488183"/>
            <a:ext cx="2565391" cy="834984"/>
          </a:xfrm>
          <a:prstGeom prst="straightConnector1">
            <a:avLst/>
          </a:prstGeom>
          <a:ln w="57150">
            <a:solidFill>
              <a:srgbClr val="0118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D346D-615B-387B-BE1D-FC9DF2659F42}"/>
              </a:ext>
            </a:extLst>
          </p:cNvPr>
          <p:cNvCxnSpPr>
            <a:cxnSpLocks/>
          </p:cNvCxnSpPr>
          <p:nvPr/>
        </p:nvCxnSpPr>
        <p:spPr>
          <a:xfrm>
            <a:off x="2646593" y="1734522"/>
            <a:ext cx="683765" cy="1305601"/>
          </a:xfrm>
          <a:prstGeom prst="straightConnector1">
            <a:avLst/>
          </a:prstGeom>
          <a:ln w="57150">
            <a:solidFill>
              <a:srgbClr val="0118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DDA0DD7-D51D-6410-E831-F7B2F3CE8B9C}"/>
              </a:ext>
            </a:extLst>
          </p:cNvPr>
          <p:cNvCxnSpPr>
            <a:cxnSpLocks/>
          </p:cNvCxnSpPr>
          <p:nvPr/>
        </p:nvCxnSpPr>
        <p:spPr>
          <a:xfrm flipH="1" flipV="1">
            <a:off x="3881704" y="3486683"/>
            <a:ext cx="2525772" cy="7432"/>
          </a:xfrm>
          <a:prstGeom prst="straightConnector1">
            <a:avLst/>
          </a:prstGeom>
          <a:ln w="57150">
            <a:solidFill>
              <a:srgbClr val="0118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B66F95B-2621-08EA-19B7-52005132E4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t="5555" r="5811" b="16389"/>
          <a:stretch/>
        </p:blipFill>
        <p:spPr>
          <a:xfrm rot="1950862">
            <a:off x="4013511" y="4429182"/>
            <a:ext cx="496068" cy="437745"/>
          </a:xfrm>
          <a:prstGeom prst="rect">
            <a:avLst/>
          </a:prstGeom>
        </p:spPr>
      </p:pic>
      <p:pic>
        <p:nvPicPr>
          <p:cNvPr id="28" name="Grafik 27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0F3430D0-6683-B842-38A5-160AC308308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t="5555" r="5811" b="16389"/>
          <a:stretch/>
        </p:blipFill>
        <p:spPr>
          <a:xfrm rot="9620405">
            <a:off x="500843" y="2414855"/>
            <a:ext cx="496068" cy="437745"/>
          </a:xfrm>
          <a:prstGeom prst="rect">
            <a:avLst/>
          </a:prstGeom>
        </p:spPr>
      </p:pic>
      <p:pic>
        <p:nvPicPr>
          <p:cNvPr id="29" name="Grafik 2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49E5FC2F-D7AD-7A41-C0E2-EA8B346770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t="5555" r="5811" b="16389"/>
          <a:stretch/>
        </p:blipFill>
        <p:spPr>
          <a:xfrm rot="17847192">
            <a:off x="6031420" y="3207534"/>
            <a:ext cx="496068" cy="437745"/>
          </a:xfrm>
          <a:prstGeom prst="rect">
            <a:avLst/>
          </a:prstGeom>
        </p:spPr>
      </p:pic>
      <p:pic>
        <p:nvPicPr>
          <p:cNvPr id="30" name="Grafik 29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26132D2-E1A5-5639-B0E7-7C06979F07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" t="5555" r="5811" b="16389"/>
          <a:stretch/>
        </p:blipFill>
        <p:spPr>
          <a:xfrm rot="9585162">
            <a:off x="2452298" y="1662071"/>
            <a:ext cx="496068" cy="437745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CFA2101-EEA5-CC07-24C3-8AECBC037F03}"/>
              </a:ext>
            </a:extLst>
          </p:cNvPr>
          <p:cNvGrpSpPr/>
          <p:nvPr/>
        </p:nvGrpSpPr>
        <p:grpSpPr>
          <a:xfrm>
            <a:off x="12545888" y="0"/>
            <a:ext cx="4157929" cy="6858000"/>
            <a:chOff x="12545888" y="0"/>
            <a:chExt cx="4157929" cy="6858000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756F3C28-FC44-3036-28E7-FE50F49A27CB}"/>
                </a:ext>
              </a:extLst>
            </p:cNvPr>
            <p:cNvGrpSpPr/>
            <p:nvPr/>
          </p:nvGrpSpPr>
          <p:grpSpPr>
            <a:xfrm>
              <a:off x="12545888" y="0"/>
              <a:ext cx="4091335" cy="6858000"/>
              <a:chOff x="11827755" y="0"/>
              <a:chExt cx="3563104" cy="6858000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91EF1651-E0A5-C1BB-D561-64D885F63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47852" y="0"/>
                <a:ext cx="3543007" cy="6858000"/>
              </a:xfrm>
              <a:prstGeom prst="rect">
                <a:avLst/>
              </a:prstGeom>
            </p:spPr>
          </p:pic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F732480F-A748-F19F-7AC3-4837033C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7755" y="0"/>
                <a:ext cx="0" cy="685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3" name="Grafik 62" descr="Ein Bild, das Entwurf, Zeichnung, Clipart, Grafiken enthält.&#10;&#10;Automatisch generierte Beschreibung">
              <a:extLst>
                <a:ext uri="{FF2B5EF4-FFF2-40B4-BE49-F238E27FC236}">
                  <a16:creationId xmlns:a16="http://schemas.microsoft.com/office/drawing/2014/main" id="{8FA58035-0E8F-A580-7BE1-C35573D8D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3027" y1="19824" x2="50391" y2="18555"/>
                          <a14:foregroundMark x1="40137" y1="20605" x2="36426" y2="22266"/>
                          <a14:foregroundMark x1="29297" y1="27637" x2="27637" y2="29199"/>
                          <a14:foregroundMark x1="26855" y1="31934" x2="25098" y2="34766"/>
                          <a14:foregroundMark x1="86621" y1="50098" x2="86523" y2="53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3093" y="2378638"/>
              <a:ext cx="2100724" cy="2100724"/>
            </a:xfrm>
            <a:prstGeom prst="rect">
              <a:avLst/>
            </a:prstGeom>
          </p:spPr>
        </p:pic>
      </p:grpSp>
      <p:pic>
        <p:nvPicPr>
          <p:cNvPr id="67" name="Picture 2" descr="Introducing: The MT15 Indoor Air Quality with CO2 Sensor - The Meraki  Community">
            <a:extLst>
              <a:ext uri="{FF2B5EF4-FFF2-40B4-BE49-F238E27FC236}">
                <a16:creationId xmlns:a16="http://schemas.microsoft.com/office/drawing/2014/main" id="{6FAABF5C-C6DB-F8D5-5B30-F1A8F169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95" y="306157"/>
            <a:ext cx="1556303" cy="135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Pfeil: nach unten 67">
            <a:extLst>
              <a:ext uri="{FF2B5EF4-FFF2-40B4-BE49-F238E27FC236}">
                <a16:creationId xmlns:a16="http://schemas.microsoft.com/office/drawing/2014/main" id="{0643FC28-0212-E7C2-5231-D877CE966BCA}"/>
              </a:ext>
            </a:extLst>
          </p:cNvPr>
          <p:cNvSpPr/>
          <p:nvPr/>
        </p:nvSpPr>
        <p:spPr>
          <a:xfrm>
            <a:off x="10954077" y="1583265"/>
            <a:ext cx="391542" cy="888999"/>
          </a:xfrm>
          <a:prstGeom prst="downArrow">
            <a:avLst/>
          </a:prstGeom>
          <a:solidFill>
            <a:srgbClr val="0118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A45B4655-9F2F-E05A-D0AC-9BA29C96D672}"/>
              </a:ext>
            </a:extLst>
          </p:cNvPr>
          <p:cNvGrpSpPr>
            <a:grpSpLocks noChangeAspect="1"/>
          </p:cNvGrpSpPr>
          <p:nvPr/>
        </p:nvGrpSpPr>
        <p:grpSpPr>
          <a:xfrm>
            <a:off x="10448417" y="5492392"/>
            <a:ext cx="1402861" cy="1183419"/>
            <a:chOff x="4947236" y="4193117"/>
            <a:chExt cx="2024893" cy="1708150"/>
          </a:xfrm>
        </p:grpSpPr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A02BE129-5997-1C1A-68EF-E7F4EE452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47236" y="4193117"/>
              <a:ext cx="2024893" cy="1708150"/>
            </a:xfrm>
            <a:prstGeom prst="rect">
              <a:avLst/>
            </a:prstGeom>
          </p:spPr>
        </p:pic>
        <p:pic>
          <p:nvPicPr>
            <p:cNvPr id="71" name="Grafik 7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4C42761-38BF-112E-9163-C04C8B8A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05" r="20952" b="14191"/>
            <a:stretch/>
          </p:blipFill>
          <p:spPr>
            <a:xfrm>
              <a:off x="5683668" y="4444167"/>
              <a:ext cx="552031" cy="800933"/>
            </a:xfrm>
            <a:prstGeom prst="rect">
              <a:avLst/>
            </a:prstGeom>
          </p:spPr>
        </p:pic>
      </p:grpSp>
      <p:sp>
        <p:nvSpPr>
          <p:cNvPr id="72" name="Pfeil: nach unten 71">
            <a:extLst>
              <a:ext uri="{FF2B5EF4-FFF2-40B4-BE49-F238E27FC236}">
                <a16:creationId xmlns:a16="http://schemas.microsoft.com/office/drawing/2014/main" id="{F7B29713-6C1A-BF43-841F-27F0C6C6675C}"/>
              </a:ext>
            </a:extLst>
          </p:cNvPr>
          <p:cNvSpPr/>
          <p:nvPr/>
        </p:nvSpPr>
        <p:spPr>
          <a:xfrm rot="10800000">
            <a:off x="10946518" y="4430184"/>
            <a:ext cx="391542" cy="888999"/>
          </a:xfrm>
          <a:prstGeom prst="downArrow">
            <a:avLst/>
          </a:prstGeom>
          <a:solidFill>
            <a:srgbClr val="0118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3" name="Picture 2" descr="Cisco Umbrella - Wiretap Australia">
            <a:extLst>
              <a:ext uri="{FF2B5EF4-FFF2-40B4-BE49-F238E27FC236}">
                <a16:creationId xmlns:a16="http://schemas.microsoft.com/office/drawing/2014/main" id="{8C355651-749D-3B12-041C-1AE67B62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53" y="1355101"/>
            <a:ext cx="2409512" cy="14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Pfeil: gebogen 73">
            <a:extLst>
              <a:ext uri="{FF2B5EF4-FFF2-40B4-BE49-F238E27FC236}">
                <a16:creationId xmlns:a16="http://schemas.microsoft.com/office/drawing/2014/main" id="{2702F0DF-F612-691E-05B7-4325050D426D}"/>
              </a:ext>
            </a:extLst>
          </p:cNvPr>
          <p:cNvSpPr/>
          <p:nvPr/>
        </p:nvSpPr>
        <p:spPr>
          <a:xfrm rot="10800000" flipH="1">
            <a:off x="9058097" y="2673349"/>
            <a:ext cx="936000" cy="936000"/>
          </a:xfrm>
          <a:prstGeom prst="bentArrow">
            <a:avLst>
              <a:gd name="adj1" fmla="val 18339"/>
              <a:gd name="adj2" fmla="val 18766"/>
              <a:gd name="adj3" fmla="val 25000"/>
              <a:gd name="adj4" fmla="val 43750"/>
            </a:avLst>
          </a:prstGeom>
          <a:solidFill>
            <a:srgbClr val="0118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59BEA0-F307-051A-1735-AE4F0C3B357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415" b="96630" l="10000" r="90000">
                        <a14:foregroundMark x1="27480" y1="66204" x2="28049" y2="92864"/>
                        <a14:foregroundMark x1="25285" y1="96729" x2="24634" y2="96729"/>
                        <a14:foregroundMark x1="28699" y1="10704" x2="27480" y2="9415"/>
                      </a14:backgroundRemoval>
                    </a14:imgEffect>
                  </a14:imgLayer>
                </a14:imgProps>
              </a:ext>
            </a:extLst>
          </a:blip>
          <a:srcRect l="9026" t="7241" r="45195"/>
          <a:stretch/>
        </p:blipFill>
        <p:spPr>
          <a:xfrm>
            <a:off x="3325454" y="3040123"/>
            <a:ext cx="478961" cy="796121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6B4BA911-596A-DE7E-6238-6DE7908C62C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b="18271"/>
          <a:stretch/>
        </p:blipFill>
        <p:spPr>
          <a:xfrm>
            <a:off x="9899370" y="137255"/>
            <a:ext cx="729588" cy="731799"/>
          </a:xfrm>
          <a:prstGeom prst="rect">
            <a:avLst/>
          </a:prstGeom>
        </p:spPr>
      </p:pic>
      <p:sp>
        <p:nvSpPr>
          <p:cNvPr id="82" name="Pfeil: gebogen 81">
            <a:extLst>
              <a:ext uri="{FF2B5EF4-FFF2-40B4-BE49-F238E27FC236}">
                <a16:creationId xmlns:a16="http://schemas.microsoft.com/office/drawing/2014/main" id="{ED307962-CFC6-128D-6A18-C69C22821186}"/>
              </a:ext>
            </a:extLst>
          </p:cNvPr>
          <p:cNvSpPr/>
          <p:nvPr/>
        </p:nvSpPr>
        <p:spPr>
          <a:xfrm>
            <a:off x="3467356" y="418979"/>
            <a:ext cx="6321960" cy="2580016"/>
          </a:xfrm>
          <a:prstGeom prst="bentArrow">
            <a:avLst>
              <a:gd name="adj1" fmla="val 3941"/>
              <a:gd name="adj2" fmla="val 8332"/>
              <a:gd name="adj3" fmla="val 9414"/>
              <a:gd name="adj4" fmla="val 93639"/>
            </a:avLst>
          </a:prstGeom>
          <a:solidFill>
            <a:srgbClr val="01182A"/>
          </a:solidFill>
          <a:ln>
            <a:solidFill>
              <a:srgbClr val="0118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36471 0 " pathEditMode="relative" rAng="0" ptsTypes="AA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2" grpId="0" animBg="1"/>
      <p:bldP spid="74" grpId="0" animBg="1"/>
      <p:bldP spid="82" grpId="0" animBg="1"/>
      <p:bldP spid="8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0657FBF-94B4-D2DB-AF59-40CE854D7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" t="617" r="432" b="679"/>
          <a:stretch/>
        </p:blipFill>
        <p:spPr>
          <a:xfrm>
            <a:off x="9479" y="0"/>
            <a:ext cx="8056756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059BEA0-F307-051A-1735-AE4F0C3B35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15" b="96630" l="10000" r="90000">
                        <a14:foregroundMark x1="27480" y1="66204" x2="28049" y2="92864"/>
                        <a14:foregroundMark x1="25285" y1="96729" x2="24634" y2="96729"/>
                        <a14:foregroundMark x1="28699" y1="10704" x2="27480" y2="9415"/>
                      </a14:backgroundRemoval>
                    </a14:imgEffect>
                  </a14:imgLayer>
                </a14:imgProps>
              </a:ext>
            </a:extLst>
          </a:blip>
          <a:srcRect l="9026" t="7241" r="45195"/>
          <a:stretch/>
        </p:blipFill>
        <p:spPr>
          <a:xfrm>
            <a:off x="3325454" y="3040123"/>
            <a:ext cx="478961" cy="796121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4FD5BB0-5B17-40DB-99E7-5247DD5EFD65}"/>
              </a:ext>
            </a:extLst>
          </p:cNvPr>
          <p:cNvGrpSpPr>
            <a:grpSpLocks noChangeAspect="1"/>
          </p:cNvGrpSpPr>
          <p:nvPr/>
        </p:nvGrpSpPr>
        <p:grpSpPr>
          <a:xfrm>
            <a:off x="1652226" y="3214978"/>
            <a:ext cx="2419226" cy="2040799"/>
            <a:chOff x="6820657" y="4385847"/>
            <a:chExt cx="2024893" cy="17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9F5BA63B-57D4-034B-FCF1-5AD6F5F19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20657" y="4385847"/>
              <a:ext cx="2024893" cy="1708150"/>
            </a:xfrm>
            <a:prstGeom prst="rect">
              <a:avLst/>
            </a:prstGeom>
          </p:spPr>
        </p:pic>
        <p:pic>
          <p:nvPicPr>
            <p:cNvPr id="14" name="Picture 2" descr="START Hack 2019: Join the most entrepreneurial hackathon! Choose between  realising your own idea or work on corporate cases. Engage in exciting  problems while interacting with people from across the world! - Devpost">
              <a:extLst>
                <a:ext uri="{FF2B5EF4-FFF2-40B4-BE49-F238E27FC236}">
                  <a16:creationId xmlns:a16="http://schemas.microsoft.com/office/drawing/2014/main" id="{CAEB39C8-3498-2AF3-BB20-4D89E16C9C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29" t="17955" r="14396" b="20084"/>
            <a:stretch/>
          </p:blipFill>
          <p:spPr bwMode="auto">
            <a:xfrm>
              <a:off x="7058099" y="4573150"/>
              <a:ext cx="1547839" cy="938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278D5340-0151-0301-295B-95087376D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88" b="95254" l="9963" r="90037">
                        <a14:foregroundMark x1="18250" y1="15563" x2="43017" y2="29139"/>
                        <a14:foregroundMark x1="43017" y1="29139" x2="43017" y2="29139"/>
                        <a14:foregroundMark x1="18901" y1="9051" x2="14898" y2="8389"/>
                        <a14:foregroundMark x1="17318" y1="7064" x2="25047" y2="7947"/>
                        <a14:foregroundMark x1="25047" y1="7947" x2="46555" y2="6291"/>
                        <a14:foregroundMark x1="46555" y1="6291" x2="73091" y2="8278"/>
                        <a14:foregroundMark x1="73091" y1="8278" x2="83985" y2="7285"/>
                        <a14:foregroundMark x1="83147" y1="5408" x2="80261" y2="6512"/>
                        <a14:foregroundMark x1="84264" y1="7726" x2="89013" y2="12804"/>
                        <a14:foregroundMark x1="89013" y1="12804" x2="81937" y2="24614"/>
                        <a14:foregroundMark x1="81937" y1="24614" x2="78212" y2="26490"/>
                        <a14:foregroundMark x1="71601" y1="23841" x2="42272" y2="28256"/>
                        <a14:foregroundMark x1="52142" y1="29581" x2="32588" y2="44260"/>
                        <a14:foregroundMark x1="32588" y1="44260" x2="27747" y2="43929"/>
                        <a14:foregroundMark x1="60521" y1="42936" x2="51490" y2="49669"/>
                        <a14:foregroundMark x1="51490" y1="49669" x2="29143" y2="53532"/>
                        <a14:foregroundMark x1="13966" y1="62031" x2="17970" y2="70751"/>
                        <a14:foregroundMark x1="17970" y1="70751" x2="18715" y2="84327"/>
                        <a14:foregroundMark x1="20205" y1="69205" x2="41527" y2="71192"/>
                        <a14:foregroundMark x1="41527" y1="71192" x2="57263" y2="68985"/>
                        <a14:foregroundMark x1="57263" y1="68985" x2="74860" y2="70530"/>
                        <a14:foregroundMark x1="74860" y1="70530" x2="80726" y2="68985"/>
                        <a14:foregroundMark x1="80726" y1="68985" x2="80726" y2="68985"/>
                        <a14:foregroundMark x1="80074" y1="92826" x2="81937" y2="93819"/>
                        <a14:foregroundMark x1="81937" y1="93929" x2="81750" y2="95364"/>
                        <a14:foregroundMark x1="90037" y1="65784" x2="88641" y2="57947"/>
                        <a14:foregroundMark x1="89292" y1="51656" x2="90037" y2="475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3765" y="3885291"/>
            <a:ext cx="570658" cy="481393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CFA2101-EEA5-CC07-24C3-8AECBC037F03}"/>
              </a:ext>
            </a:extLst>
          </p:cNvPr>
          <p:cNvGrpSpPr/>
          <p:nvPr/>
        </p:nvGrpSpPr>
        <p:grpSpPr>
          <a:xfrm>
            <a:off x="8103298" y="-2594"/>
            <a:ext cx="4151873" cy="6858000"/>
            <a:chOff x="12545888" y="0"/>
            <a:chExt cx="4151873" cy="6858000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756F3C28-FC44-3036-28E7-FE50F49A27CB}"/>
                </a:ext>
              </a:extLst>
            </p:cNvPr>
            <p:cNvGrpSpPr/>
            <p:nvPr/>
          </p:nvGrpSpPr>
          <p:grpSpPr>
            <a:xfrm>
              <a:off x="12545888" y="0"/>
              <a:ext cx="4091335" cy="6858000"/>
              <a:chOff x="11827755" y="0"/>
              <a:chExt cx="3563104" cy="6858000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91EF1651-E0A5-C1BB-D561-64D885F63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47852" y="0"/>
                <a:ext cx="3543007" cy="6858000"/>
              </a:xfrm>
              <a:prstGeom prst="rect">
                <a:avLst/>
              </a:prstGeom>
            </p:spPr>
          </p:pic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F732480F-A748-F19F-7AC3-4837033C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7755" y="0"/>
                <a:ext cx="0" cy="68580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3" name="Grafik 62" descr="Ein Bild, das Entwurf, Zeichnung, Clipart, Grafiken enthält.&#10;&#10;Automatisch generierte Beschreibung">
              <a:extLst>
                <a:ext uri="{FF2B5EF4-FFF2-40B4-BE49-F238E27FC236}">
                  <a16:creationId xmlns:a16="http://schemas.microsoft.com/office/drawing/2014/main" id="{8FA58035-0E8F-A580-7BE1-C35573D8D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3027" y1="19824" x2="50391" y2="18555"/>
                          <a14:foregroundMark x1="40137" y1="20605" x2="36426" y2="22266"/>
                          <a14:foregroundMark x1="29297" y1="27637" x2="27637" y2="29199"/>
                          <a14:foregroundMark x1="26855" y1="31934" x2="25098" y2="34766"/>
                          <a14:foregroundMark x1="86621" y1="50098" x2="86523" y2="53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7037" y="2378638"/>
              <a:ext cx="2100724" cy="2100724"/>
            </a:xfrm>
            <a:prstGeom prst="rect">
              <a:avLst/>
            </a:prstGeom>
          </p:spPr>
        </p:pic>
      </p:grpSp>
      <p:pic>
        <p:nvPicPr>
          <p:cNvPr id="67" name="Picture 2" descr="Introducing: The MT15 Indoor Air Quality with CO2 Sensor - The Meraki  Community">
            <a:extLst>
              <a:ext uri="{FF2B5EF4-FFF2-40B4-BE49-F238E27FC236}">
                <a16:creationId xmlns:a16="http://schemas.microsoft.com/office/drawing/2014/main" id="{6FAABF5C-C6DB-F8D5-5B30-F1A8F169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95" y="306157"/>
            <a:ext cx="1556303" cy="135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Pfeil: nach unten 67">
            <a:extLst>
              <a:ext uri="{FF2B5EF4-FFF2-40B4-BE49-F238E27FC236}">
                <a16:creationId xmlns:a16="http://schemas.microsoft.com/office/drawing/2014/main" id="{0643FC28-0212-E7C2-5231-D877CE966BCA}"/>
              </a:ext>
            </a:extLst>
          </p:cNvPr>
          <p:cNvSpPr/>
          <p:nvPr/>
        </p:nvSpPr>
        <p:spPr>
          <a:xfrm>
            <a:off x="10954077" y="1583265"/>
            <a:ext cx="391542" cy="888999"/>
          </a:xfrm>
          <a:prstGeom prst="downArrow">
            <a:avLst/>
          </a:prstGeom>
          <a:solidFill>
            <a:srgbClr val="0118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A45B4655-9F2F-E05A-D0AC-9BA29C96D672}"/>
              </a:ext>
            </a:extLst>
          </p:cNvPr>
          <p:cNvGrpSpPr>
            <a:grpSpLocks noChangeAspect="1"/>
          </p:cNvGrpSpPr>
          <p:nvPr/>
        </p:nvGrpSpPr>
        <p:grpSpPr>
          <a:xfrm>
            <a:off x="10448417" y="5492392"/>
            <a:ext cx="1402861" cy="1183419"/>
            <a:chOff x="4947236" y="4193117"/>
            <a:chExt cx="2024893" cy="1708150"/>
          </a:xfrm>
        </p:grpSpPr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A02BE129-5997-1C1A-68EF-E7F4EE452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88" b="95254" l="9963" r="90037">
                          <a14:foregroundMark x1="18250" y1="15563" x2="43017" y2="29139"/>
                          <a14:foregroundMark x1="43017" y1="29139" x2="43017" y2="29139"/>
                          <a14:foregroundMark x1="18901" y1="9051" x2="14898" y2="8389"/>
                          <a14:foregroundMark x1="17318" y1="7064" x2="25047" y2="7947"/>
                          <a14:foregroundMark x1="25047" y1="7947" x2="46555" y2="6291"/>
                          <a14:foregroundMark x1="46555" y1="6291" x2="73091" y2="8278"/>
                          <a14:foregroundMark x1="73091" y1="8278" x2="83985" y2="7285"/>
                          <a14:foregroundMark x1="83147" y1="5408" x2="80261" y2="6512"/>
                          <a14:foregroundMark x1="84264" y1="7726" x2="89013" y2="12804"/>
                          <a14:foregroundMark x1="89013" y1="12804" x2="81937" y2="24614"/>
                          <a14:foregroundMark x1="81937" y1="24614" x2="78212" y2="26490"/>
                          <a14:foregroundMark x1="71601" y1="23841" x2="42272" y2="28256"/>
                          <a14:foregroundMark x1="52142" y1="29581" x2="32588" y2="44260"/>
                          <a14:foregroundMark x1="32588" y1="44260" x2="27747" y2="43929"/>
                          <a14:foregroundMark x1="60521" y1="42936" x2="51490" y2="49669"/>
                          <a14:foregroundMark x1="51490" y1="49669" x2="29143" y2="53532"/>
                          <a14:foregroundMark x1="13966" y1="62031" x2="17970" y2="70751"/>
                          <a14:foregroundMark x1="17970" y1="70751" x2="18715" y2="84327"/>
                          <a14:foregroundMark x1="20205" y1="69205" x2="41527" y2="71192"/>
                          <a14:foregroundMark x1="41527" y1="71192" x2="57263" y2="68985"/>
                          <a14:foregroundMark x1="57263" y1="68985" x2="74860" y2="70530"/>
                          <a14:foregroundMark x1="74860" y1="70530" x2="80726" y2="68985"/>
                          <a14:foregroundMark x1="80726" y1="68985" x2="80726" y2="68985"/>
                          <a14:foregroundMark x1="80074" y1="92826" x2="81937" y2="93819"/>
                          <a14:foregroundMark x1="81937" y1="93929" x2="81750" y2="95364"/>
                          <a14:foregroundMark x1="90037" y1="65784" x2="88641" y2="57947"/>
                          <a14:foregroundMark x1="89292" y1="51656" x2="90037" y2="475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47236" y="4193117"/>
              <a:ext cx="2024893" cy="1708150"/>
            </a:xfrm>
            <a:prstGeom prst="rect">
              <a:avLst/>
            </a:prstGeom>
          </p:spPr>
        </p:pic>
        <p:pic>
          <p:nvPicPr>
            <p:cNvPr id="71" name="Grafik 7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4C42761-38BF-112E-9163-C04C8B8A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05" r="20952" b="14191"/>
            <a:stretch/>
          </p:blipFill>
          <p:spPr>
            <a:xfrm>
              <a:off x="5683668" y="4444167"/>
              <a:ext cx="552031" cy="800933"/>
            </a:xfrm>
            <a:prstGeom prst="rect">
              <a:avLst/>
            </a:prstGeom>
          </p:spPr>
        </p:pic>
      </p:grpSp>
      <p:sp>
        <p:nvSpPr>
          <p:cNvPr id="72" name="Pfeil: nach unten 71">
            <a:extLst>
              <a:ext uri="{FF2B5EF4-FFF2-40B4-BE49-F238E27FC236}">
                <a16:creationId xmlns:a16="http://schemas.microsoft.com/office/drawing/2014/main" id="{F7B29713-6C1A-BF43-841F-27F0C6C6675C}"/>
              </a:ext>
            </a:extLst>
          </p:cNvPr>
          <p:cNvSpPr/>
          <p:nvPr/>
        </p:nvSpPr>
        <p:spPr>
          <a:xfrm rot="10800000">
            <a:off x="10946518" y="4430184"/>
            <a:ext cx="391542" cy="888999"/>
          </a:xfrm>
          <a:prstGeom prst="downArrow">
            <a:avLst/>
          </a:prstGeom>
          <a:solidFill>
            <a:srgbClr val="0118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3" name="Picture 2" descr="Cisco Umbrella - Wiretap Australia">
            <a:extLst>
              <a:ext uri="{FF2B5EF4-FFF2-40B4-BE49-F238E27FC236}">
                <a16:creationId xmlns:a16="http://schemas.microsoft.com/office/drawing/2014/main" id="{8C355651-749D-3B12-041C-1AE67B62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53" y="1355101"/>
            <a:ext cx="2409512" cy="14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Pfeil: gebogen 73">
            <a:extLst>
              <a:ext uri="{FF2B5EF4-FFF2-40B4-BE49-F238E27FC236}">
                <a16:creationId xmlns:a16="http://schemas.microsoft.com/office/drawing/2014/main" id="{2702F0DF-F612-691E-05B7-4325050D426D}"/>
              </a:ext>
            </a:extLst>
          </p:cNvPr>
          <p:cNvSpPr/>
          <p:nvPr/>
        </p:nvSpPr>
        <p:spPr>
          <a:xfrm rot="10800000" flipH="1">
            <a:off x="9058097" y="2673349"/>
            <a:ext cx="936000" cy="936000"/>
          </a:xfrm>
          <a:prstGeom prst="bentArrow">
            <a:avLst>
              <a:gd name="adj1" fmla="val 18339"/>
              <a:gd name="adj2" fmla="val 18766"/>
              <a:gd name="adj3" fmla="val 25000"/>
              <a:gd name="adj4" fmla="val 43750"/>
            </a:avLst>
          </a:prstGeom>
          <a:solidFill>
            <a:srgbClr val="0118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5" name="Grafik 74">
            <a:extLst>
              <a:ext uri="{FF2B5EF4-FFF2-40B4-BE49-F238E27FC236}">
                <a16:creationId xmlns:a16="http://schemas.microsoft.com/office/drawing/2014/main" id="{6B4BA911-596A-DE7E-6238-6DE7908C62C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b="18271"/>
          <a:stretch/>
        </p:blipFill>
        <p:spPr>
          <a:xfrm>
            <a:off x="9899370" y="137255"/>
            <a:ext cx="729588" cy="731799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E65B0D0-20FE-D601-8E73-30A5924FF2BA}"/>
              </a:ext>
            </a:extLst>
          </p:cNvPr>
          <p:cNvGrpSpPr>
            <a:grpSpLocks noChangeAspect="1"/>
          </p:cNvGrpSpPr>
          <p:nvPr/>
        </p:nvGrpSpPr>
        <p:grpSpPr>
          <a:xfrm>
            <a:off x="3926647" y="6858000"/>
            <a:ext cx="4149207" cy="8223303"/>
            <a:chOff x="4110388" y="1145406"/>
            <a:chExt cx="2951858" cy="5850280"/>
          </a:xfrm>
        </p:grpSpPr>
        <p:pic>
          <p:nvPicPr>
            <p:cNvPr id="17" name="Grafik 16" descr="Ein Bild, das Text, Screenshot, Schrift, Grafikdesign enthält.&#10;&#10;Automatisch generierte Beschreibung">
              <a:extLst>
                <a:ext uri="{FF2B5EF4-FFF2-40B4-BE49-F238E27FC236}">
                  <a16:creationId xmlns:a16="http://schemas.microsoft.com/office/drawing/2014/main" id="{B2FC7122-F45B-98B6-258A-72C59562A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5" b="-4345"/>
            <a:stretch/>
          </p:blipFill>
          <p:spPr>
            <a:xfrm>
              <a:off x="4332827" y="1488440"/>
              <a:ext cx="2478261" cy="5507246"/>
            </a:xfrm>
            <a:prstGeom prst="rect">
              <a:avLst/>
            </a:prstGeom>
          </p:spPr>
        </p:pic>
        <p:pic>
          <p:nvPicPr>
            <p:cNvPr id="18" name="Picture 6" descr="Download Samsung, Phone, Phone Transparent. Royalty-Free Stock Illustration  Image - Pixabay">
              <a:extLst>
                <a:ext uri="{FF2B5EF4-FFF2-40B4-BE49-F238E27FC236}">
                  <a16:creationId xmlns:a16="http://schemas.microsoft.com/office/drawing/2014/main" id="{47A8D412-E110-2994-13DA-ACF125E129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70" t="9386" r="38816" b="4562"/>
            <a:stretch/>
          </p:blipFill>
          <p:spPr bwMode="auto">
            <a:xfrm>
              <a:off x="4110388" y="1145406"/>
              <a:ext cx="2951858" cy="5666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83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872 -0.8238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4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8A3B3-42F4-CFEC-72BF-F237CEB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Stuff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9CC1DB-64B8-1979-FA65-B723736D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79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409D9-8C6F-8458-7487-049AE53D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30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00A4B-4536-20BF-D99F-8B25F5F1D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0781"/>
            <a:ext cx="10515600" cy="1500187"/>
          </a:xfrm>
        </p:spPr>
        <p:txBody>
          <a:bodyPr>
            <a:normAutofit fontScale="92500" lnSpcReduction="10000"/>
          </a:bodyPr>
          <a:lstStyle/>
          <a:p>
            <a:pPr algn="ctr"/>
            <a:endParaRPr lang="de-DE" sz="5400" dirty="0"/>
          </a:p>
          <a:p>
            <a:pPr algn="ctr"/>
            <a:r>
              <a:rPr lang="de-DE" sz="5400" dirty="0">
                <a:solidFill>
                  <a:schemeClr val="tx1"/>
                </a:solidFill>
              </a:rPr>
              <a:t>TEAM obeilerding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A5C53B0-C9E2-3958-7D0A-52DB07357034}"/>
              </a:ext>
            </a:extLst>
          </p:cNvPr>
          <p:cNvGrpSpPr/>
          <p:nvPr/>
        </p:nvGrpSpPr>
        <p:grpSpPr>
          <a:xfrm>
            <a:off x="1653073" y="580194"/>
            <a:ext cx="8486443" cy="4410445"/>
            <a:chOff x="1454552" y="580194"/>
            <a:chExt cx="8486443" cy="4410445"/>
          </a:xfrm>
        </p:grpSpPr>
        <p:pic>
          <p:nvPicPr>
            <p:cNvPr id="4" name="Grafik 3" descr="Ein Bild, das Entwurf, Zeichnung, Clipart, Grafiken enthält.&#10;&#10;Automatisch generierte Beschreibung">
              <a:extLst>
                <a:ext uri="{FF2B5EF4-FFF2-40B4-BE49-F238E27FC236}">
                  <a16:creationId xmlns:a16="http://schemas.microsoft.com/office/drawing/2014/main" id="{603DE860-E73C-821C-2F5E-D8094FC56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3027" y1="19824" x2="50391" y2="18555"/>
                          <a14:foregroundMark x1="40137" y1="20605" x2="36426" y2="22266"/>
                          <a14:foregroundMark x1="29297" y1="27637" x2="27637" y2="29199"/>
                          <a14:foregroundMark x1="26855" y1="31934" x2="25098" y2="34766"/>
                          <a14:foregroundMark x1="86621" y1="50098" x2="86523" y2="53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552" y="580194"/>
              <a:ext cx="4410445" cy="4410445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C5EFCFFB-EBC6-F5FD-94A4-6FCA567A2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87" t="8737" r="9019" b="10000"/>
            <a:stretch/>
          </p:blipFill>
          <p:spPr>
            <a:xfrm>
              <a:off x="6873137" y="1401679"/>
              <a:ext cx="3067858" cy="304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79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B24C-C977-E8D1-66D2-58884EC9D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19562"/>
          </a:xfrm>
        </p:spPr>
        <p:txBody>
          <a:bodyPr>
            <a:normAutofit fontScale="90000"/>
          </a:bodyPr>
          <a:lstStyle/>
          <a:p>
            <a:r>
              <a:rPr lang="de-DE" sz="11500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93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40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Dashboard Stuff</vt:lpstr>
      <vt:lpstr>PowerPoint-Präsentation</vt:lpstr>
      <vt:lpstr>PowerPoint-Präsentation</vt:lpstr>
      <vt:lpstr>Additional Information</vt:lpstr>
      <vt:lpstr>AdSight</vt:lpstr>
      <vt:lpstr>Complexity &amp; Technical Solution Usage of Cisco SPACES API‘s, SDK and Cisco Technologies</vt:lpstr>
      <vt:lpstr>Design Usability of the solution</vt:lpstr>
      <vt:lpstr>Viability Possibility of realizing the solution and integrate into Cisco SPACES or have it available in the Cisco Marketplace</vt:lpstr>
      <vt:lpstr>Feasibility Maturity level of developed solution, does the prototype work?</vt:lpstr>
      <vt:lpstr>Creativity &amp; Innovation Suprise and innovative ideas that has affected to the jury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Markus Beil</dc:creator>
  <cp:lastModifiedBy>Borcherding, Anne</cp:lastModifiedBy>
  <cp:revision>28</cp:revision>
  <dcterms:created xsi:type="dcterms:W3CDTF">2024-03-21T21:39:22Z</dcterms:created>
  <dcterms:modified xsi:type="dcterms:W3CDTF">2024-03-22T05:54:54Z</dcterms:modified>
</cp:coreProperties>
</file>