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8" r:id="rId5"/>
    <p:sldId id="265" r:id="rId6"/>
    <p:sldId id="264" r:id="rId7"/>
    <p:sldId id="259" r:id="rId8"/>
    <p:sldId id="266" r:id="rId9"/>
    <p:sldId id="267" r:id="rId10"/>
    <p:sldId id="260" r:id="rId11"/>
    <p:sldId id="269" r:id="rId12"/>
    <p:sldId id="271" r:id="rId13"/>
    <p:sldId id="270" r:id="rId14"/>
    <p:sldId id="261" r:id="rId15"/>
    <p:sldId id="262" r:id="rId16"/>
    <p:sldId id="272" r:id="rId17"/>
    <p:sldId id="273"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2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9130CA76-BBD3-40C7-BE4B-FBEFC3B3366B}" type="datetimeFigureOut">
              <a:rPr lang="en-IN" smtClean="0"/>
              <a:t>17-08-2024</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0CE7A33-D09F-45D2-8354-978FD5F759B9}"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30CA76-BBD3-40C7-BE4B-FBEFC3B3366B}"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30CA76-BBD3-40C7-BE4B-FBEFC3B3366B}"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30CA76-BBD3-40C7-BE4B-FBEFC3B3366B}"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130CA76-BBD3-40C7-BE4B-FBEFC3B3366B}"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7A33-D09F-45D2-8354-978FD5F759B9}"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130CA76-BBD3-40C7-BE4B-FBEFC3B3366B}"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130CA76-BBD3-40C7-BE4B-FBEFC3B3366B}"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130CA76-BBD3-40C7-BE4B-FBEFC3B3366B}"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130CA76-BBD3-40C7-BE4B-FBEFC3B3366B}"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CE7A33-D09F-45D2-8354-978FD5F759B9}"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130CA76-BBD3-40C7-BE4B-FBEFC3B3366B}"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7A33-D09F-45D2-8354-978FD5F759B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9130CA76-BBD3-40C7-BE4B-FBEFC3B3366B}"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7A33-D09F-45D2-8354-978FD5F759B9}"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130CA76-BBD3-40C7-BE4B-FBEFC3B3366B}" type="datetimeFigureOut">
              <a:rPr lang="en-IN" smtClean="0"/>
              <a:t>17-08-2024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0CE7A33-D09F-45D2-8354-978FD5F759B9}"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4269" y="426936"/>
            <a:ext cx="7406640" cy="750061"/>
          </a:xfrm>
        </p:spPr>
        <p:txBody>
          <a:bodyPr/>
          <a:lstStyle/>
          <a:p>
            <a:pPr algn="ctr"/>
            <a:r>
              <a:rPr lang="en-IN" dirty="0"/>
              <a:t>Intrusion Detection System</a:t>
            </a:r>
          </a:p>
        </p:txBody>
      </p:sp>
      <p:sp>
        <p:nvSpPr>
          <p:cNvPr id="3" name="Subtitle 2"/>
          <p:cNvSpPr>
            <a:spLocks noGrp="1"/>
          </p:cNvSpPr>
          <p:nvPr>
            <p:ph type="subTitle" idx="1"/>
          </p:nvPr>
        </p:nvSpPr>
        <p:spPr>
          <a:xfrm>
            <a:off x="3527876" y="3967852"/>
            <a:ext cx="3439423" cy="1002872"/>
          </a:xfrm>
        </p:spPr>
        <p:txBody>
          <a:bodyPr>
            <a:noAutofit/>
          </a:bodyPr>
          <a:lstStyle/>
          <a:p>
            <a:pPr algn="ctr"/>
            <a:r>
              <a:rPr lang="en-US" sz="2000" dirty="0"/>
              <a:t>        Anne Carmel	</a:t>
            </a:r>
          </a:p>
          <a:p>
            <a:pPr algn="ctr"/>
            <a:r>
              <a:rPr lang="en-US" sz="2000" dirty="0"/>
              <a:t>           MCA II A		</a:t>
            </a:r>
          </a:p>
          <a:p>
            <a:pPr algn="ctr"/>
            <a:r>
              <a:rPr lang="en-US" sz="2000" dirty="0" err="1"/>
              <a:t>KGiSL</a:t>
            </a:r>
            <a:r>
              <a:rPr lang="en-US" sz="2000" dirty="0"/>
              <a:t> Institute of Management			</a:t>
            </a:r>
            <a:endParaRPr lang="en-IN" sz="2000" dirty="0"/>
          </a:p>
        </p:txBody>
      </p:sp>
      <p:sp>
        <p:nvSpPr>
          <p:cNvPr id="5" name="TextBox 4">
            <a:extLst>
              <a:ext uri="{FF2B5EF4-FFF2-40B4-BE49-F238E27FC236}">
                <a16:creationId xmlns:a16="http://schemas.microsoft.com/office/drawing/2014/main" id="{AF9CA487-F80C-AE42-4FC2-F7346E4DD3CD}"/>
              </a:ext>
            </a:extLst>
          </p:cNvPr>
          <p:cNvSpPr txBox="1"/>
          <p:nvPr/>
        </p:nvSpPr>
        <p:spPr>
          <a:xfrm>
            <a:off x="6675914" y="5934670"/>
            <a:ext cx="2438890" cy="954107"/>
          </a:xfrm>
          <a:prstGeom prst="rect">
            <a:avLst/>
          </a:prstGeom>
          <a:noFill/>
        </p:spPr>
        <p:txBody>
          <a:bodyPr wrap="square">
            <a:spAutoFit/>
          </a:bodyPr>
          <a:lstStyle/>
          <a:p>
            <a:pPr algn="r"/>
            <a:r>
              <a:rPr lang="en-IN" sz="1800" dirty="0">
                <a:effectLst/>
                <a:latin typeface="Times New Roman" panose="02020603050405020304" pitchFamily="18" charset="0"/>
                <a:ea typeface="Times New Roman" panose="02020603050405020304" pitchFamily="18" charset="0"/>
              </a:rPr>
              <a:t>Project guided by</a:t>
            </a:r>
          </a:p>
          <a:p>
            <a:pPr algn="r"/>
            <a:r>
              <a:rPr lang="en-IN" sz="2000" dirty="0" err="1">
                <a:effectLst/>
                <a:latin typeface="Times New Roman" panose="02020603050405020304" pitchFamily="18" charset="0"/>
                <a:ea typeface="Times New Roman" panose="02020603050405020304" pitchFamily="18" charset="0"/>
              </a:rPr>
              <a:t>Dr.C.Sathya</a:t>
            </a:r>
            <a:endParaRPr lang="en-IN" sz="2000" dirty="0">
              <a:effectLst/>
              <a:latin typeface="Times New Roman" panose="02020603050405020304" pitchFamily="18" charset="0"/>
              <a:ea typeface="Times New Roman" panose="02020603050405020304" pitchFamily="18" charset="0"/>
            </a:endParaRPr>
          </a:p>
          <a:p>
            <a:pPr algn="r"/>
            <a:r>
              <a:rPr lang="en-IN" dirty="0">
                <a:latin typeface="Times New Roman" panose="02020603050405020304" pitchFamily="18" charset="0"/>
              </a:rPr>
              <a:t>Assistant Professor</a:t>
            </a:r>
            <a:endParaRPr lang="en-IN" dirty="0"/>
          </a:p>
        </p:txBody>
      </p:sp>
      <p:pic>
        <p:nvPicPr>
          <p:cNvPr id="7" name="Picture 6">
            <a:extLst>
              <a:ext uri="{FF2B5EF4-FFF2-40B4-BE49-F238E27FC236}">
                <a16:creationId xmlns:a16="http://schemas.microsoft.com/office/drawing/2014/main" id="{AB016928-9DB5-B490-B7BF-A8281C634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806" y="1424441"/>
            <a:ext cx="4385561" cy="2210705"/>
          </a:xfrm>
          <a:prstGeom prst="rect">
            <a:avLst/>
          </a:prstGeom>
        </p:spPr>
      </p:pic>
    </p:spTree>
    <p:extLst>
      <p:ext uri="{BB962C8B-B14F-4D97-AF65-F5344CB8AC3E}">
        <p14:creationId xmlns:p14="http://schemas.microsoft.com/office/powerpoint/2010/main" val="56999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endParaRPr lang="en-IN" dirty="0"/>
          </a:p>
        </p:txBody>
      </p:sp>
      <p:sp>
        <p:nvSpPr>
          <p:cNvPr id="4" name="Rectangle 1">
            <a:extLst>
              <a:ext uri="{FF2B5EF4-FFF2-40B4-BE49-F238E27FC236}">
                <a16:creationId xmlns:a16="http://schemas.microsoft.com/office/drawing/2014/main" id="{1DAA7239-3530-0814-6650-2F13906AED40}"/>
              </a:ext>
            </a:extLst>
          </p:cNvPr>
          <p:cNvSpPr>
            <a:spLocks noGrp="1" noChangeArrowheads="1"/>
          </p:cNvSpPr>
          <p:nvPr>
            <p:ph idx="1"/>
          </p:nvPr>
        </p:nvSpPr>
        <p:spPr bwMode="auto">
          <a:xfrm>
            <a:off x="1435608" y="1351802"/>
            <a:ext cx="74980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Overview: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Intrusion Detection System (IDS) is designed to monitor and analyze network traffic in real-time, detecting unauthorized access, suspicious activities, and potential security breaches. It will leverage both signature-based and anomaly-based detection techniques to provide comprehensive coverage against known and unknown threats.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Architecture and Components: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Network Sensors:</a:t>
            </a:r>
            <a:r>
              <a:rPr kumimoji="0" lang="en-US" altLang="en-US" sz="18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Deployed across critical points in the network to capture and monitor all incoming and outgoing traffic.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Detection Engine:</a:t>
            </a:r>
            <a:r>
              <a:rPr kumimoji="0" lang="en-US" altLang="en-US" sz="18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core of the IDS, utilizing both signature-based and anomaly-based detection methods. The detection engine will use a database of known attack signatures and machine learning algorithms to identify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666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681" y="764704"/>
            <a:ext cx="7498080" cy="1143000"/>
          </a:xfrm>
        </p:spPr>
        <p:txBody>
          <a:bodyPr>
            <a:normAutofit/>
          </a:bodyPr>
          <a:lstStyle/>
          <a:p>
            <a:r>
              <a:rPr lang="en-US" dirty="0"/>
              <a:t>Proposed System</a:t>
            </a:r>
            <a:endParaRPr lang="en-IN" dirty="0"/>
          </a:p>
        </p:txBody>
      </p:sp>
      <p:sp>
        <p:nvSpPr>
          <p:cNvPr id="4" name="Rectangle 1">
            <a:extLst>
              <a:ext uri="{FF2B5EF4-FFF2-40B4-BE49-F238E27FC236}">
                <a16:creationId xmlns:a16="http://schemas.microsoft.com/office/drawing/2014/main" id="{1DAA7239-3530-0814-6650-2F13906AED40}"/>
              </a:ext>
            </a:extLst>
          </p:cNvPr>
          <p:cNvSpPr>
            <a:spLocks noGrp="1" noChangeArrowheads="1"/>
          </p:cNvSpPr>
          <p:nvPr>
            <p:ph idx="1"/>
          </p:nvPr>
        </p:nvSpPr>
        <p:spPr bwMode="auto">
          <a:xfrm>
            <a:off x="1411681" y="2293134"/>
            <a:ext cx="749808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Storage:</a:t>
            </a:r>
            <a:r>
              <a:rPr kumimoji="0" lang="en-US" altLang="en-US" sz="1600" b="0" i="0" u="none" strike="noStrike" cap="none" normalizeH="0" baseline="0" dirty="0">
                <a:ln>
                  <a:noFill/>
                </a:ln>
                <a:solidFill>
                  <a:schemeClr val="tx1"/>
                </a:solidFill>
                <a:effectLst/>
                <a:latin typeface="Arial" panose="020B0604020202020204" pitchFamily="34" charset="0"/>
              </a:rPr>
              <a:t> A secure, centralized database to store logs, detected events, and historical data for further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Interface:</a:t>
            </a:r>
            <a:r>
              <a:rPr kumimoji="0" lang="en-US" altLang="en-US" sz="1600" b="0" i="0" u="none" strike="noStrike" cap="none" normalizeH="0" baseline="0" dirty="0">
                <a:ln>
                  <a:noFill/>
                </a:ln>
                <a:solidFill>
                  <a:schemeClr val="tx1"/>
                </a:solidFill>
                <a:effectLst/>
                <a:latin typeface="Arial" panose="020B0604020202020204" pitchFamily="34" charset="0"/>
              </a:rPr>
              <a:t> A web-based dashboard that provides real-time visualization, alerts, and detailed reports on detected threats, allowing security personnel to respond promptly.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Alert System:</a:t>
            </a:r>
            <a:r>
              <a:rPr kumimoji="0" lang="en-US" altLang="en-US" sz="1600" b="0" i="0" u="none" strike="noStrike" cap="none" normalizeH="0" baseline="0" dirty="0">
                <a:ln>
                  <a:noFill/>
                </a:ln>
                <a:solidFill>
                  <a:schemeClr val="tx1"/>
                </a:solidFill>
                <a:effectLst/>
                <a:latin typeface="Arial" panose="020B0604020202020204" pitchFamily="34" charset="0"/>
              </a:rPr>
              <a:t> Automated alerts will be generated when a potential threat is detected, notifying the security team via email, SMS, or integration with existing </a:t>
            </a:r>
            <a:r>
              <a:rPr kumimoji="0" lang="en-US" altLang="en-US" sz="1600" b="0" i="0" u="none" strike="noStrike" cap="none" normalizeH="0" baseline="0" dirty="0">
                <a:ln>
                  <a:noFill/>
                </a:ln>
                <a:solidFill>
                  <a:srgbClr val="FF0000"/>
                </a:solidFill>
                <a:effectLst/>
                <a:latin typeface="Arial" panose="020B0604020202020204" pitchFamily="34" charset="0"/>
              </a:rPr>
              <a:t>security information and event management </a:t>
            </a:r>
            <a:r>
              <a:rPr kumimoji="0" lang="en-US" altLang="en-US" sz="1600" b="0" i="0" u="none" strike="noStrike" cap="none" normalizeH="0" baseline="0" dirty="0">
                <a:ln>
                  <a:noFill/>
                </a:ln>
                <a:solidFill>
                  <a:schemeClr val="tx1"/>
                </a:solidFill>
                <a:effectLst/>
                <a:latin typeface="Arial" panose="020B0604020202020204" pitchFamily="34" charset="0"/>
              </a:rPr>
              <a:t>(SIEM)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2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681" y="476672"/>
            <a:ext cx="7498080" cy="1143000"/>
          </a:xfrm>
        </p:spPr>
        <p:txBody>
          <a:bodyPr>
            <a:normAutofit/>
          </a:bodyPr>
          <a:lstStyle/>
          <a:p>
            <a:r>
              <a:rPr lang="en-US" dirty="0"/>
              <a:t>Proposed System</a:t>
            </a:r>
            <a:endParaRPr lang="en-IN" dirty="0"/>
          </a:p>
        </p:txBody>
      </p:sp>
      <p:sp>
        <p:nvSpPr>
          <p:cNvPr id="4" name="Rectangle 1">
            <a:extLst>
              <a:ext uri="{FF2B5EF4-FFF2-40B4-BE49-F238E27FC236}">
                <a16:creationId xmlns:a16="http://schemas.microsoft.com/office/drawing/2014/main" id="{1DAA7239-3530-0814-6650-2F13906AED40}"/>
              </a:ext>
            </a:extLst>
          </p:cNvPr>
          <p:cNvSpPr>
            <a:spLocks noGrp="1" noChangeArrowheads="1"/>
          </p:cNvSpPr>
          <p:nvPr>
            <p:ph idx="1"/>
          </p:nvPr>
        </p:nvSpPr>
        <p:spPr bwMode="auto">
          <a:xfrm>
            <a:off x="1411681" y="1308251"/>
            <a:ext cx="749808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Real-Time Monitoring:</a:t>
            </a:r>
            <a:r>
              <a:rPr kumimoji="0" lang="en-US" altLang="en-US" sz="1600" b="0" i="0" u="sng"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Continuous monitoring of network traffic to detect intrusions as they occur.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Anomaly Detection:</a:t>
            </a:r>
            <a:r>
              <a:rPr kumimoji="0" lang="en-US" altLang="en-US" sz="1600" b="0" i="0" u="sng"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Machine learning models will be employed to learn normal network behavior and detect deviations that may indicate a security breach.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Signature-Based Detection:</a:t>
            </a:r>
            <a:r>
              <a:rPr kumimoji="0" lang="en-US" altLang="en-US" sz="1600" b="0" i="0" u="sng"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system will compare network traffic against a database of known threat signatures, ensuring rapid detection of familiar attack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Visualization and Reporting:</a:t>
            </a:r>
            <a:r>
              <a:rPr kumimoji="0" lang="en-US" altLang="en-US" sz="1600" b="0" i="0" u="sng"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Interactive dashboards and detailed reports will help administrators track network health, analyze detected threats, and assess the overall security posture.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Scalability:</a:t>
            </a:r>
            <a:r>
              <a:rPr kumimoji="0" lang="en-US" altLang="en-US" sz="1600" b="0" i="0" u="sng"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system will be designed to scale with network growth, ensuring consistent performance and coverage even in high-traffic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0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174" y="197768"/>
            <a:ext cx="7498080" cy="1143000"/>
          </a:xfrm>
        </p:spPr>
        <p:txBody>
          <a:bodyPr>
            <a:normAutofit/>
          </a:bodyPr>
          <a:lstStyle/>
          <a:p>
            <a:r>
              <a:rPr lang="en-US" dirty="0"/>
              <a:t>Proposed System</a:t>
            </a:r>
            <a:endParaRPr lang="en-IN" dirty="0"/>
          </a:p>
        </p:txBody>
      </p:sp>
      <p:sp>
        <p:nvSpPr>
          <p:cNvPr id="4" name="Rectangle 1">
            <a:extLst>
              <a:ext uri="{FF2B5EF4-FFF2-40B4-BE49-F238E27FC236}">
                <a16:creationId xmlns:a16="http://schemas.microsoft.com/office/drawing/2014/main" id="{1DAA7239-3530-0814-6650-2F13906AED40}"/>
              </a:ext>
            </a:extLst>
          </p:cNvPr>
          <p:cNvSpPr>
            <a:spLocks noGrp="1" noChangeArrowheads="1"/>
          </p:cNvSpPr>
          <p:nvPr>
            <p:ph idx="1"/>
          </p:nvPr>
        </p:nvSpPr>
        <p:spPr bwMode="auto">
          <a:xfrm>
            <a:off x="1443174" y="1340768"/>
            <a:ext cx="7108963"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strike="noStrike" cap="none" normalizeH="0" baseline="0" dirty="0">
                <a:ln>
                  <a:noFill/>
                </a:ln>
                <a:solidFill>
                  <a:schemeClr val="tx1"/>
                </a:solidFill>
                <a:effectLst/>
                <a:latin typeface="Arial" panose="020B0604020202020204" pitchFamily="34" charset="0"/>
              </a:rPr>
              <a:t>Technologies and 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sng" strike="noStrike" cap="none" normalizeH="0" baseline="0" dirty="0">
                <a:ln>
                  <a:noFill/>
                </a:ln>
                <a:solidFill>
                  <a:schemeClr val="tx1"/>
                </a:solidFill>
                <a:effectLst/>
                <a:latin typeface="Arial" panose="020B0604020202020204" pitchFamily="34" charset="0"/>
              </a:rPr>
              <a:t>Snort/Suricata:</a:t>
            </a:r>
            <a:r>
              <a:rPr kumimoji="0" lang="en-US" altLang="en-US" sz="1400" b="0" i="0" u="sng"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Used for network traffic analysis and signature-based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sng" strike="noStrike" cap="none" normalizeH="0" baseline="0" dirty="0">
                <a:ln>
                  <a:noFill/>
                </a:ln>
                <a:solidFill>
                  <a:schemeClr val="tx1"/>
                </a:solidFill>
                <a:effectLst/>
                <a:latin typeface="Arial" panose="020B0604020202020204" pitchFamily="34" charset="0"/>
              </a:rPr>
              <a:t>Machine Learning Libraries </a:t>
            </a:r>
            <a:r>
              <a:rPr kumimoji="0" lang="en-US" altLang="en-US" sz="1400" b="1" i="0" u="none" strike="noStrike" cap="none" normalizeH="0" baseline="0" dirty="0">
                <a:ln>
                  <a:noFill/>
                </a:ln>
                <a:solidFill>
                  <a:schemeClr val="tx1"/>
                </a:solidFill>
                <a:effectLst/>
                <a:latin typeface="Arial" panose="020B0604020202020204" pitchFamily="34" charset="0"/>
              </a:rPr>
              <a:t>(e.g., Scikit-learn, TensorFlow):</a:t>
            </a:r>
            <a:r>
              <a:rPr kumimoji="0" lang="en-US" altLang="en-US" sz="1400" b="0" i="0" u="none" strike="noStrike" cap="none" normalizeH="0" baseline="0" dirty="0">
                <a:ln>
                  <a:noFill/>
                </a:ln>
                <a:solidFill>
                  <a:schemeClr val="tx1"/>
                </a:solidFill>
                <a:effectLst/>
                <a:latin typeface="Arial" panose="020B0604020202020204" pitchFamily="34" charset="0"/>
              </a:rPr>
              <a:t> Employed for building and training anomaly detection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sng" strike="noStrike" cap="none" normalizeH="0" baseline="0" dirty="0">
                <a:ln>
                  <a:noFill/>
                </a:ln>
                <a:solidFill>
                  <a:schemeClr val="tx1"/>
                </a:solidFill>
                <a:effectLst/>
                <a:latin typeface="Arial" panose="020B0604020202020204" pitchFamily="34" charset="0"/>
              </a:rPr>
              <a:t>ELK Stack </a:t>
            </a:r>
            <a:r>
              <a:rPr kumimoji="0" lang="en-US" altLang="en-US" sz="1400" b="1" i="0" u="none" strike="noStrike" cap="none" normalizeH="0" baseline="0" dirty="0">
                <a:ln>
                  <a:noFill/>
                </a:ln>
                <a:solidFill>
                  <a:schemeClr val="tx1"/>
                </a:solidFill>
                <a:effectLst/>
                <a:latin typeface="Arial" panose="020B0604020202020204" pitchFamily="34" charset="0"/>
              </a:rPr>
              <a:t>(Elasticsearch, Logstash, Kibana):</a:t>
            </a:r>
            <a:r>
              <a:rPr kumimoji="0" lang="en-US" altLang="en-US" sz="1400" b="0" i="0" u="none" strike="noStrike" cap="none" normalizeH="0" baseline="0" dirty="0">
                <a:ln>
                  <a:noFill/>
                </a:ln>
                <a:solidFill>
                  <a:schemeClr val="tx1"/>
                </a:solidFill>
                <a:effectLst/>
                <a:latin typeface="Arial" panose="020B0604020202020204" pitchFamily="34" charset="0"/>
              </a:rPr>
              <a:t> Utilized for log management, data analysis,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Grafana:</a:t>
            </a:r>
            <a:r>
              <a:rPr kumimoji="0" lang="en-US" altLang="en-US" sz="1400" b="0" i="0" u="none" strike="noStrike" cap="none" normalizeH="0" baseline="0" dirty="0">
                <a:ln>
                  <a:noFill/>
                </a:ln>
                <a:solidFill>
                  <a:schemeClr val="tx1"/>
                </a:solidFill>
                <a:effectLst/>
                <a:latin typeface="Arial" panose="020B0604020202020204" pitchFamily="34" charset="0"/>
              </a:rPr>
              <a:t> For creating real-time monitoring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sng" strike="noStrike" cap="none" normalizeH="0" baseline="0" dirty="0">
                <a:ln>
                  <a:noFill/>
                </a:ln>
                <a:solidFill>
                  <a:schemeClr val="tx1"/>
                </a:solidFill>
                <a:effectLst/>
                <a:latin typeface="Arial" panose="020B0604020202020204" pitchFamily="34" charset="0"/>
              </a:rPr>
              <a:t>MySQL/PostgreSQL</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Databases for storing logs and historical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strike="noStrike" cap="none" normalizeH="0" baseline="0" dirty="0">
                <a:ln>
                  <a:noFill/>
                </a:ln>
                <a:solidFill>
                  <a:schemeClr val="tx1"/>
                </a:solidFill>
                <a:effectLst/>
                <a:latin typeface="Arial" panose="020B0604020202020204" pitchFamily="34" charset="0"/>
              </a:rPr>
              <a:t>Integration and Deployment: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IDS will be integrated with existing network infrastructure, including firewalls and SIEM systems, to provide a holistic security solution. Deployment can be virtual or on-premises, depending on the network environment.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strike="noStrike" cap="none" normalizeH="0" baseline="0" dirty="0">
                <a:ln>
                  <a:noFill/>
                </a:ln>
                <a:solidFill>
                  <a:schemeClr val="tx1"/>
                </a:solidFill>
                <a:effectLst/>
                <a:latin typeface="Arial" panose="020B0604020202020204" pitchFamily="34" charset="0"/>
              </a:rPr>
              <a:t>User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Security personnel will interact with the IDS through an intuitive web interface, allowing them to monitor network activity, investigate alerts, and generate reports. The system will be designed with ease of use in mind, enabling quick adoption and efficient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992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Proposed System</a:t>
            </a:r>
            <a:endParaRPr lang="en-IN" dirty="0"/>
          </a:p>
        </p:txBody>
      </p:sp>
      <p:sp>
        <p:nvSpPr>
          <p:cNvPr id="3" name="Content Placeholder 2"/>
          <p:cNvSpPr>
            <a:spLocks noGrp="1"/>
          </p:cNvSpPr>
          <p:nvPr>
            <p:ph idx="1"/>
          </p:nvPr>
        </p:nvSpPr>
        <p:spPr/>
        <p:txBody>
          <a:bodyPr>
            <a:normAutofit/>
          </a:bodyPr>
          <a:lstStyle/>
          <a:p>
            <a:endParaRPr lang="en-US" sz="1800" dirty="0"/>
          </a:p>
          <a:p>
            <a:pPr marL="82296" indent="0" algn="ctr">
              <a:buNone/>
            </a:pPr>
            <a:r>
              <a:rPr lang="en-US" sz="1800" dirty="0"/>
              <a:t>1. Real-Time Threat Detection</a:t>
            </a:r>
          </a:p>
          <a:p>
            <a:pPr marL="82296" indent="0" algn="ctr">
              <a:buNone/>
            </a:pPr>
            <a:r>
              <a:rPr lang="en-US" sz="1800" dirty="0"/>
              <a:t>2. Comprehensive Coverage</a:t>
            </a:r>
          </a:p>
          <a:p>
            <a:pPr marL="82296" indent="0" algn="ctr">
              <a:buNone/>
            </a:pPr>
            <a:r>
              <a:rPr lang="en-US" sz="1800" dirty="0"/>
              <a:t>3. Scalability</a:t>
            </a:r>
          </a:p>
          <a:p>
            <a:pPr marL="82296" indent="0" algn="ctr">
              <a:buNone/>
            </a:pPr>
            <a:r>
              <a:rPr lang="en-US" sz="1800" dirty="0"/>
              <a:t>4. Automated Alerts and Notifications</a:t>
            </a:r>
          </a:p>
          <a:p>
            <a:pPr marL="82296" indent="0" algn="ctr">
              <a:buNone/>
            </a:pPr>
            <a:r>
              <a:rPr lang="en-US" sz="1800" dirty="0"/>
              <a:t>5. Enhanced Visibility and Reporting</a:t>
            </a:r>
          </a:p>
          <a:p>
            <a:pPr marL="82296" indent="0" algn="ctr">
              <a:buNone/>
            </a:pPr>
            <a:r>
              <a:rPr lang="en-US" sz="1800" dirty="0"/>
              <a:t>6. Ease of Integration</a:t>
            </a:r>
          </a:p>
          <a:p>
            <a:pPr marL="82296" indent="0" algn="ctr">
              <a:buNone/>
            </a:pPr>
            <a:r>
              <a:rPr lang="en-US" sz="1800" dirty="0"/>
              <a:t>7. Machine Learning Capabilities</a:t>
            </a:r>
          </a:p>
          <a:p>
            <a:pPr marL="82296" indent="0" algn="ctr">
              <a:buNone/>
            </a:pPr>
            <a:r>
              <a:rPr lang="en-US" sz="1800" dirty="0"/>
              <a:t>8. Cost-Effective Security Solution</a:t>
            </a:r>
          </a:p>
          <a:p>
            <a:pPr marL="82296" indent="0" algn="ctr">
              <a:buNone/>
            </a:pPr>
            <a:r>
              <a:rPr lang="en-US" sz="1800" dirty="0"/>
              <a:t>9. Centralized Data Management</a:t>
            </a:r>
          </a:p>
          <a:p>
            <a:pPr marL="82296" indent="0" algn="ctr">
              <a:buNone/>
            </a:pPr>
            <a:r>
              <a:rPr lang="en-US" sz="1800" dirty="0"/>
              <a:t>10. Improved Network Performance</a:t>
            </a:r>
            <a:endParaRPr lang="en-IN" sz="1800" dirty="0"/>
          </a:p>
        </p:txBody>
      </p:sp>
    </p:spTree>
    <p:extLst>
      <p:ext uri="{BB962C8B-B14F-4D97-AF65-F5344CB8AC3E}">
        <p14:creationId xmlns:p14="http://schemas.microsoft.com/office/powerpoint/2010/main" val="64787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Details</a:t>
            </a:r>
            <a:endParaRPr lang="en-IN" dirty="0"/>
          </a:p>
        </p:txBody>
      </p:sp>
      <p:sp>
        <p:nvSpPr>
          <p:cNvPr id="4" name="Rectangle 1">
            <a:extLst>
              <a:ext uri="{FF2B5EF4-FFF2-40B4-BE49-F238E27FC236}">
                <a16:creationId xmlns:a16="http://schemas.microsoft.com/office/drawing/2014/main" id="{F49052E5-64DD-792B-5C3E-50B1804FA972}"/>
              </a:ext>
            </a:extLst>
          </p:cNvPr>
          <p:cNvSpPr>
            <a:spLocks noGrp="1" noChangeArrowheads="1"/>
          </p:cNvSpPr>
          <p:nvPr>
            <p:ph idx="1"/>
          </p:nvPr>
        </p:nvSpPr>
        <p:spPr bwMode="auto">
          <a:xfrm>
            <a:off x="1435608" y="1568843"/>
            <a:ext cx="659277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sng" strike="noStrike" cap="none" normalizeH="0" baseline="0" dirty="0">
                <a:ln>
                  <a:noFill/>
                </a:ln>
                <a:solidFill>
                  <a:schemeClr val="tx1"/>
                </a:solidFill>
                <a:effectLst/>
                <a:latin typeface="Arial" panose="020B0604020202020204" pitchFamily="34" charset="0"/>
              </a:rPr>
              <a:t>Network Sensors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t>
            </a:r>
            <a:r>
              <a:rPr kumimoji="0" lang="en-US" altLang="en-US" sz="1400" b="0" i="0" u="none" strike="noStrike" cap="none" normalizeH="0" baseline="0" dirty="0">
                <a:ln>
                  <a:noFill/>
                </a:ln>
                <a:solidFill>
                  <a:schemeClr val="tx1"/>
                </a:solidFill>
                <a:effectLst/>
                <a:latin typeface="Arial" panose="020B0604020202020204" pitchFamily="34" charset="0"/>
              </a:rPr>
              <a:t> Captures and monitors network traffic from various points within the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 Network taps, packet sniffers.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Technology:</a:t>
            </a:r>
            <a:r>
              <a:rPr kumimoji="0" lang="en-US" altLang="en-US" sz="1400" b="0" i="0" u="none" strike="noStrike" cap="none" normalizeH="0" baseline="0" dirty="0">
                <a:ln>
                  <a:noFill/>
                </a:ln>
                <a:solidFill>
                  <a:schemeClr val="tx1"/>
                </a:solidFill>
                <a:effectLst/>
                <a:latin typeface="Arial" panose="020B0604020202020204" pitchFamily="34" charset="0"/>
              </a:rPr>
              <a:t> Interfaces with Snort/Suricata for traffic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sng" strike="noStrike" cap="none" normalizeH="0" baseline="0" dirty="0">
                <a:ln>
                  <a:noFill/>
                </a:ln>
                <a:solidFill>
                  <a:schemeClr val="tx1"/>
                </a:solidFill>
                <a:effectLst/>
                <a:latin typeface="Arial" panose="020B0604020202020204" pitchFamily="34" charset="0"/>
              </a:rPr>
              <a:t>Detection Engine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t>
            </a:r>
            <a:r>
              <a:rPr kumimoji="0" lang="en-US" altLang="en-US" sz="1400" b="0" i="0" u="none" strike="noStrike" cap="none" normalizeH="0" baseline="0" dirty="0">
                <a:ln>
                  <a:noFill/>
                </a:ln>
                <a:solidFill>
                  <a:schemeClr val="tx1"/>
                </a:solidFill>
                <a:effectLst/>
                <a:latin typeface="Arial" panose="020B0604020202020204" pitchFamily="34" charset="0"/>
              </a:rPr>
              <a:t> Analyzes captured traffic using both signature-based and anomaly-based detection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 Signature database, anomaly detection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Technology:</a:t>
            </a:r>
            <a:r>
              <a:rPr kumimoji="0" lang="en-US" altLang="en-US" sz="1400" b="0" i="0" u="none" strike="noStrike" cap="none" normalizeH="0" baseline="0" dirty="0">
                <a:ln>
                  <a:noFill/>
                </a:ln>
                <a:solidFill>
                  <a:schemeClr val="tx1"/>
                </a:solidFill>
                <a:effectLst/>
                <a:latin typeface="Arial" panose="020B0604020202020204" pitchFamily="34" charset="0"/>
              </a:rPr>
              <a:t> Uses machine learning libraries (e.g., Scikit-learn, TensorFlow) for anomaly detection and pattern recognition.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sng" strike="noStrike" cap="none" normalizeH="0" baseline="0" dirty="0">
                <a:ln>
                  <a:noFill/>
                </a:ln>
                <a:solidFill>
                  <a:schemeClr val="tx1"/>
                </a:solidFill>
                <a:effectLst/>
                <a:latin typeface="Arial" panose="020B0604020202020204" pitchFamily="34" charset="0"/>
              </a:rPr>
              <a:t>Data Storage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t>
            </a:r>
            <a:r>
              <a:rPr kumimoji="0" lang="en-US" altLang="en-US" sz="1400" b="0" i="0" u="none" strike="noStrike" cap="none" normalizeH="0" baseline="0" dirty="0">
                <a:ln>
                  <a:noFill/>
                </a:ln>
                <a:solidFill>
                  <a:schemeClr val="tx1"/>
                </a:solidFill>
                <a:effectLst/>
                <a:latin typeface="Arial" panose="020B0604020202020204" pitchFamily="34" charset="0"/>
              </a:rPr>
              <a:t> Stores logs, detected events, and historical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 Centralized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Technology:</a:t>
            </a:r>
            <a:r>
              <a:rPr kumimoji="0" lang="en-US" altLang="en-US" sz="1400" b="0" i="0" u="none" strike="noStrike" cap="none" normalizeH="0" baseline="0" dirty="0">
                <a:ln>
                  <a:noFill/>
                </a:ln>
                <a:solidFill>
                  <a:schemeClr val="tx1"/>
                </a:solidFill>
                <a:effectLst/>
                <a:latin typeface="Arial" panose="020B0604020202020204" pitchFamily="34" charset="0"/>
              </a:rPr>
              <a:t> Utilizes MySQL/PostgreSQL for relational database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5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2" end="12"/>
                                            </p:txEl>
                                          </p:spTgt>
                                        </p:tgtEl>
                                        <p:attrNameLst>
                                          <p:attrName>style.visibility</p:attrName>
                                        </p:attrNameLst>
                                      </p:cBhvr>
                                      <p:to>
                                        <p:strVal val="visible"/>
                                      </p:to>
                                    </p:set>
                                    <p:animEffect transition="in" filter="fade">
                                      <p:cBhvr>
                                        <p:cTn id="38" dur="500"/>
                                        <p:tgtEl>
                                          <p:spTgt spid="4">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Details</a:t>
            </a:r>
            <a:endParaRPr lang="en-IN" dirty="0"/>
          </a:p>
        </p:txBody>
      </p:sp>
      <p:sp>
        <p:nvSpPr>
          <p:cNvPr id="4" name="Rectangle 1">
            <a:extLst>
              <a:ext uri="{FF2B5EF4-FFF2-40B4-BE49-F238E27FC236}">
                <a16:creationId xmlns:a16="http://schemas.microsoft.com/office/drawing/2014/main" id="{F49052E5-64DD-792B-5C3E-50B1804FA972}"/>
              </a:ext>
            </a:extLst>
          </p:cNvPr>
          <p:cNvSpPr>
            <a:spLocks noGrp="1" noChangeArrowheads="1"/>
          </p:cNvSpPr>
          <p:nvPr>
            <p:ph idx="1"/>
          </p:nvPr>
        </p:nvSpPr>
        <p:spPr bwMode="auto">
          <a:xfrm>
            <a:off x="1435608" y="1124744"/>
            <a:ext cx="673679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sng" strike="noStrike" cap="none" normalizeH="0" baseline="0" dirty="0">
                <a:ln>
                  <a:noFill/>
                </a:ln>
                <a:solidFill>
                  <a:schemeClr val="tx1"/>
                </a:solidFill>
                <a:effectLst/>
                <a:latin typeface="Arial" panose="020B0604020202020204" pitchFamily="34" charset="0"/>
              </a:rPr>
              <a:t>User Interface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t>
            </a:r>
            <a:r>
              <a:rPr kumimoji="0" lang="en-US" altLang="en-US" sz="1400" b="0" i="0" u="none" strike="noStrike" cap="none" normalizeH="0" baseline="0" dirty="0">
                <a:ln>
                  <a:noFill/>
                </a:ln>
                <a:solidFill>
                  <a:schemeClr val="tx1"/>
                </a:solidFill>
                <a:effectLst/>
                <a:latin typeface="Arial" panose="020B0604020202020204" pitchFamily="34" charset="0"/>
              </a:rPr>
              <a:t> Provides a web-based dashboard for monitoring, visualizing, and managing security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 Web server, user authentication, data visualization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Technology:</a:t>
            </a:r>
            <a:r>
              <a:rPr kumimoji="0" lang="en-US" altLang="en-US" sz="1400" b="0" i="0" u="none" strike="noStrike" cap="none" normalizeH="0" baseline="0" dirty="0">
                <a:ln>
                  <a:noFill/>
                </a:ln>
                <a:solidFill>
                  <a:schemeClr val="tx1"/>
                </a:solidFill>
                <a:effectLst/>
                <a:latin typeface="Arial" panose="020B0604020202020204" pitchFamily="34" charset="0"/>
              </a:rPr>
              <a:t> Implements frameworks like React or Angular for the frontend and Node.js or Django for the backend.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sng" strike="noStrike" cap="none" normalizeH="0" baseline="0" dirty="0">
                <a:ln>
                  <a:noFill/>
                </a:ln>
                <a:solidFill>
                  <a:schemeClr val="tx1"/>
                </a:solidFill>
                <a:effectLst/>
                <a:latin typeface="Arial" panose="020B0604020202020204" pitchFamily="34" charset="0"/>
              </a:rPr>
              <a:t>Alert System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t>
            </a:r>
            <a:r>
              <a:rPr kumimoji="0" lang="en-US" altLang="en-US" sz="1400" b="0" i="0" u="none" strike="noStrike" cap="none" normalizeH="0" baseline="0" dirty="0">
                <a:ln>
                  <a:noFill/>
                </a:ln>
                <a:solidFill>
                  <a:schemeClr val="tx1"/>
                </a:solidFill>
                <a:effectLst/>
                <a:latin typeface="Arial" panose="020B0604020202020204" pitchFamily="34" charset="0"/>
              </a:rPr>
              <a:t> Generates and manages real-time alerts for detected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 Notification system, alert rules configuration.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Technology:</a:t>
            </a:r>
            <a:r>
              <a:rPr kumimoji="0" lang="en-US" altLang="en-US" sz="1400" b="0" i="0" u="none" strike="noStrike" cap="none" normalizeH="0" baseline="0" dirty="0">
                <a:ln>
                  <a:noFill/>
                </a:ln>
                <a:solidFill>
                  <a:schemeClr val="tx1"/>
                </a:solidFill>
                <a:effectLst/>
                <a:latin typeface="Arial" panose="020B0604020202020204" pitchFamily="34" charset="0"/>
              </a:rPr>
              <a:t> Integrates with email/SMS services or SIEM systems for alert distribution.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sng" strike="noStrike" cap="none" normalizeH="0" baseline="0" dirty="0">
                <a:ln>
                  <a:noFill/>
                </a:ln>
                <a:solidFill>
                  <a:schemeClr val="tx1"/>
                </a:solidFill>
                <a:effectLst/>
                <a:latin typeface="Arial" panose="020B0604020202020204" pitchFamily="34" charset="0"/>
              </a:rPr>
              <a:t>Visualization and Reporting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t>
            </a:r>
            <a:r>
              <a:rPr kumimoji="0" lang="en-US" altLang="en-US" sz="1400" b="0" i="0" u="none" strike="noStrike" cap="none" normalizeH="0" baseline="0" dirty="0">
                <a:ln>
                  <a:noFill/>
                </a:ln>
                <a:solidFill>
                  <a:schemeClr val="tx1"/>
                </a:solidFill>
                <a:effectLst/>
                <a:latin typeface="Arial" panose="020B0604020202020204" pitchFamily="34" charset="0"/>
              </a:rPr>
              <a:t> Offers interactive dashboards and detailed reports on network security status and detected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 Graphs, charts, and report generation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Technology:</a:t>
            </a:r>
            <a:r>
              <a:rPr kumimoji="0" lang="en-US" altLang="en-US" sz="1400" b="0" i="0" u="none" strike="noStrike" cap="none" normalizeH="0" baseline="0" dirty="0">
                <a:ln>
                  <a:noFill/>
                </a:ln>
                <a:solidFill>
                  <a:schemeClr val="tx1"/>
                </a:solidFill>
                <a:effectLst/>
                <a:latin typeface="Arial" panose="020B0604020202020204" pitchFamily="34" charset="0"/>
              </a:rPr>
              <a:t> Uses ELK Stack (Elasticsearch, Logstash, Kibana) and Grafana for 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12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fade">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15" end="1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Details</a:t>
            </a:r>
            <a:endParaRPr lang="en-IN" dirty="0"/>
          </a:p>
        </p:txBody>
      </p:sp>
      <p:sp>
        <p:nvSpPr>
          <p:cNvPr id="4" name="Rectangle 1">
            <a:extLst>
              <a:ext uri="{FF2B5EF4-FFF2-40B4-BE49-F238E27FC236}">
                <a16:creationId xmlns:a16="http://schemas.microsoft.com/office/drawing/2014/main" id="{F49052E5-64DD-792B-5C3E-50B1804FA972}"/>
              </a:ext>
            </a:extLst>
          </p:cNvPr>
          <p:cNvSpPr>
            <a:spLocks noGrp="1" noChangeArrowheads="1"/>
          </p:cNvSpPr>
          <p:nvPr>
            <p:ph idx="1"/>
          </p:nvPr>
        </p:nvSpPr>
        <p:spPr bwMode="auto">
          <a:xfrm>
            <a:off x="1435609" y="1862941"/>
            <a:ext cx="68808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Integration Module:</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t>
            </a:r>
            <a:r>
              <a:rPr kumimoji="0" lang="en-US" altLang="en-US" sz="1800" b="0" i="0" u="none" strike="noStrike" cap="none" normalizeH="0" baseline="0" dirty="0">
                <a:ln>
                  <a:noFill/>
                </a:ln>
                <a:solidFill>
                  <a:schemeClr val="tx1"/>
                </a:solidFill>
                <a:effectLst/>
                <a:latin typeface="Arial" panose="020B0604020202020204" pitchFamily="34" charset="0"/>
              </a:rPr>
              <a:t> Ensures seamless integration with existing network infrastructure and security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Components:</a:t>
            </a:r>
            <a:r>
              <a:rPr kumimoji="0" lang="en-US" altLang="en-US" sz="1800" b="0" i="0" u="none" strike="noStrike" cap="none" normalizeH="0" baseline="0" dirty="0">
                <a:ln>
                  <a:noFill/>
                </a:ln>
                <a:solidFill>
                  <a:schemeClr val="tx1"/>
                </a:solidFill>
                <a:effectLst/>
                <a:latin typeface="Arial" panose="020B0604020202020204" pitchFamily="34" charset="0"/>
              </a:rPr>
              <a:t> API interfaces, integration connectors.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Technology:</a:t>
            </a:r>
            <a:r>
              <a:rPr kumimoji="0" lang="en-US" altLang="en-US" sz="1800" b="0" i="0" u="none" strike="noStrike" cap="none" normalizeH="0" baseline="0" dirty="0">
                <a:ln>
                  <a:noFill/>
                </a:ln>
                <a:solidFill>
                  <a:schemeClr val="tx1"/>
                </a:solidFill>
                <a:effectLst/>
                <a:latin typeface="Arial" panose="020B0604020202020204" pitchFamily="34" charset="0"/>
              </a:rPr>
              <a:t> Supports integration with existing SIEM systems and firewalls.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Machine Learning Model Module:</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t>
            </a:r>
            <a:r>
              <a:rPr kumimoji="0" lang="en-US" altLang="en-US" sz="1800" b="0" i="0" u="none" strike="noStrike" cap="none" normalizeH="0" baseline="0" dirty="0">
                <a:ln>
                  <a:noFill/>
                </a:ln>
                <a:solidFill>
                  <a:schemeClr val="tx1"/>
                </a:solidFill>
                <a:effectLst/>
                <a:latin typeface="Arial" panose="020B0604020202020204" pitchFamily="34" charset="0"/>
              </a:rPr>
              <a:t> Trains and deploys machine learning models for anomaly detection and predictive analytics.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Components:</a:t>
            </a:r>
            <a:r>
              <a:rPr kumimoji="0" lang="en-US" altLang="en-US" sz="1800" b="0" i="0" u="none" strike="noStrike" cap="none" normalizeH="0" baseline="0" dirty="0">
                <a:ln>
                  <a:noFill/>
                </a:ln>
                <a:solidFill>
                  <a:schemeClr val="tx1"/>
                </a:solidFill>
                <a:effectLst/>
                <a:latin typeface="Arial" panose="020B0604020202020204" pitchFamily="34" charset="0"/>
              </a:rPr>
              <a:t> Model training, model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Technology:</a:t>
            </a:r>
            <a:r>
              <a:rPr kumimoji="0" lang="en-US" altLang="en-US" sz="1800" b="0" i="0" u="none" strike="noStrike" cap="none" normalizeH="0" baseline="0" dirty="0">
                <a:ln>
                  <a:noFill/>
                </a:ln>
                <a:solidFill>
                  <a:schemeClr val="tx1"/>
                </a:solidFill>
                <a:effectLst/>
                <a:latin typeface="Arial" panose="020B0604020202020204" pitchFamily="34" charset="0"/>
              </a:rPr>
              <a:t> Employs machine learning frameworks (e.g., TensorFlow,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for model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131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endParaRPr lang="en-IN" dirty="0"/>
          </a:p>
        </p:txBody>
      </p:sp>
      <p:pic>
        <p:nvPicPr>
          <p:cNvPr id="5" name="Content Placeholder 4">
            <a:extLst>
              <a:ext uri="{FF2B5EF4-FFF2-40B4-BE49-F238E27FC236}">
                <a16:creationId xmlns:a16="http://schemas.microsoft.com/office/drawing/2014/main" id="{A96C0202-2EBD-228A-906D-A1247623FE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923" b="16923"/>
          <a:stretch/>
        </p:blipFill>
        <p:spPr>
          <a:xfrm>
            <a:off x="2850725" y="1088740"/>
            <a:ext cx="4667845" cy="4680520"/>
          </a:xfrm>
        </p:spPr>
      </p:pic>
    </p:spTree>
    <p:extLst>
      <p:ext uri="{BB962C8B-B14F-4D97-AF65-F5344CB8AC3E}">
        <p14:creationId xmlns:p14="http://schemas.microsoft.com/office/powerpoint/2010/main" val="380576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Proposed Work</a:t>
            </a:r>
            <a:endParaRPr lang="en-IN" dirty="0"/>
          </a:p>
        </p:txBody>
      </p:sp>
      <p:sp>
        <p:nvSpPr>
          <p:cNvPr id="3" name="Content Placeholder 2"/>
          <p:cNvSpPr>
            <a:spLocks noGrp="1"/>
          </p:cNvSpPr>
          <p:nvPr>
            <p:ph idx="1"/>
          </p:nvPr>
        </p:nvSpPr>
        <p:spPr/>
        <p:txBody>
          <a:bodyPr>
            <a:noAutofit/>
          </a:bodyPr>
          <a:lstStyle/>
          <a:p>
            <a:pPr>
              <a:lnSpc>
                <a:spcPct val="120000"/>
              </a:lnSpc>
            </a:pPr>
            <a:r>
              <a:rPr lang="en-IN" sz="2400" dirty="0"/>
              <a:t>Real-Time Threat Detection</a:t>
            </a:r>
          </a:p>
          <a:p>
            <a:pPr>
              <a:lnSpc>
                <a:spcPct val="120000"/>
              </a:lnSpc>
            </a:pPr>
            <a:r>
              <a:rPr lang="en-IN" sz="2400" dirty="0"/>
              <a:t>Anomaly Detection using Machine Learning</a:t>
            </a:r>
          </a:p>
          <a:p>
            <a:pPr>
              <a:lnSpc>
                <a:spcPct val="120000"/>
              </a:lnSpc>
            </a:pPr>
            <a:r>
              <a:rPr lang="en-IN" sz="2400" dirty="0"/>
              <a:t>Comprehensive Network Traffic Analysis</a:t>
            </a:r>
          </a:p>
          <a:p>
            <a:pPr>
              <a:lnSpc>
                <a:spcPct val="120000"/>
              </a:lnSpc>
            </a:pPr>
            <a:r>
              <a:rPr lang="en-IN" sz="2400" dirty="0"/>
              <a:t>Visualization &amp; Monitoring</a:t>
            </a:r>
          </a:p>
          <a:p>
            <a:pPr>
              <a:lnSpc>
                <a:spcPct val="120000"/>
              </a:lnSpc>
            </a:pPr>
            <a:r>
              <a:rPr lang="en-IN" sz="2400" dirty="0"/>
              <a:t>Automated Altering &amp; Reporting</a:t>
            </a:r>
          </a:p>
          <a:p>
            <a:pPr>
              <a:lnSpc>
                <a:spcPct val="120000"/>
              </a:lnSpc>
            </a:pPr>
            <a:r>
              <a:rPr lang="en-IN" sz="2400" dirty="0"/>
              <a:t>Scalability &amp; Flexibility</a:t>
            </a:r>
          </a:p>
          <a:p>
            <a:pPr>
              <a:lnSpc>
                <a:spcPct val="120000"/>
              </a:lnSpc>
            </a:pPr>
            <a:r>
              <a:rPr lang="en-IN" sz="2400" dirty="0"/>
              <a:t>Integration with Existing Security Infrastructure</a:t>
            </a:r>
          </a:p>
          <a:p>
            <a:pPr>
              <a:lnSpc>
                <a:spcPct val="120000"/>
              </a:lnSpc>
            </a:pPr>
            <a:r>
              <a:rPr lang="en-IN" sz="2400" dirty="0"/>
              <a:t>Educational Value &amp; Practical Application</a:t>
            </a:r>
          </a:p>
          <a:p>
            <a:pPr>
              <a:lnSpc>
                <a:spcPct val="120000"/>
              </a:lnSpc>
            </a:pPr>
            <a:r>
              <a:rPr lang="en-IN" sz="2400" dirty="0"/>
              <a:t>Compliance &amp; Security Standards</a:t>
            </a:r>
          </a:p>
          <a:p>
            <a:pPr>
              <a:lnSpc>
                <a:spcPct val="120000"/>
              </a:lnSpc>
            </a:pPr>
            <a:r>
              <a:rPr lang="en-IN" sz="2400" dirty="0"/>
              <a:t>Documentation &amp; Training</a:t>
            </a:r>
          </a:p>
        </p:txBody>
      </p:sp>
    </p:spTree>
    <p:extLst>
      <p:ext uri="{BB962C8B-B14F-4D97-AF65-F5344CB8AC3E}">
        <p14:creationId xmlns:p14="http://schemas.microsoft.com/office/powerpoint/2010/main" val="14008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ELK Stack: Tutorial on How to ...">
            <a:extLst>
              <a:ext uri="{FF2B5EF4-FFF2-40B4-BE49-F238E27FC236}">
                <a16:creationId xmlns:a16="http://schemas.microsoft.com/office/drawing/2014/main" id="{60D96C9C-27A2-8915-C3A1-F03E16BB9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72816"/>
            <a:ext cx="5552256" cy="303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5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Study</a:t>
            </a:r>
            <a:endParaRPr lang="en-IN" dirty="0"/>
          </a:p>
        </p:txBody>
      </p:sp>
      <p:sp>
        <p:nvSpPr>
          <p:cNvPr id="3" name="Content Placeholder 2"/>
          <p:cNvSpPr>
            <a:spLocks noGrp="1"/>
          </p:cNvSpPr>
          <p:nvPr>
            <p:ph idx="1"/>
          </p:nvPr>
        </p:nvSpPr>
        <p:spPr>
          <a:xfrm>
            <a:off x="1435608" y="1196752"/>
            <a:ext cx="7498080" cy="4800600"/>
          </a:xfrm>
        </p:spPr>
        <p:txBody>
          <a:bodyPr>
            <a:normAutofit fontScale="25000" lnSpcReduction="20000"/>
          </a:bodyPr>
          <a:lstStyle/>
          <a:p>
            <a:endParaRPr lang="en-US" dirty="0"/>
          </a:p>
          <a:p>
            <a:pPr marL="82296" indent="0">
              <a:buNone/>
            </a:pPr>
            <a:r>
              <a:rPr lang="en-US" sz="7200" b="1" dirty="0"/>
              <a:t>Network Security Overview:</a:t>
            </a:r>
          </a:p>
          <a:p>
            <a:pPr marL="82296" indent="0">
              <a:buNone/>
            </a:pPr>
            <a:r>
              <a:rPr lang="en-US" sz="7200" dirty="0"/>
              <a:t>  - Critical for protecting network infrastructure from unauthorized access and cyber threats.</a:t>
            </a:r>
          </a:p>
          <a:p>
            <a:pPr marL="82296" indent="0">
              <a:buNone/>
            </a:pPr>
            <a:r>
              <a:rPr lang="en-US" sz="7200" dirty="0"/>
              <a:t>  - Intrusion detection plays a key role in identifying potential security breaches.</a:t>
            </a:r>
          </a:p>
          <a:p>
            <a:pPr marL="82296" indent="0">
              <a:buNone/>
            </a:pPr>
            <a:endParaRPr lang="en-US" sz="7200" dirty="0"/>
          </a:p>
          <a:p>
            <a:pPr marL="82296" indent="0">
              <a:buNone/>
            </a:pPr>
            <a:r>
              <a:rPr lang="en-US" sz="7200" b="1" dirty="0"/>
              <a:t>Intrusion Detection Systems (IDS):</a:t>
            </a:r>
          </a:p>
          <a:p>
            <a:pPr marL="82296" indent="0">
              <a:buNone/>
            </a:pPr>
            <a:r>
              <a:rPr lang="en-US" sz="7200" dirty="0"/>
              <a:t>  </a:t>
            </a:r>
            <a:r>
              <a:rPr lang="en-US" sz="7200" u="sng" dirty="0"/>
              <a:t>Types:</a:t>
            </a:r>
          </a:p>
          <a:p>
            <a:pPr marL="82296" indent="0">
              <a:buNone/>
            </a:pPr>
            <a:r>
              <a:rPr lang="en-US" sz="7200" dirty="0"/>
              <a:t>    - Network-based IDS (NIDS): Monitors network traffic.</a:t>
            </a:r>
          </a:p>
          <a:p>
            <a:pPr marL="82296" indent="0">
              <a:buNone/>
            </a:pPr>
            <a:r>
              <a:rPr lang="en-US" sz="7200" dirty="0"/>
              <a:t>    - Host-based IDS (HIDS): Monitors activities on individual devices.</a:t>
            </a:r>
          </a:p>
          <a:p>
            <a:pPr marL="82296" indent="0">
              <a:buNone/>
            </a:pPr>
            <a:r>
              <a:rPr lang="en-US" sz="7200" dirty="0"/>
              <a:t>  </a:t>
            </a:r>
            <a:r>
              <a:rPr lang="en-US" sz="7200" u="sng" dirty="0"/>
              <a:t>Detection Approaches:</a:t>
            </a:r>
          </a:p>
          <a:p>
            <a:pPr marL="82296" indent="0">
              <a:buNone/>
            </a:pPr>
            <a:r>
              <a:rPr lang="en-US" sz="7200" dirty="0"/>
              <a:t>    - Signature-based: Identifies known threats using a database of signatures.</a:t>
            </a:r>
          </a:p>
          <a:p>
            <a:pPr marL="82296" indent="0">
              <a:buNone/>
            </a:pPr>
            <a:r>
              <a:rPr lang="en-US" sz="7200" dirty="0"/>
              <a:t>    - Anomaly-based: Detects deviations from normal behavior.</a:t>
            </a:r>
          </a:p>
          <a:p>
            <a:pPr marL="82296" indent="0">
              <a:buNone/>
            </a:pPr>
            <a:endParaRPr lang="en-US" sz="7200" dirty="0"/>
          </a:p>
          <a:p>
            <a:pPr marL="82296" indent="0">
              <a:buNone/>
            </a:pPr>
            <a:r>
              <a:rPr lang="en-US" sz="7200" b="1" dirty="0"/>
              <a:t>Evolution of IDS:</a:t>
            </a:r>
          </a:p>
          <a:p>
            <a:pPr marL="82296" indent="0">
              <a:buNone/>
            </a:pPr>
            <a:r>
              <a:rPr lang="en-US" sz="7200" dirty="0"/>
              <a:t>  - Early systems were signature-based, limited to known threats.</a:t>
            </a:r>
          </a:p>
          <a:p>
            <a:pPr marL="82296" indent="0">
              <a:buNone/>
            </a:pPr>
            <a:r>
              <a:rPr lang="en-US" sz="7200" dirty="0"/>
              <a:t>  - Modern IDS use anomaly-based detection and machine learning for advanced threat detection.</a:t>
            </a:r>
          </a:p>
          <a:p>
            <a:pPr marL="82296" indent="0">
              <a:buNone/>
            </a:pPr>
            <a:endParaRPr lang="en-US" sz="7200" dirty="0"/>
          </a:p>
          <a:p>
            <a:pPr marL="82296" indent="0">
              <a:buNone/>
            </a:pPr>
            <a:endParaRPr lang="en-IN" dirty="0"/>
          </a:p>
        </p:txBody>
      </p:sp>
    </p:spTree>
    <p:extLst>
      <p:ext uri="{BB962C8B-B14F-4D97-AF65-F5344CB8AC3E}">
        <p14:creationId xmlns:p14="http://schemas.microsoft.com/office/powerpoint/2010/main" val="319281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fade">
                                      <p:cBhvr>
                                        <p:cTn id="68" dur="500"/>
                                        <p:tgtEl>
                                          <p:spTgt spid="3">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16632"/>
            <a:ext cx="7498080" cy="1143000"/>
          </a:xfrm>
        </p:spPr>
        <p:txBody>
          <a:bodyPr/>
          <a:lstStyle/>
          <a:p>
            <a:r>
              <a:rPr lang="en-US" dirty="0"/>
              <a:t>Background Study</a:t>
            </a:r>
            <a:endParaRPr lang="en-IN" dirty="0"/>
          </a:p>
        </p:txBody>
      </p:sp>
      <p:sp>
        <p:nvSpPr>
          <p:cNvPr id="3" name="Content Placeholder 2"/>
          <p:cNvSpPr>
            <a:spLocks noGrp="1"/>
          </p:cNvSpPr>
          <p:nvPr>
            <p:ph idx="1"/>
          </p:nvPr>
        </p:nvSpPr>
        <p:spPr>
          <a:xfrm>
            <a:off x="1441061" y="1340768"/>
            <a:ext cx="7498080" cy="4800600"/>
          </a:xfrm>
        </p:spPr>
        <p:txBody>
          <a:bodyPr>
            <a:noAutofit/>
          </a:bodyPr>
          <a:lstStyle/>
          <a:p>
            <a:pPr marL="82296" indent="0">
              <a:buNone/>
            </a:pPr>
            <a:endParaRPr lang="en-US" sz="1800" dirty="0"/>
          </a:p>
          <a:p>
            <a:pPr marL="82296" indent="0">
              <a:buNone/>
            </a:pPr>
            <a:r>
              <a:rPr lang="en-US" sz="1800" b="1" dirty="0"/>
              <a:t>Machine Learning in IDS:</a:t>
            </a:r>
          </a:p>
          <a:p>
            <a:pPr marL="82296" indent="0">
              <a:buNone/>
            </a:pPr>
            <a:r>
              <a:rPr lang="en-US" sz="1800" dirty="0"/>
              <a:t>  - Enhances detection by analyzing patterns in network traffic.</a:t>
            </a:r>
          </a:p>
          <a:p>
            <a:pPr marL="82296" indent="0">
              <a:buNone/>
            </a:pPr>
            <a:r>
              <a:rPr lang="en-US" sz="1800" dirty="0"/>
              <a:t>  - Techniques: Supervised learning (e.g., Decision Trees) and Unsupervised learning (e.g., clustering).</a:t>
            </a:r>
          </a:p>
          <a:p>
            <a:pPr marL="82296" indent="0">
              <a:buNone/>
            </a:pPr>
            <a:endParaRPr lang="en-US" sz="1800" dirty="0"/>
          </a:p>
          <a:p>
            <a:pPr marL="82296" indent="0">
              <a:buNone/>
            </a:pPr>
            <a:r>
              <a:rPr lang="en-US" sz="1800" b="1" dirty="0"/>
              <a:t>Key Tools and Technologies:</a:t>
            </a:r>
          </a:p>
          <a:p>
            <a:pPr marL="82296" indent="0">
              <a:buNone/>
            </a:pPr>
            <a:r>
              <a:rPr lang="en-US" sz="1800" dirty="0"/>
              <a:t>  - </a:t>
            </a:r>
            <a:r>
              <a:rPr lang="en-US" sz="1800" u="sng" dirty="0"/>
              <a:t>Snort: </a:t>
            </a:r>
            <a:r>
              <a:rPr lang="en-US" sz="1800" dirty="0"/>
              <a:t>Open-source NIDS for real-time traffic analysis.</a:t>
            </a:r>
          </a:p>
          <a:p>
            <a:pPr marL="82296" indent="0">
              <a:buNone/>
            </a:pPr>
            <a:r>
              <a:rPr lang="en-US" sz="1800" dirty="0"/>
              <a:t>  - </a:t>
            </a:r>
            <a:r>
              <a:rPr lang="en-US" sz="1800" u="sng" dirty="0"/>
              <a:t>Suricata: </a:t>
            </a:r>
            <a:r>
              <a:rPr lang="en-US" sz="1800" dirty="0"/>
              <a:t>High-performance NIDS/NIPS/NSM engine.</a:t>
            </a:r>
          </a:p>
          <a:p>
            <a:pPr marL="82296" indent="0">
              <a:buNone/>
            </a:pPr>
            <a:r>
              <a:rPr lang="en-US" sz="1800" dirty="0"/>
              <a:t>  - </a:t>
            </a:r>
            <a:r>
              <a:rPr lang="en-US" sz="1800" u="sng" dirty="0"/>
              <a:t>ELK Stack: </a:t>
            </a:r>
            <a:r>
              <a:rPr lang="en-US" sz="1800" dirty="0"/>
              <a:t>For ingesting, analyzing, and visualizing security data.</a:t>
            </a:r>
          </a:p>
          <a:p>
            <a:pPr marL="82296" indent="0">
              <a:buNone/>
            </a:pPr>
            <a:r>
              <a:rPr lang="en-US" sz="1800" dirty="0"/>
              <a:t>  - </a:t>
            </a:r>
            <a:r>
              <a:rPr lang="en-US" sz="1800" u="sng" dirty="0"/>
              <a:t>Grafana: </a:t>
            </a:r>
            <a:r>
              <a:rPr lang="en-US" sz="1800" dirty="0"/>
              <a:t>Monitoring and visualization tool.</a:t>
            </a:r>
          </a:p>
          <a:p>
            <a:pPr marL="82296" indent="0">
              <a:buNone/>
            </a:pPr>
            <a:r>
              <a:rPr lang="en-US" sz="1800" dirty="0"/>
              <a:t>  - </a:t>
            </a:r>
            <a:r>
              <a:rPr lang="en-US" sz="1800" u="sng" dirty="0"/>
              <a:t>Machine Learning Libraries: </a:t>
            </a:r>
            <a:r>
              <a:rPr lang="en-US" sz="1800" dirty="0"/>
              <a:t>Scikit-learn, TensorFlow, </a:t>
            </a:r>
            <a:r>
              <a:rPr lang="en-US" sz="1800" dirty="0" err="1"/>
              <a:t>PyTorch</a:t>
            </a:r>
            <a:r>
              <a:rPr lang="en-US" sz="1800" dirty="0"/>
              <a:t> for model development.</a:t>
            </a:r>
          </a:p>
          <a:p>
            <a:pPr marL="82296" indent="0">
              <a:buNone/>
            </a:pPr>
            <a:endParaRPr lang="en-US" sz="1800" dirty="0"/>
          </a:p>
        </p:txBody>
      </p:sp>
    </p:spTree>
    <p:extLst>
      <p:ext uri="{BB962C8B-B14F-4D97-AF65-F5344CB8AC3E}">
        <p14:creationId xmlns:p14="http://schemas.microsoft.com/office/powerpoint/2010/main" val="420209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Study</a:t>
            </a:r>
            <a:endParaRPr lang="en-IN" dirty="0"/>
          </a:p>
        </p:txBody>
      </p:sp>
      <p:sp>
        <p:nvSpPr>
          <p:cNvPr id="3" name="Content Placeholder 2"/>
          <p:cNvSpPr>
            <a:spLocks noGrp="1"/>
          </p:cNvSpPr>
          <p:nvPr>
            <p:ph idx="1"/>
          </p:nvPr>
        </p:nvSpPr>
        <p:spPr/>
        <p:txBody>
          <a:bodyPr>
            <a:normAutofit/>
          </a:bodyPr>
          <a:lstStyle/>
          <a:p>
            <a:pPr marL="82296" indent="0">
              <a:buNone/>
            </a:pPr>
            <a:endParaRPr lang="en-US" sz="1800" dirty="0"/>
          </a:p>
          <a:p>
            <a:pPr marL="82296" indent="0">
              <a:buNone/>
            </a:pPr>
            <a:r>
              <a:rPr lang="en-US" sz="1800" b="1" dirty="0"/>
              <a:t>Challenges:</a:t>
            </a:r>
          </a:p>
          <a:p>
            <a:pPr marL="82296" indent="0">
              <a:buNone/>
            </a:pPr>
            <a:r>
              <a:rPr lang="en-US" sz="1800" dirty="0"/>
              <a:t>  - Balancing false positives and false negatives.</a:t>
            </a:r>
          </a:p>
          <a:p>
            <a:pPr marL="82296" indent="0">
              <a:buNone/>
            </a:pPr>
            <a:r>
              <a:rPr lang="en-US" sz="1800" dirty="0"/>
              <a:t>  - Ensuring scalability to handle increasing network traffic.</a:t>
            </a:r>
          </a:p>
          <a:p>
            <a:pPr marL="82296" indent="0">
              <a:buNone/>
            </a:pPr>
            <a:r>
              <a:rPr lang="en-US" sz="1800" dirty="0"/>
              <a:t>  - Addressing evasion techniques used by attackers.</a:t>
            </a:r>
          </a:p>
          <a:p>
            <a:pPr marL="82296" indent="0">
              <a:buNone/>
            </a:pPr>
            <a:endParaRPr lang="en-US" sz="1800" dirty="0"/>
          </a:p>
          <a:p>
            <a:pPr marL="82296" indent="0">
              <a:buNone/>
            </a:pPr>
            <a:r>
              <a:rPr lang="en-US" sz="1800" b="1" dirty="0"/>
              <a:t>Applications:</a:t>
            </a:r>
          </a:p>
          <a:p>
            <a:pPr marL="82296" indent="0">
              <a:buNone/>
            </a:pPr>
            <a:r>
              <a:rPr lang="en-US" sz="1800" dirty="0"/>
              <a:t>  - Deployed in enterprises, government agencies, financial institutions for protecting sensitive data.</a:t>
            </a:r>
          </a:p>
          <a:p>
            <a:pPr marL="82296" indent="0">
              <a:buNone/>
            </a:pPr>
            <a:r>
              <a:rPr lang="en-US" sz="1800" dirty="0"/>
              <a:t>  - Essential for detecting advanced threats and ensuring compliance with security regulations.</a:t>
            </a:r>
          </a:p>
          <a:p>
            <a:pPr marL="82296" indent="0">
              <a:buNone/>
            </a:pPr>
            <a:endParaRPr lang="en-US" sz="1800" dirty="0"/>
          </a:p>
        </p:txBody>
      </p:sp>
    </p:spTree>
    <p:extLst>
      <p:ext uri="{BB962C8B-B14F-4D97-AF65-F5344CB8AC3E}">
        <p14:creationId xmlns:p14="http://schemas.microsoft.com/office/powerpoint/2010/main" val="10070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438" y="221868"/>
            <a:ext cx="7498080" cy="1143000"/>
          </a:xfrm>
        </p:spPr>
        <p:txBody>
          <a:bodyPr>
            <a:normAutofit fontScale="90000"/>
          </a:bodyPr>
          <a:lstStyle/>
          <a:p>
            <a:r>
              <a:rPr lang="en-US" dirty="0"/>
              <a:t>Fact Findings – Background Study</a:t>
            </a:r>
            <a:endParaRPr lang="en-IN" dirty="0"/>
          </a:p>
        </p:txBody>
      </p:sp>
      <p:sp>
        <p:nvSpPr>
          <p:cNvPr id="4" name="Rectangle 1">
            <a:extLst>
              <a:ext uri="{FF2B5EF4-FFF2-40B4-BE49-F238E27FC236}">
                <a16:creationId xmlns:a16="http://schemas.microsoft.com/office/drawing/2014/main" id="{DA9EBB2E-1831-BE62-847C-8C07BFCE4CAA}"/>
              </a:ext>
            </a:extLst>
          </p:cNvPr>
          <p:cNvSpPr>
            <a:spLocks noGrp="1" noChangeArrowheads="1"/>
          </p:cNvSpPr>
          <p:nvPr>
            <p:ph idx="1"/>
          </p:nvPr>
        </p:nvSpPr>
        <p:spPr bwMode="auto">
          <a:xfrm>
            <a:off x="1405438" y="1364868"/>
            <a:ext cx="731285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Network Security Importance: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Cybercrime costs are expected to reach </a:t>
            </a:r>
            <a:r>
              <a:rPr kumimoji="0" lang="en-US" altLang="en-US" sz="1600" b="0" i="0" u="none" strike="noStrike" cap="none" normalizeH="0" baseline="0" dirty="0">
                <a:ln>
                  <a:noFill/>
                </a:ln>
                <a:solidFill>
                  <a:srgbClr val="FF0000"/>
                </a:solidFill>
                <a:effectLst/>
                <a:latin typeface="Arial" panose="020B0604020202020204" pitchFamily="34" charset="0"/>
              </a:rPr>
              <a:t>$10.5 trillion </a:t>
            </a:r>
            <a:r>
              <a:rPr kumimoji="0" lang="en-US" altLang="en-US" sz="1600" b="0" i="0" u="none" strike="noStrike" cap="none" normalizeH="0" baseline="0" dirty="0">
                <a:ln>
                  <a:noFill/>
                </a:ln>
                <a:solidFill>
                  <a:schemeClr val="tx1"/>
                </a:solidFill>
                <a:effectLst/>
                <a:latin typeface="Arial" panose="020B0604020202020204" pitchFamily="34" charset="0"/>
              </a:rPr>
              <a:t>annually by 2025, emphasizing the need for robust network security measures, including IDS.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History of IDS: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concept of intrusion detection was first introduced in the </a:t>
            </a:r>
            <a:r>
              <a:rPr kumimoji="0" lang="en-US" altLang="en-US" sz="1600" b="0" i="0" u="none" strike="noStrike" cap="none" normalizeH="0" baseline="0" dirty="0">
                <a:ln>
                  <a:noFill/>
                </a:ln>
                <a:solidFill>
                  <a:srgbClr val="FF0000"/>
                </a:solidFill>
                <a:effectLst/>
                <a:latin typeface="Arial" panose="020B0604020202020204" pitchFamily="34" charset="0"/>
              </a:rPr>
              <a:t>early 1980s </a:t>
            </a:r>
            <a:r>
              <a:rPr kumimoji="0" lang="en-US" altLang="en-US" sz="1600" b="0" i="0" u="none" strike="noStrike" cap="none" normalizeH="0" baseline="0" dirty="0">
                <a:ln>
                  <a:noFill/>
                </a:ln>
                <a:solidFill>
                  <a:schemeClr val="tx1"/>
                </a:solidFill>
                <a:effectLst/>
                <a:latin typeface="Arial" panose="020B0604020202020204" pitchFamily="34" charset="0"/>
              </a:rPr>
              <a:t>by </a:t>
            </a:r>
            <a:r>
              <a:rPr kumimoji="0" lang="en-US" altLang="en-US" sz="1600" b="0" i="0" u="none" strike="noStrike" cap="none" normalizeH="0" baseline="0" dirty="0">
                <a:ln>
                  <a:noFill/>
                </a:ln>
                <a:solidFill>
                  <a:srgbClr val="FF0000"/>
                </a:solidFill>
                <a:effectLst/>
                <a:latin typeface="Arial" panose="020B0604020202020204" pitchFamily="34" charset="0"/>
              </a:rPr>
              <a:t>James Anderson</a:t>
            </a:r>
            <a:r>
              <a:rPr kumimoji="0" lang="en-US" altLang="en-US" sz="1600" b="0" i="0" u="none" strike="noStrike" cap="none" normalizeH="0" baseline="0" dirty="0">
                <a:ln>
                  <a:noFill/>
                </a:ln>
                <a:solidFill>
                  <a:schemeClr val="tx1"/>
                </a:solidFill>
                <a:effectLst/>
                <a:latin typeface="Arial" panose="020B0604020202020204" pitchFamily="34" charset="0"/>
              </a:rPr>
              <a:t>, who emphasized the need for security monitoring in computer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Types of IDS: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Network-based IDS (NIDS) monitors network traffic at the packet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Host-based IDS (HIDS) operates on individual hosts or devices, monitoring file integrity, system logs, and more.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Detection Approaches: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Signature-based IDS can quickly detect known threats with high accuracy but struggles with novel attacks (zero-day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Anomaly-based IDS can detect previously unknown threats but may generate more false positives.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0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fade">
                                      <p:cBhvr>
                                        <p:cTn id="43" dur="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 Findings – Background Study</a:t>
            </a:r>
            <a:endParaRPr lang="en-IN" dirty="0"/>
          </a:p>
        </p:txBody>
      </p:sp>
      <p:sp>
        <p:nvSpPr>
          <p:cNvPr id="4" name="Rectangle 1">
            <a:extLst>
              <a:ext uri="{FF2B5EF4-FFF2-40B4-BE49-F238E27FC236}">
                <a16:creationId xmlns:a16="http://schemas.microsoft.com/office/drawing/2014/main" id="{DA9EBB2E-1831-BE62-847C-8C07BFCE4CAA}"/>
              </a:ext>
            </a:extLst>
          </p:cNvPr>
          <p:cNvSpPr>
            <a:spLocks noGrp="1" noChangeArrowheads="1"/>
          </p:cNvSpPr>
          <p:nvPr>
            <p:ph idx="1"/>
          </p:nvPr>
        </p:nvSpPr>
        <p:spPr bwMode="auto">
          <a:xfrm>
            <a:off x="1528220" y="1417638"/>
            <a:ext cx="731285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Evolution with Machine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Modern IDS integrates machine learning to improve detection accuracy. For example, anomaly detection algorithms can reduce false positives by up to </a:t>
            </a:r>
            <a:r>
              <a:rPr kumimoji="0" lang="en-US" altLang="en-US" sz="1800" b="0" i="0" u="none" strike="noStrike" cap="none" normalizeH="0" baseline="0" dirty="0">
                <a:ln>
                  <a:noFill/>
                </a:ln>
                <a:solidFill>
                  <a:srgbClr val="FF0000"/>
                </a:solidFill>
                <a:effectLst/>
                <a:latin typeface="Arial" panose="020B0604020202020204" pitchFamily="34" charset="0"/>
              </a:rPr>
              <a:t>70%.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in IDS: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F0000"/>
                </a:solidFill>
                <a:effectLst/>
                <a:latin typeface="Arial" panose="020B0604020202020204" pitchFamily="34" charset="0"/>
              </a:rPr>
              <a:t>False positives </a:t>
            </a:r>
            <a:r>
              <a:rPr kumimoji="0" lang="en-US" altLang="en-US" sz="1800" b="0" i="0" u="none" strike="noStrike" cap="none" normalizeH="0" baseline="0" dirty="0">
                <a:ln>
                  <a:noFill/>
                </a:ln>
                <a:solidFill>
                  <a:schemeClr val="tx1"/>
                </a:solidFill>
                <a:effectLst/>
                <a:latin typeface="Arial" panose="020B0604020202020204" pitchFamily="34" charset="0"/>
              </a:rPr>
              <a:t>are a significant challenge, with some systems generating hundreds of alerts daily, many of which may be benign.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Scalability issues arise as networks grow, with high-speed networks requiring IDS that can process vast amounts of data in real-time.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Current Trends: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adoption of AI and ML in IDS is growing, with AI-driven IDS systems expected to dominate the market by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global IDS market is projected to grow from </a:t>
            </a:r>
            <a:r>
              <a:rPr kumimoji="0" lang="en-US" altLang="en-US" sz="1800" b="0" i="0" u="none" strike="noStrike" cap="none" normalizeH="0" baseline="0" dirty="0">
                <a:ln>
                  <a:noFill/>
                </a:ln>
                <a:solidFill>
                  <a:srgbClr val="FF0000"/>
                </a:solidFill>
                <a:effectLst/>
                <a:latin typeface="Arial" panose="020B0604020202020204" pitchFamily="34" charset="0"/>
              </a:rPr>
              <a:t>$4.1 billion in 2021 </a:t>
            </a:r>
            <a:r>
              <a:rPr kumimoji="0" lang="en-US" altLang="en-US" sz="1800" b="0" i="0" u="none" strike="noStrike" cap="none" normalizeH="0" baseline="0" dirty="0">
                <a:ln>
                  <a:noFill/>
                </a:ln>
                <a:solidFill>
                  <a:schemeClr val="tx1"/>
                </a:solidFill>
                <a:effectLst/>
                <a:latin typeface="Arial" panose="020B0604020202020204" pitchFamily="34" charset="0"/>
              </a:rPr>
              <a:t>to </a:t>
            </a:r>
            <a:r>
              <a:rPr kumimoji="0" lang="en-US" altLang="en-US" sz="1800" b="0" i="0" u="none" strike="noStrike" cap="none" normalizeH="0" baseline="0" dirty="0">
                <a:ln>
                  <a:noFill/>
                </a:ln>
                <a:solidFill>
                  <a:srgbClr val="FF0000"/>
                </a:solidFill>
                <a:effectLst/>
                <a:latin typeface="Arial" panose="020B0604020202020204" pitchFamily="34" charset="0"/>
              </a:rPr>
              <a:t>$5.9 billion by 2026</a:t>
            </a:r>
            <a:r>
              <a:rPr kumimoji="0" lang="en-US" altLang="en-US" sz="1800" b="0" i="0" u="none" strike="noStrike" cap="none" normalizeH="0" baseline="0" dirty="0">
                <a:ln>
                  <a:noFill/>
                </a:ln>
                <a:solidFill>
                  <a:schemeClr val="tx1"/>
                </a:solidFill>
                <a:effectLst/>
                <a:latin typeface="Arial" panose="020B0604020202020204" pitchFamily="34" charset="0"/>
              </a:rPr>
              <a:t>, driven by the increasing complexity of cyber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92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 Findings – Background Study</a:t>
            </a:r>
            <a:endParaRPr lang="en-IN" dirty="0"/>
          </a:p>
        </p:txBody>
      </p:sp>
      <p:sp>
        <p:nvSpPr>
          <p:cNvPr id="4" name="Rectangle 1">
            <a:extLst>
              <a:ext uri="{FF2B5EF4-FFF2-40B4-BE49-F238E27FC236}">
                <a16:creationId xmlns:a16="http://schemas.microsoft.com/office/drawing/2014/main" id="{DA9EBB2E-1831-BE62-847C-8C07BFCE4CAA}"/>
              </a:ext>
            </a:extLst>
          </p:cNvPr>
          <p:cNvSpPr>
            <a:spLocks noGrp="1" noChangeArrowheads="1"/>
          </p:cNvSpPr>
          <p:nvPr>
            <p:ph idx="1"/>
          </p:nvPr>
        </p:nvSpPr>
        <p:spPr bwMode="auto">
          <a:xfrm>
            <a:off x="1435609" y="2693936"/>
            <a:ext cx="73128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Tools Used in IDS: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Snort:</a:t>
            </a:r>
            <a:r>
              <a:rPr kumimoji="0" lang="en-US" altLang="en-US" sz="1800" b="0" i="0" u="none" strike="noStrike" cap="none" normalizeH="0" baseline="0" dirty="0">
                <a:ln>
                  <a:noFill/>
                </a:ln>
                <a:solidFill>
                  <a:schemeClr val="tx1"/>
                </a:solidFill>
                <a:effectLst/>
                <a:latin typeface="Arial" panose="020B0604020202020204" pitchFamily="34" charset="0"/>
              </a:rPr>
              <a:t> One of the most widely used open-source NIDS, capable of analyzing traffic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Suricata:</a:t>
            </a:r>
            <a:r>
              <a:rPr kumimoji="0" lang="en-US" altLang="en-US" sz="1800" b="0" i="0" u="none" strike="noStrike" cap="none" normalizeH="0" baseline="0" dirty="0">
                <a:ln>
                  <a:noFill/>
                </a:ln>
                <a:solidFill>
                  <a:schemeClr val="tx1"/>
                </a:solidFill>
                <a:effectLst/>
                <a:latin typeface="Arial" panose="020B0604020202020204" pitchFamily="34" charset="0"/>
              </a:rPr>
              <a:t> A multi-threaded IDS that can also function as an intrusion prevention system (IPS).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ELK Stack:</a:t>
            </a:r>
            <a:r>
              <a:rPr kumimoji="0" lang="en-US" altLang="en-US" sz="1800" b="0" i="0" u="none" strike="noStrike" cap="none" normalizeH="0" baseline="0" dirty="0">
                <a:ln>
                  <a:noFill/>
                </a:ln>
                <a:solidFill>
                  <a:schemeClr val="tx1"/>
                </a:solidFill>
                <a:effectLst/>
                <a:latin typeface="Arial" panose="020B0604020202020204" pitchFamily="34" charset="0"/>
              </a:rPr>
              <a:t> Popular in IDS for log management, search, and 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upload.wikimedia.org/wikipedia/en/3/3a/Snort_ids_l...">
            <a:extLst>
              <a:ext uri="{FF2B5EF4-FFF2-40B4-BE49-F238E27FC236}">
                <a16:creationId xmlns:a16="http://schemas.microsoft.com/office/drawing/2014/main" id="{2C9C6CC1-A5BA-C241-198D-B338623D0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699" y="1400909"/>
            <a:ext cx="1657350" cy="904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yHackMe | Snort">
            <a:extLst>
              <a:ext uri="{FF2B5EF4-FFF2-40B4-BE49-F238E27FC236}">
                <a16:creationId xmlns:a16="http://schemas.microsoft.com/office/drawing/2014/main" id="{9DBA5E00-CD46-FB1B-0BB0-01B7C4F329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683" y="4839577"/>
            <a:ext cx="2525415" cy="17366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uricata IDS with ELK and Web Frontend on Ubuntu 18.04 LTS">
            <a:extLst>
              <a:ext uri="{FF2B5EF4-FFF2-40B4-BE49-F238E27FC236}">
                <a16:creationId xmlns:a16="http://schemas.microsoft.com/office/drawing/2014/main" id="{198629F5-8CAA-5257-2478-C30EA958A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979283"/>
            <a:ext cx="2602226" cy="14572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uricata (software) - Wikipedia">
            <a:extLst>
              <a:ext uri="{FF2B5EF4-FFF2-40B4-BE49-F238E27FC236}">
                <a16:creationId xmlns:a16="http://schemas.microsoft.com/office/drawing/2014/main" id="{093DA087-6856-F430-C459-3950CEF70D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2107" y="5003959"/>
            <a:ext cx="2500244" cy="142592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uricata Telegraf Input Plugin | InfluxData">
            <a:extLst>
              <a:ext uri="{FF2B5EF4-FFF2-40B4-BE49-F238E27FC236}">
                <a16:creationId xmlns:a16="http://schemas.microsoft.com/office/drawing/2014/main" id="{EA40F50B-5437-CAA8-E094-A8D572F694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5013" y="1058535"/>
            <a:ext cx="1441325" cy="14413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ELK Stack: what it is and what it is ...">
            <a:extLst>
              <a:ext uri="{FF2B5EF4-FFF2-40B4-BE49-F238E27FC236}">
                <a16:creationId xmlns:a16="http://schemas.microsoft.com/office/drawing/2014/main" id="{0B9BCCCF-73D3-2C5A-A9E8-EEE09A0C9A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4235" y="1218107"/>
            <a:ext cx="1421248" cy="128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6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fade">
                                      <p:cBhvr>
                                        <p:cTn id="27" dur="500"/>
                                        <p:tgtEl>
                                          <p:spTgt spid="20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fade">
                                      <p:cBhvr>
                                        <p:cTn id="37" dur="500"/>
                                        <p:tgtEl>
                                          <p:spTgt spid="20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2"/>
                                        </p:tgtEl>
                                        <p:attrNameLst>
                                          <p:attrName>style.visibility</p:attrName>
                                        </p:attrNameLst>
                                      </p:cBhvr>
                                      <p:to>
                                        <p:strVal val="visible"/>
                                      </p:to>
                                    </p:set>
                                    <p:animEffect transition="in" filter="fade">
                                      <p:cBhvr>
                                        <p:cTn id="42" dur="500"/>
                                        <p:tgtEl>
                                          <p:spTgt spid="20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4"/>
                                        </p:tgtEl>
                                        <p:attrNameLst>
                                          <p:attrName>style.visibility</p:attrName>
                                        </p:attrNameLst>
                                      </p:cBhvr>
                                      <p:to>
                                        <p:strVal val="visible"/>
                                      </p:to>
                                    </p:set>
                                    <p:animEffect transition="in" filter="fade">
                                      <p:cBhvr>
                                        <p:cTn id="47" dur="500"/>
                                        <p:tgtEl>
                                          <p:spTgt spid="20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56"/>
                                        </p:tgtEl>
                                        <p:attrNameLst>
                                          <p:attrName>style.visibility</p:attrName>
                                        </p:attrNameLst>
                                      </p:cBhvr>
                                      <p:to>
                                        <p:strVal val="visible"/>
                                      </p:to>
                                    </p:set>
                                    <p:animEffect transition="in" filter="fade">
                                      <p:cBhvr>
                                        <p:cTn id="5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183</TotalTime>
  <Words>1607</Words>
  <Application>Microsoft Office PowerPoint</Application>
  <PresentationFormat>On-screen Show (4:3)</PresentationFormat>
  <Paragraphs>191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Gill Sans MT</vt:lpstr>
      <vt:lpstr>Times New Roman</vt:lpstr>
      <vt:lpstr>Verdana</vt:lpstr>
      <vt:lpstr>Wingdings 2</vt:lpstr>
      <vt:lpstr>Solstice</vt:lpstr>
      <vt:lpstr>Intrusion Detection System</vt:lpstr>
      <vt:lpstr>Objective of Proposed Work</vt:lpstr>
      <vt:lpstr>PowerPoint Presentation</vt:lpstr>
      <vt:lpstr>Background Study</vt:lpstr>
      <vt:lpstr>Background Study</vt:lpstr>
      <vt:lpstr>Background Study</vt:lpstr>
      <vt:lpstr>Fact Findings – Background Study</vt:lpstr>
      <vt:lpstr>Fact Findings – Background Study</vt:lpstr>
      <vt:lpstr>Fact Findings – Background Study</vt:lpstr>
      <vt:lpstr>Proposed System</vt:lpstr>
      <vt:lpstr>Proposed System</vt:lpstr>
      <vt:lpstr>Proposed System</vt:lpstr>
      <vt:lpstr>Proposed System</vt:lpstr>
      <vt:lpstr>Advantages of Proposed System</vt:lpstr>
      <vt:lpstr>Module Details</vt:lpstr>
      <vt:lpstr>Module Details</vt:lpstr>
      <vt:lpstr>Module Details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Yemunarane K.</dc:creator>
  <cp:lastModifiedBy>Anne Carmel</cp:lastModifiedBy>
  <cp:revision>26</cp:revision>
  <dcterms:created xsi:type="dcterms:W3CDTF">2024-08-13T08:26:39Z</dcterms:created>
  <dcterms:modified xsi:type="dcterms:W3CDTF">2024-08-17T04:10:34Z</dcterms:modified>
</cp:coreProperties>
</file>