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sldIdLst>
    <p:sldId id="280" r:id="rId6"/>
  </p:sldIdLst>
  <p:sldSz cx="21386800" cy="30279975"/>
  <p:notesSz cx="6805613" cy="99441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Chan" initials="GC" lastIdx="2" clrIdx="0">
    <p:extLst>
      <p:ext uri="{19B8F6BF-5375-455C-9EA6-DF929625EA0E}">
        <p15:presenceInfo xmlns:p15="http://schemas.microsoft.com/office/powerpoint/2012/main" userId="Gary 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836" autoAdjust="0"/>
    <p:restoredTop sz="84183" autoAdjust="0"/>
  </p:normalViewPr>
  <p:slideViewPr>
    <p:cSldViewPr>
      <p:cViewPr varScale="1">
        <p:scale>
          <a:sx n="20" d="100"/>
          <a:sy n="20" d="100"/>
        </p:scale>
        <p:origin x="2664" y="54"/>
      </p:cViewPr>
      <p:guideLst>
        <p:guide orient="horz" pos="9537"/>
        <p:guide pos="6736"/>
      </p:guideLst>
    </p:cSldViewPr>
  </p:slideViewPr>
  <p:notesTextViewPr>
    <p:cViewPr>
      <p:scale>
        <a:sx n="1" d="1"/>
        <a:sy n="1" d="1"/>
      </p:scale>
      <p:origin x="0" y="0"/>
    </p:cViewPr>
  </p:notesTextViewPr>
  <p:sorterViewPr>
    <p:cViewPr>
      <p:scale>
        <a:sx n="100" d="100"/>
        <a:sy n="1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7DC6AF4E-6B14-4F0E-97CD-1B44B475A93A}" type="datetimeFigureOut">
              <a:rPr lang="en-US" smtClean="0"/>
              <a:t>1/31/2021</a:t>
            </a:fld>
            <a:endParaRPr lang="en-US"/>
          </a:p>
        </p:txBody>
      </p:sp>
      <p:sp>
        <p:nvSpPr>
          <p:cNvPr id="4" name="Slide Image Placeholder 3"/>
          <p:cNvSpPr>
            <a:spLocks noGrp="1" noRot="1" noChangeAspect="1"/>
          </p:cNvSpPr>
          <p:nvPr>
            <p:ph type="sldImg" idx="2"/>
          </p:nvPr>
        </p:nvSpPr>
        <p:spPr>
          <a:xfrm>
            <a:off x="2085975" y="746125"/>
            <a:ext cx="263366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5FF00FCB-7C01-473D-807A-9CD0D5E31431}" type="slidenum">
              <a:rPr lang="en-US" smtClean="0"/>
              <a:t>‹#›</a:t>
            </a:fld>
            <a:endParaRPr lang="en-US"/>
          </a:p>
        </p:txBody>
      </p:sp>
    </p:spTree>
    <p:extLst>
      <p:ext uri="{BB962C8B-B14F-4D97-AF65-F5344CB8AC3E}">
        <p14:creationId xmlns:p14="http://schemas.microsoft.com/office/powerpoint/2010/main" val="309492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sng" dirty="0"/>
              <a:t>NOTES</a:t>
            </a:r>
          </a:p>
          <a:p>
            <a:pPr algn="just"/>
            <a:r>
              <a:rPr lang="en-US" b="0" u="none" dirty="0"/>
              <a:t>Refer</a:t>
            </a:r>
            <a:r>
              <a:rPr lang="en-US" b="0" u="none" baseline="0" dirty="0"/>
              <a:t> to write ups in ‘Past Projects for Reference’ Booklet for Project overview write ups - http://yoda.soi.rp.edu.sg/wiki/index.php/FYP_Wiki</a:t>
            </a:r>
            <a:endParaRPr lang="en-US" b="0" u="none" dirty="0"/>
          </a:p>
          <a:p>
            <a:pPr algn="just"/>
            <a:r>
              <a:rPr lang="en-US" dirty="0"/>
              <a:t>ENGLISH</a:t>
            </a:r>
            <a:r>
              <a:rPr lang="en-US" baseline="0" dirty="0"/>
              <a:t> - </a:t>
            </a:r>
            <a:r>
              <a:rPr lang="en-US" b="1" baseline="0" dirty="0"/>
              <a:t>British E.g. </a:t>
            </a:r>
            <a:r>
              <a:rPr lang="en-US" b="1" baseline="0" dirty="0" err="1"/>
              <a:t>organi</a:t>
            </a:r>
            <a:r>
              <a:rPr lang="en-US" b="1" u="sng" baseline="0" dirty="0" err="1">
                <a:solidFill>
                  <a:srgbClr val="E16609"/>
                </a:solidFill>
              </a:rPr>
              <a:t>s</a:t>
            </a:r>
            <a:r>
              <a:rPr lang="en-US" b="1" u="none" baseline="0" dirty="0" err="1"/>
              <a:t>ation</a:t>
            </a:r>
            <a:r>
              <a:rPr lang="en-US" b="1" u="none" baseline="0" dirty="0"/>
              <a:t> VS organi</a:t>
            </a:r>
            <a:r>
              <a:rPr lang="en-US" b="1" u="sng" baseline="0" dirty="0">
                <a:solidFill>
                  <a:srgbClr val="E16609"/>
                </a:solidFill>
              </a:rPr>
              <a:t>z</a:t>
            </a:r>
            <a:r>
              <a:rPr lang="en-US" b="1" u="none" baseline="0" dirty="0"/>
              <a:t>ation</a:t>
            </a:r>
            <a:endParaRPr lang="en-US" b="1" baseline="0" dirty="0"/>
          </a:p>
          <a:p>
            <a:pPr algn="just"/>
            <a:r>
              <a:rPr lang="en-US" baseline="0" dirty="0"/>
              <a:t>Font: RP approved font - Arial family only.</a:t>
            </a:r>
          </a:p>
          <a:p>
            <a:pPr algn="just"/>
            <a:r>
              <a:rPr lang="en-US" baseline="0" dirty="0"/>
              <a:t>Header: Arial Bold</a:t>
            </a:r>
          </a:p>
          <a:p>
            <a:pPr algn="just"/>
            <a:r>
              <a:rPr lang="en-US" baseline="0" dirty="0"/>
              <a:t>Copy text: Arial regular or Arial Bold. Use Emphasis of our SOI orange in moderation.</a:t>
            </a:r>
          </a:p>
          <a:p>
            <a:pPr algn="just"/>
            <a:r>
              <a:rPr lang="en-US" baseline="0" dirty="0"/>
              <a:t>Picture frame – Give a 4.5 or 6pt orange outline.</a:t>
            </a:r>
            <a:endParaRPr lang="en-US" dirty="0"/>
          </a:p>
        </p:txBody>
      </p:sp>
      <p:sp>
        <p:nvSpPr>
          <p:cNvPr id="4" name="Slide Number Placeholder 3"/>
          <p:cNvSpPr>
            <a:spLocks noGrp="1"/>
          </p:cNvSpPr>
          <p:nvPr>
            <p:ph type="sldNum" sz="quarter" idx="10"/>
          </p:nvPr>
        </p:nvSpPr>
        <p:spPr/>
        <p:txBody>
          <a:bodyPr/>
          <a:lstStyle/>
          <a:p>
            <a:fld id="{5FF00FCB-7C01-473D-807A-9CD0D5E31431}" type="slidenum">
              <a:rPr lang="en-US" smtClean="0"/>
              <a:t>1</a:t>
            </a:fld>
            <a:endParaRPr lang="en-US"/>
          </a:p>
        </p:txBody>
      </p:sp>
    </p:spTree>
    <p:extLst>
      <p:ext uri="{BB962C8B-B14F-4D97-AF65-F5344CB8AC3E}">
        <p14:creationId xmlns:p14="http://schemas.microsoft.com/office/powerpoint/2010/main" val="42044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45456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4155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Vertical Title 1"/>
          <p:cNvSpPr>
            <a:spLocks noGrp="1"/>
          </p:cNvSpPr>
          <p:nvPr>
            <p:ph type="title" orient="vert"/>
          </p:nvPr>
        </p:nvSpPr>
        <p:spPr>
          <a:xfrm>
            <a:off x="15505430" y="1212605"/>
            <a:ext cx="4812030" cy="2583610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57977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26281" y="14013"/>
            <a:ext cx="21360519" cy="30289216"/>
            <a:chOff x="26281" y="14013"/>
            <a:chExt cx="21360519" cy="30289216"/>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grpSp>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dirty="0"/>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993" y="886947"/>
            <a:ext cx="2401625" cy="2401625"/>
          </a:xfrm>
          <a:prstGeom prst="rect">
            <a:avLst/>
          </a:prstGeom>
        </p:spPr>
      </p:pic>
    </p:spTree>
    <p:extLst>
      <p:ext uri="{BB962C8B-B14F-4D97-AF65-F5344CB8AC3E}">
        <p14:creationId xmlns:p14="http://schemas.microsoft.com/office/powerpoint/2010/main" val="279394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77745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246280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8" name="Footer Placeholder 7"/>
          <p:cNvSpPr>
            <a:spLocks noGrp="1"/>
          </p:cNvSpPr>
          <p:nvPr>
            <p:ph type="ftr" sz="quarter" idx="11"/>
          </p:nvPr>
        </p:nvSpPr>
        <p:spPr>
          <a:xfrm>
            <a:off x="7307157" y="28065053"/>
            <a:ext cx="6772487" cy="1612128"/>
          </a:xfrm>
          <a:prstGeom prst="rect">
            <a:avLst/>
          </a:prstGeom>
        </p:spPr>
        <p:txBody>
          <a:bodyPr/>
          <a:lstStyle/>
          <a:p>
            <a:endParaRPr lang="en-SG"/>
          </a:p>
        </p:txBody>
      </p:sp>
      <p:sp>
        <p:nvSpPr>
          <p:cNvPr id="9" name="Slide Number Placeholder 8"/>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6507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4" name="Footer Placeholder 3"/>
          <p:cNvSpPr>
            <a:spLocks noGrp="1"/>
          </p:cNvSpPr>
          <p:nvPr>
            <p:ph type="ftr" sz="quarter" idx="11"/>
          </p:nvPr>
        </p:nvSpPr>
        <p:spPr>
          <a:xfrm>
            <a:off x="7307157" y="28065053"/>
            <a:ext cx="6772487" cy="1612128"/>
          </a:xfrm>
          <a:prstGeom prst="rect">
            <a:avLst/>
          </a:prstGeom>
        </p:spPr>
        <p:txBody>
          <a:bodyPr/>
          <a:lstStyle/>
          <a:p>
            <a:endParaRPr lang="en-SG"/>
          </a:p>
        </p:txBody>
      </p:sp>
      <p:sp>
        <p:nvSpPr>
          <p:cNvPr id="5" name="Slide Number Placeholder 4"/>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66989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3" name="Footer Placeholder 2"/>
          <p:cNvSpPr>
            <a:spLocks noGrp="1"/>
          </p:cNvSpPr>
          <p:nvPr>
            <p:ph type="ftr" sz="quarter" idx="11"/>
          </p:nvPr>
        </p:nvSpPr>
        <p:spPr>
          <a:xfrm>
            <a:off x="7307157" y="28065053"/>
            <a:ext cx="6772487" cy="1612128"/>
          </a:xfrm>
          <a:prstGeom prst="rect">
            <a:avLst/>
          </a:prstGeom>
        </p:spPr>
        <p:txBody>
          <a:bodyPr/>
          <a:lstStyle/>
          <a:p>
            <a:endParaRPr lang="en-SG"/>
          </a:p>
        </p:txBody>
      </p:sp>
      <p:sp>
        <p:nvSpPr>
          <p:cNvPr id="4" name="Slide Number Placeholder 3"/>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30977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62300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SG"/>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31/1/2021</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349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sp>
        <p:nvSpPr>
          <p:cNvPr id="2" name="Title Placeholder 1"/>
          <p:cNvSpPr>
            <a:spLocks noGrp="1"/>
          </p:cNvSpPr>
          <p:nvPr>
            <p:ph type="title"/>
          </p:nvPr>
        </p:nvSpPr>
        <p:spPr>
          <a:xfrm>
            <a:off x="1069340" y="3690715"/>
            <a:ext cx="18337028" cy="3024336"/>
          </a:xfrm>
          <a:prstGeom prst="rect">
            <a:avLst/>
          </a:prstGeom>
        </p:spPr>
        <p:txBody>
          <a:bodyPr vert="horz" lIns="295232" tIns="147616" rIns="295232" bIns="147616" rtlCol="0" anchor="ctr">
            <a:noAutofit/>
          </a:bodyPr>
          <a:lstStyle/>
          <a:p>
            <a:r>
              <a:rPr lang="en-US" dirty="0"/>
              <a:t>Click to edit Master title style</a:t>
            </a:r>
            <a:endParaRPr lang="en-SG" dirty="0"/>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205460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9800" b="1" kern="1200">
          <a:solidFill>
            <a:schemeClr val="tx1"/>
          </a:solidFill>
          <a:latin typeface="Arial" pitchFamily="34" charset="0"/>
          <a:ea typeface="+mj-ea"/>
          <a:cs typeface="Arial" pitchFamily="34" charset="0"/>
        </a:defRPr>
      </a:lvl1pPr>
    </p:titleStyle>
    <p:bodyStyle>
      <a:lvl1pPr marL="1107121" indent="-1107121" algn="l" defTabSz="2952323" rtl="0" eaLnBrk="1" latinLnBrk="0" hangingPunct="1">
        <a:spcBef>
          <a:spcPct val="20000"/>
        </a:spcBef>
        <a:buFont typeface="Arial" pitchFamily="34" charset="0"/>
        <a:buChar char="•"/>
        <a:defRPr sz="8800" kern="1200">
          <a:solidFill>
            <a:schemeClr val="tx1"/>
          </a:solidFill>
          <a:latin typeface="Arial" pitchFamily="34" charset="0"/>
          <a:ea typeface="+mn-ea"/>
          <a:cs typeface="Arial" pitchFamily="34" charset="0"/>
        </a:defRPr>
      </a:lvl1pPr>
      <a:lvl2pPr marL="2398763" indent="-922601" algn="l" defTabSz="2952323" rtl="0" eaLnBrk="1" latinLnBrk="0" hangingPunct="1">
        <a:spcBef>
          <a:spcPct val="20000"/>
        </a:spcBef>
        <a:buFont typeface="Arial" pitchFamily="34" charset="0"/>
        <a:buChar char="–"/>
        <a:defRPr sz="8000" kern="1200">
          <a:solidFill>
            <a:schemeClr val="tx1"/>
          </a:solidFill>
          <a:latin typeface="Arial" pitchFamily="34" charset="0"/>
          <a:ea typeface="+mn-ea"/>
          <a:cs typeface="Arial" pitchFamily="34" charset="0"/>
        </a:defRPr>
      </a:lvl2pPr>
      <a:lvl3pPr marL="3690404" indent="-738081" algn="l" defTabSz="2952323" rtl="0" eaLnBrk="1" latinLnBrk="0" hangingPunct="1">
        <a:spcBef>
          <a:spcPct val="20000"/>
        </a:spcBef>
        <a:buFont typeface="Arial" pitchFamily="34" charset="0"/>
        <a:buChar char="•"/>
        <a:defRPr sz="6600" kern="1200">
          <a:solidFill>
            <a:schemeClr val="tx1"/>
          </a:solidFill>
          <a:latin typeface="Arial" pitchFamily="34" charset="0"/>
          <a:ea typeface="+mn-ea"/>
          <a:cs typeface="Arial" pitchFamily="34" charset="0"/>
        </a:defRPr>
      </a:lvl3pPr>
      <a:lvl4pPr marL="5166566"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4pPr>
      <a:lvl5pPr marL="6642727"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340" y="3402683"/>
            <a:ext cx="19993212" cy="3024336"/>
          </a:xfrm>
        </p:spPr>
        <p:txBody>
          <a:bodyPr/>
          <a:lstStyle/>
          <a:p>
            <a:pPr algn="l">
              <a:lnSpc>
                <a:spcPts val="8000"/>
              </a:lnSpc>
            </a:pPr>
            <a:r>
              <a:rPr lang="en-SG" sz="8000" dirty="0">
                <a:ea typeface="Tahoma" panose="020B0604030504040204" pitchFamily="34" charset="0"/>
              </a:rPr>
              <a:t>Cohort Management Portal </a:t>
            </a:r>
            <a:endParaRPr lang="en-SG" sz="4000" i="1" dirty="0">
              <a:ea typeface="Tahoma" panose="020B0604030504040204" pitchFamily="34" charset="0"/>
            </a:endParaRPr>
          </a:p>
        </p:txBody>
      </p:sp>
      <p:sp>
        <p:nvSpPr>
          <p:cNvPr id="5" name="TextBox 4"/>
          <p:cNvSpPr txBox="1"/>
          <p:nvPr/>
        </p:nvSpPr>
        <p:spPr>
          <a:xfrm>
            <a:off x="1262384" y="6210995"/>
            <a:ext cx="18288000" cy="1208842"/>
          </a:xfrm>
          <a:prstGeom prst="round2DiagRect">
            <a:avLst/>
          </a:prstGeom>
          <a:ln>
            <a:noFill/>
          </a:ln>
          <a:effectLst/>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6500" b="1" dirty="0">
                <a:latin typeface="Arial" pitchFamily="34" charset="0"/>
                <a:ea typeface="Tahoma" panose="020B0604030504040204" pitchFamily="34" charset="0"/>
                <a:cs typeface="Arial" pitchFamily="34" charset="0"/>
              </a:rPr>
              <a:t>Project Overview</a:t>
            </a:r>
          </a:p>
        </p:txBody>
      </p:sp>
      <p:sp>
        <p:nvSpPr>
          <p:cNvPr id="9" name="TextBox 8"/>
          <p:cNvSpPr txBox="1"/>
          <p:nvPr/>
        </p:nvSpPr>
        <p:spPr>
          <a:xfrm>
            <a:off x="1069340" y="7704472"/>
            <a:ext cx="18697068" cy="9187130"/>
          </a:xfrm>
          <a:prstGeom prst="rect">
            <a:avLst/>
          </a:prstGeom>
          <a:noFill/>
        </p:spPr>
        <p:txBody>
          <a:bodyPr wrap="square" rtlCol="0">
            <a:spAutoFit/>
          </a:bodyPr>
          <a:lstStyle/>
          <a:p>
            <a:pPr algn="just">
              <a:spcAft>
                <a:spcPts val="300"/>
              </a:spcAft>
            </a:pPr>
            <a:r>
              <a:rPr lang="en-SG" sz="3200" b="1" dirty="0">
                <a:solidFill>
                  <a:schemeClr val="tx1">
                    <a:lumMod val="65000"/>
                    <a:lumOff val="35000"/>
                  </a:schemeClr>
                </a:solidFill>
                <a:latin typeface="Arial" panose="020B0604020202020204" pitchFamily="34" charset="0"/>
                <a:cs typeface="Arial" panose="020B0604020202020204" pitchFamily="34" charset="0"/>
              </a:rPr>
              <a:t>Problem: </a:t>
            </a:r>
            <a:r>
              <a:rPr lang="en-SG" sz="3200" dirty="0">
                <a:solidFill>
                  <a:schemeClr val="tx1">
                    <a:lumMod val="65000"/>
                    <a:lumOff val="35000"/>
                  </a:schemeClr>
                </a:solidFill>
                <a:latin typeface="Arial" panose="020B0604020202020204" pitchFamily="34" charset="0"/>
                <a:cs typeface="Arial" panose="020B0604020202020204" pitchFamily="34" charset="0"/>
              </a:rPr>
              <a:t>Programs made by the Tribe Accelerator company were not able to run efficiently due to lack of audience who are unable to attend the programs since they are not aware of the program schedule or did not get reminder for the events that they have signed up for. Thus, they will usually forget to attend the events. Furthermore, there is usually a lack of event details and information. Hence, the audience will be unsure whether this  particular event is helpful for them. </a:t>
            </a:r>
          </a:p>
          <a:p>
            <a:pPr algn="just">
              <a:spcAft>
                <a:spcPts val="300"/>
              </a:spcAft>
            </a:pPr>
            <a:endParaRPr lang="en-SG" sz="3200" dirty="0">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dirty="0">
                <a:solidFill>
                  <a:schemeClr val="tx1">
                    <a:lumMod val="65000"/>
                    <a:lumOff val="35000"/>
                  </a:schemeClr>
                </a:solidFill>
                <a:latin typeface="Arial" panose="020B0604020202020204" pitchFamily="34" charset="0"/>
                <a:cs typeface="Arial" panose="020B0604020202020204" pitchFamily="34" charset="0"/>
              </a:rPr>
              <a:t>Requirements: </a:t>
            </a:r>
            <a:r>
              <a:rPr lang="en-SG" sz="3200" dirty="0">
                <a:solidFill>
                  <a:schemeClr val="tx1">
                    <a:lumMod val="65000"/>
                    <a:lumOff val="35000"/>
                  </a:schemeClr>
                </a:solidFill>
                <a:latin typeface="Arial" panose="020B0604020202020204" pitchFamily="34" charset="0"/>
                <a:cs typeface="Arial" panose="020B0604020202020204" pitchFamily="34" charset="0"/>
              </a:rPr>
              <a:t>A responsive web application that displays program schedule, elaborates event details, features to upload/ download event materials and displays attendance status of the end users, and send automated reminders for scheduled events.  </a:t>
            </a:r>
          </a:p>
          <a:p>
            <a:pPr algn="just">
              <a:spcAft>
                <a:spcPts val="300"/>
              </a:spcAft>
            </a:pPr>
            <a:endParaRPr lang="en-SG" sz="3200" b="1" dirty="0">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dirty="0">
                <a:solidFill>
                  <a:schemeClr val="tx1">
                    <a:lumMod val="65000"/>
                    <a:lumOff val="35000"/>
                  </a:schemeClr>
                </a:solidFill>
                <a:latin typeface="Arial" panose="020B0604020202020204" pitchFamily="34" charset="0"/>
                <a:cs typeface="Arial" panose="020B0604020202020204" pitchFamily="34" charset="0"/>
              </a:rPr>
              <a:t>Solution: </a:t>
            </a:r>
            <a:r>
              <a:rPr lang="en-SG" sz="3200" dirty="0">
                <a:solidFill>
                  <a:schemeClr val="tx1">
                    <a:lumMod val="65000"/>
                    <a:lumOff val="35000"/>
                  </a:schemeClr>
                </a:solidFill>
                <a:latin typeface="Arial" panose="020B0604020202020204" pitchFamily="34" charset="0"/>
                <a:cs typeface="Arial" panose="020B0604020202020204" pitchFamily="34" charset="0"/>
              </a:rPr>
              <a:t>Our team will be developing a website portal which is accessible by the registered users. They can view the program schedule (build on page which displays recent events), read up about each event and sign up for the events in the events details page. Furthermore, we will build a download feature in the event details page where users can download event materials if they like to check out reference documents about the events. In addition, we will also build an automated reminder in our system where users will get reminded in advance before the events. </a:t>
            </a:r>
          </a:p>
          <a:p>
            <a:pPr algn="just">
              <a:spcAft>
                <a:spcPts val="300"/>
              </a:spcAft>
            </a:pPr>
            <a:endParaRPr lang="en-SG" sz="32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US" sz="3200" b="1" dirty="0">
                <a:solidFill>
                  <a:schemeClr val="tx1">
                    <a:lumMod val="65000"/>
                    <a:lumOff val="35000"/>
                  </a:schemeClr>
                </a:solidFill>
                <a:latin typeface="Arial" panose="020B0604020202020204" pitchFamily="34" charset="0"/>
                <a:cs typeface="Arial" panose="020B0604020202020204" pitchFamily="34" charset="0"/>
              </a:rPr>
              <a:t>Technologies: </a:t>
            </a:r>
            <a:r>
              <a:rPr lang="en-US" sz="3200" dirty="0">
                <a:solidFill>
                  <a:schemeClr val="tx1">
                    <a:lumMod val="65000"/>
                    <a:lumOff val="35000"/>
                  </a:schemeClr>
                </a:solidFill>
                <a:latin typeface="Arial" panose="020B0604020202020204" pitchFamily="34" charset="0"/>
                <a:cs typeface="Arial" panose="020B0604020202020204" pitchFamily="34" charset="0"/>
              </a:rPr>
              <a:t>Web</a:t>
            </a:r>
            <a:r>
              <a:rPr lang="en-US" sz="3200" b="1" dirty="0">
                <a:solidFill>
                  <a:schemeClr val="tx1">
                    <a:lumMod val="65000"/>
                    <a:lumOff val="35000"/>
                  </a:schemeClr>
                </a:solidFill>
                <a:latin typeface="Arial" panose="020B0604020202020204" pitchFamily="34" charset="0"/>
                <a:cs typeface="Arial" panose="020B0604020202020204" pitchFamily="34" charset="0"/>
              </a:rPr>
              <a:t> </a:t>
            </a:r>
            <a:r>
              <a:rPr lang="en-US" sz="3200" dirty="0">
                <a:solidFill>
                  <a:schemeClr val="tx1">
                    <a:lumMod val="65000"/>
                    <a:lumOff val="35000"/>
                  </a:schemeClr>
                </a:solidFill>
                <a:latin typeface="Arial" panose="020B0604020202020204" pitchFamily="34" charset="0"/>
                <a:cs typeface="Arial" panose="020B0604020202020204" pitchFamily="34" charset="0"/>
              </a:rPr>
              <a:t>framework such as .NET, MySQL, Visio, MS Project </a:t>
            </a:r>
            <a:endParaRPr lang="en-US" sz="4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TextBox 6"/>
          <p:cNvSpPr txBox="1"/>
          <p:nvPr/>
        </p:nvSpPr>
        <p:spPr>
          <a:xfrm>
            <a:off x="1260352" y="26996914"/>
            <a:ext cx="9358050" cy="2400657"/>
          </a:xfrm>
          <a:prstGeom prst="rect">
            <a:avLst/>
          </a:prstGeom>
          <a:noFill/>
        </p:spPr>
        <p:txBody>
          <a:bodyPr wrap="square" rtlCol="0">
            <a:spAutoFit/>
          </a:bodyPr>
          <a:lstStyle/>
          <a:p>
            <a:r>
              <a:rPr lang="en-US" sz="2400" b="1" dirty="0">
                <a:solidFill>
                  <a:schemeClr val="tx1">
                    <a:lumMod val="65000"/>
                    <a:lumOff val="35000"/>
                  </a:schemeClr>
                </a:solidFill>
                <a:latin typeface="Arial" panose="020B0604020202020204" pitchFamily="34" charset="0"/>
                <a:cs typeface="Arial" panose="020B0604020202020204" pitchFamily="34" charset="0"/>
              </a:rPr>
              <a:t>Team Members</a:t>
            </a:r>
          </a:p>
          <a:p>
            <a:r>
              <a:rPr lang="en-US" sz="2400" dirty="0">
                <a:solidFill>
                  <a:schemeClr val="tx1">
                    <a:lumMod val="65000"/>
                    <a:lumOff val="35000"/>
                  </a:schemeClr>
                </a:solidFill>
                <a:latin typeface="Arial" panose="020B0604020202020204" pitchFamily="34" charset="0"/>
                <a:cs typeface="Arial" panose="020B0604020202020204" pitchFamily="34" charset="0"/>
              </a:rPr>
              <a:t>Lam Huey Hing, Cindy Chua Li Ping </a:t>
            </a:r>
          </a:p>
          <a:p>
            <a:r>
              <a:rPr lang="en-US" sz="2400" dirty="0">
                <a:solidFill>
                  <a:schemeClr val="tx1">
                    <a:lumMod val="65000"/>
                    <a:lumOff val="35000"/>
                  </a:schemeClr>
                </a:solidFill>
                <a:latin typeface="Arial" panose="020B0604020202020204" pitchFamily="34" charset="0"/>
                <a:cs typeface="Arial" panose="020B0604020202020204" pitchFamily="34" charset="0"/>
              </a:rPr>
              <a:t>Syed Ibrahim Shrin Fathima, Anne Christine Estrada Sato </a:t>
            </a:r>
            <a:endParaRPr lang="en-US" sz="2400" b="1" dirty="0">
              <a:solidFill>
                <a:schemeClr val="tx1">
                  <a:lumMod val="65000"/>
                  <a:lumOff val="35000"/>
                </a:schemeClr>
              </a:solidFill>
              <a:latin typeface="Arial" panose="020B0604020202020204" pitchFamily="34" charset="0"/>
              <a:cs typeface="Arial" panose="020B0604020202020204" pitchFamily="34" charset="0"/>
            </a:endParaRPr>
          </a:p>
          <a:p>
            <a:r>
              <a:rPr lang="en-US" sz="2400" dirty="0">
                <a:solidFill>
                  <a:schemeClr val="tx1">
                    <a:lumMod val="65000"/>
                    <a:lumOff val="35000"/>
                  </a:schemeClr>
                </a:solidFill>
                <a:latin typeface="Arial" pitchFamily="34" charset="0"/>
                <a:cs typeface="Arial" pitchFamily="34" charset="0"/>
              </a:rPr>
              <a:t>Mr. Shang Ong (supervisor)</a:t>
            </a:r>
          </a:p>
          <a:p>
            <a:endParaRPr lang="en-US" sz="5400" dirty="0">
              <a:solidFill>
                <a:schemeClr val="tx1">
                  <a:lumMod val="65000"/>
                  <a:lumOff val="35000"/>
                </a:schemeClr>
              </a:solidFill>
              <a:latin typeface="Arial" pitchFamily="34" charset="0"/>
              <a:cs typeface="Arial" pitchFamily="34" charset="0"/>
            </a:endParaRPr>
          </a:p>
        </p:txBody>
      </p:sp>
      <p:pic>
        <p:nvPicPr>
          <p:cNvPr id="13" name="Picture 12">
            <a:extLst>
              <a:ext uri="{FF2B5EF4-FFF2-40B4-BE49-F238E27FC236}">
                <a16:creationId xmlns:a16="http://schemas.microsoft.com/office/drawing/2014/main" id="{AE7BC11D-DABD-41FD-B00C-9A9752967FAE}"/>
              </a:ext>
            </a:extLst>
          </p:cNvPr>
          <p:cNvPicPr>
            <a:picLocks noChangeAspect="1"/>
          </p:cNvPicPr>
          <p:nvPr/>
        </p:nvPicPr>
        <p:blipFill>
          <a:blip r:embed="rId3"/>
          <a:stretch>
            <a:fillRect/>
          </a:stretch>
        </p:blipFill>
        <p:spPr>
          <a:xfrm>
            <a:off x="10618402" y="17268770"/>
            <a:ext cx="9148006" cy="4531444"/>
          </a:xfrm>
          <a:prstGeom prst="rect">
            <a:avLst/>
          </a:prstGeom>
        </p:spPr>
      </p:pic>
      <p:sp>
        <p:nvSpPr>
          <p:cNvPr id="15" name="TextBox 14">
            <a:extLst>
              <a:ext uri="{FF2B5EF4-FFF2-40B4-BE49-F238E27FC236}">
                <a16:creationId xmlns:a16="http://schemas.microsoft.com/office/drawing/2014/main" id="{8CCFB1D1-A399-438F-B458-7F3786973B25}"/>
              </a:ext>
            </a:extLst>
          </p:cNvPr>
          <p:cNvSpPr txBox="1"/>
          <p:nvPr/>
        </p:nvSpPr>
        <p:spPr>
          <a:xfrm>
            <a:off x="10618402" y="21816332"/>
            <a:ext cx="9508046" cy="523220"/>
          </a:xfrm>
          <a:prstGeom prst="rect">
            <a:avLst/>
          </a:prstGeom>
          <a:noFill/>
        </p:spPr>
        <p:txBody>
          <a:bodyPr wrap="square" rtlCol="0">
            <a:spAutoFit/>
          </a:bodyPr>
          <a:lstStyle/>
          <a:p>
            <a:r>
              <a:rPr lang="en-SG" sz="2800" dirty="0">
                <a:latin typeface="Arial" panose="020B0604020202020204" pitchFamily="34" charset="0"/>
                <a:cs typeface="Arial" panose="020B0604020202020204" pitchFamily="34" charset="0"/>
              </a:rPr>
              <a:t>An overall view of our task allocation for the project </a:t>
            </a:r>
          </a:p>
        </p:txBody>
      </p:sp>
      <p:pic>
        <p:nvPicPr>
          <p:cNvPr id="1026" name="Picture 2">
            <a:extLst>
              <a:ext uri="{FF2B5EF4-FFF2-40B4-BE49-F238E27FC236}">
                <a16:creationId xmlns:a16="http://schemas.microsoft.com/office/drawing/2014/main" id="{F71C7D66-47F4-438C-B2B4-2A32992AD5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8402" y="22424737"/>
            <a:ext cx="9633070" cy="441708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33F8100-E6D8-4000-895E-A4F5FB7EA877}"/>
              </a:ext>
            </a:extLst>
          </p:cNvPr>
          <p:cNvSpPr txBox="1"/>
          <p:nvPr/>
        </p:nvSpPr>
        <p:spPr>
          <a:xfrm>
            <a:off x="10619629" y="26877292"/>
            <a:ext cx="9270040" cy="954107"/>
          </a:xfrm>
          <a:prstGeom prst="rect">
            <a:avLst/>
          </a:prstGeom>
          <a:noFill/>
        </p:spPr>
        <p:txBody>
          <a:bodyPr wrap="square" rtlCol="0">
            <a:spAutoFit/>
          </a:bodyPr>
          <a:lstStyle/>
          <a:p>
            <a:r>
              <a:rPr lang="en-SG" sz="2800" dirty="0">
                <a:latin typeface="Arial" panose="020B0604020202020204" pitchFamily="34" charset="0"/>
                <a:cs typeface="Arial" panose="020B0604020202020204" pitchFamily="34" charset="0"/>
              </a:rPr>
              <a:t>Some of our main function included in the Cohort Management Portal.  </a:t>
            </a:r>
          </a:p>
        </p:txBody>
      </p:sp>
      <p:pic>
        <p:nvPicPr>
          <p:cNvPr id="3" name="Picture 2">
            <a:extLst>
              <a:ext uri="{FF2B5EF4-FFF2-40B4-BE49-F238E27FC236}">
                <a16:creationId xmlns:a16="http://schemas.microsoft.com/office/drawing/2014/main" id="{8718AC0C-3B8E-4B79-8BCB-FA7DF5EB2148}"/>
              </a:ext>
            </a:extLst>
          </p:cNvPr>
          <p:cNvPicPr>
            <a:picLocks noChangeAspect="1"/>
          </p:cNvPicPr>
          <p:nvPr/>
        </p:nvPicPr>
        <p:blipFill>
          <a:blip r:embed="rId5"/>
          <a:stretch>
            <a:fillRect/>
          </a:stretch>
        </p:blipFill>
        <p:spPr>
          <a:xfrm>
            <a:off x="1260352" y="17268770"/>
            <a:ext cx="9120004" cy="4368262"/>
          </a:xfrm>
          <a:prstGeom prst="rect">
            <a:avLst/>
          </a:prstGeom>
        </p:spPr>
      </p:pic>
      <p:pic>
        <p:nvPicPr>
          <p:cNvPr id="4" name="Picture 3">
            <a:extLst>
              <a:ext uri="{FF2B5EF4-FFF2-40B4-BE49-F238E27FC236}">
                <a16:creationId xmlns:a16="http://schemas.microsoft.com/office/drawing/2014/main" id="{B9EDDD9E-C88B-411D-A3DE-CE88DD5A0532}"/>
              </a:ext>
            </a:extLst>
          </p:cNvPr>
          <p:cNvPicPr>
            <a:picLocks noChangeAspect="1"/>
          </p:cNvPicPr>
          <p:nvPr/>
        </p:nvPicPr>
        <p:blipFill>
          <a:blip r:embed="rId6"/>
          <a:stretch>
            <a:fillRect/>
          </a:stretch>
        </p:blipFill>
        <p:spPr>
          <a:xfrm>
            <a:off x="1259125" y="22014201"/>
            <a:ext cx="8930219" cy="4417086"/>
          </a:xfrm>
          <a:prstGeom prst="rect">
            <a:avLst/>
          </a:prstGeom>
        </p:spPr>
      </p:pic>
    </p:spTree>
    <p:extLst>
      <p:ext uri="{BB962C8B-B14F-4D97-AF65-F5344CB8AC3E}">
        <p14:creationId xmlns:p14="http://schemas.microsoft.com/office/powerpoint/2010/main" val="93139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bdeeba43-8e34-4c3e-8c43-6036aba776fa">2KDHWPPMUN3M-1956022180-7</_dlc_DocId>
    <_dlc_DocIdUrl xmlns="bdeeba43-8e34-4c3e-8c43-6036aba776fa">
      <Url>https://rp-sp.rp.edu.sg/sites/LCMS_3f5986fd-c3b3-ea11-813a-5cb901e2ac04/_layouts/15/DocIdRedir.aspx?ID=2KDHWPPMUN3M-1956022180-7</Url>
      <Description>2KDHWPPMUN3M-1956022180-7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A224F32B823445A622871A40FD9215" ma:contentTypeVersion="0" ma:contentTypeDescription="Create a new document." ma:contentTypeScope="" ma:versionID="ecb0834ecf459a251fb4558676bc9fa7">
  <xsd:schema xmlns:xsd="http://www.w3.org/2001/XMLSchema" xmlns:xs="http://www.w3.org/2001/XMLSchema" xmlns:p="http://schemas.microsoft.com/office/2006/metadata/properties" xmlns:ns2="bdeeba43-8e34-4c3e-8c43-6036aba776fa" targetNamespace="http://schemas.microsoft.com/office/2006/metadata/properties" ma:root="true" ma:fieldsID="dbc5cf59d47473a8c2ab6315602a7582" ns2:_="">
    <xsd:import namespace="bdeeba43-8e34-4c3e-8c43-6036aba776fa"/>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eba43-8e34-4c3e-8c43-6036aba776f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155F4EC-BD04-4664-8C2D-39B3DE75C63A}">
  <ds:schemaRefs>
    <ds:schemaRef ds:uri="http://schemas.microsoft.com/office/2006/metadata/properties"/>
    <ds:schemaRef ds:uri="http://schemas.microsoft.com/office/infopath/2007/PartnerControls"/>
    <ds:schemaRef ds:uri="bdeeba43-8e34-4c3e-8c43-6036aba776fa"/>
  </ds:schemaRefs>
</ds:datastoreItem>
</file>

<file path=customXml/itemProps2.xml><?xml version="1.0" encoding="utf-8"?>
<ds:datastoreItem xmlns:ds="http://schemas.openxmlformats.org/officeDocument/2006/customXml" ds:itemID="{2688EDEF-67E8-4E8B-A454-1F7FDD625A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eba43-8e34-4c3e-8c43-6036aba776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E4FD7B-F212-4C20-A600-A5D04CB08C22}">
  <ds:schemaRefs>
    <ds:schemaRef ds:uri="http://schemas.microsoft.com/sharepoint/v3/contenttype/forms"/>
  </ds:schemaRefs>
</ds:datastoreItem>
</file>

<file path=customXml/itemProps4.xml><?xml version="1.0" encoding="utf-8"?>
<ds:datastoreItem xmlns:ds="http://schemas.openxmlformats.org/officeDocument/2006/customXml" ds:itemID="{42B7EE99-5FE2-4E54-8C06-28499BA1EC2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6437</TotalTime>
  <Words>397</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Cohort Management Portal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Chua OCC</dc:creator>
  <cp:lastModifiedBy>LAM HUEY HING</cp:lastModifiedBy>
  <cp:revision>37</cp:revision>
  <cp:lastPrinted>2015-10-07T03:43:03Z</cp:lastPrinted>
  <dcterms:created xsi:type="dcterms:W3CDTF">2013-11-08T07:15:15Z</dcterms:created>
  <dcterms:modified xsi:type="dcterms:W3CDTF">2021-01-31T14:32:29Z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0x0101001EA224F32B823445A622871A40FD9215</vt:lpwstr>
  </property>
  <property fmtid="{D5CDD505-2E9C-101B-9397-08002B2CF9AE}" pid="3" name="_dlc_DocIdItemGuid">
    <vt:lpwstr>a49f8660-a301-4da4-adf2-b573fbad5801</vt:lpwstr>
  </property>
</Properties>
</file>