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69" r:id="rId3"/>
    <p:sldId id="257" r:id="rId4"/>
    <p:sldId id="258" r:id="rId5"/>
    <p:sldId id="259" r:id="rId6"/>
    <p:sldId id="260" r:id="rId7"/>
    <p:sldId id="261" r:id="rId8"/>
    <p:sldId id="262" r:id="rId9"/>
    <p:sldId id="263" r:id="rId10"/>
    <p:sldId id="265" r:id="rId11"/>
    <p:sldId id="267"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F239A9A-B4B0-4B32-B8CD-2E25E95134C4}" type="datetimeFigureOut">
              <a:rPr lang="en-US" smtClean="0"/>
              <a:t>6/6/2019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564749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440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3FEF9-69D0-4F8C-A336-59491FBEDC47}"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738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354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EB9C5D3-0140-4E75-8D7F-C0623D06DFD7}" type="datetimeFigureOut">
              <a:rPr lang="en-US" smtClean="0"/>
              <a:t>6/6/2019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8624512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747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399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94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1AE78-96A2-4A23-B183-3B6DB4374FE7}" type="datetimeFigureOut">
              <a:rPr lang="en-US" smtClean="0"/>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692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AE0757-B101-4811-9189-10EB2F458E2D}" type="datetimeFigureOut">
              <a:rPr lang="en-US" smtClean="0"/>
              <a:t>6/6/2019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11712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BDC078-589F-40E3-816C-EE21D62B5BBA}" type="datetimeFigureOut">
              <a:rPr lang="en-US" smtClean="0"/>
              <a:t>6/6/2019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500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7004436-CA73-4D53-89B4-2A5C7347BF2F}" type="datetimeFigureOut">
              <a:rPr lang="en-US" smtClean="0"/>
              <a:t>6/6/2019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183301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archsoftwarequality.techtarget.com/definition/iterati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3000" b="1" dirty="0" err="1" smtClean="0">
                <a:solidFill>
                  <a:schemeClr val="bg1"/>
                </a:solidFill>
                <a:latin typeface="Century Gothic" panose="020B0502020202020204" pitchFamily="34" charset="0"/>
              </a:rPr>
              <a:t>Visioner</a:t>
            </a:r>
            <a:r>
              <a:rPr lang="en-PH" sz="3000" b="1" dirty="0" smtClean="0">
                <a:solidFill>
                  <a:schemeClr val="bg1"/>
                </a:solidFill>
                <a:latin typeface="Century Gothic" panose="020B0502020202020204" pitchFamily="34" charset="0"/>
              </a:rPr>
              <a:t> Design and Builders </a:t>
            </a:r>
            <a:br>
              <a:rPr lang="en-PH" sz="3000" b="1" dirty="0" smtClean="0">
                <a:solidFill>
                  <a:schemeClr val="bg1"/>
                </a:solidFill>
                <a:latin typeface="Century Gothic" panose="020B0502020202020204" pitchFamily="34" charset="0"/>
              </a:rPr>
            </a:br>
            <a:r>
              <a:rPr lang="en-PH" sz="3000" dirty="0" smtClean="0">
                <a:solidFill>
                  <a:schemeClr val="bg1"/>
                </a:solidFill>
                <a:latin typeface="Century Gothic" panose="020B0502020202020204" pitchFamily="34" charset="0"/>
              </a:rPr>
              <a:t>(A Website Application for Architectural and Engineering Services) </a:t>
            </a:r>
            <a:endParaRPr lang="en-PH" sz="3000" dirty="0">
              <a:solidFill>
                <a:schemeClr val="bg1"/>
              </a:solidFill>
              <a:latin typeface="Century Gothic" panose="020B0502020202020204" pitchFamily="34" charset="0"/>
            </a:endParaRPr>
          </a:p>
        </p:txBody>
      </p:sp>
      <p:sp>
        <p:nvSpPr>
          <p:cNvPr id="3" name="Subtitle 2"/>
          <p:cNvSpPr>
            <a:spLocks noGrp="1"/>
          </p:cNvSpPr>
          <p:nvPr>
            <p:ph type="subTitle" idx="1"/>
          </p:nvPr>
        </p:nvSpPr>
        <p:spPr/>
        <p:txBody>
          <a:bodyPr/>
          <a:lstStyle/>
          <a:p>
            <a:r>
              <a:rPr lang="en-PH" dirty="0" smtClean="0">
                <a:solidFill>
                  <a:schemeClr val="bg1"/>
                </a:solidFill>
                <a:latin typeface="Century Gothic" panose="020B0502020202020204" pitchFamily="34" charset="0"/>
              </a:rPr>
              <a:t>Coronel, </a:t>
            </a:r>
            <a:r>
              <a:rPr lang="en-PH" dirty="0" err="1" smtClean="0">
                <a:solidFill>
                  <a:schemeClr val="bg1"/>
                </a:solidFill>
                <a:latin typeface="Century Gothic" panose="020B0502020202020204" pitchFamily="34" charset="0"/>
              </a:rPr>
              <a:t>Alfer</a:t>
            </a:r>
            <a:r>
              <a:rPr lang="en-PH" dirty="0" smtClean="0">
                <a:solidFill>
                  <a:schemeClr val="bg1"/>
                </a:solidFill>
                <a:latin typeface="Century Gothic" panose="020B0502020202020204" pitchFamily="34" charset="0"/>
              </a:rPr>
              <a:t> Lance A. </a:t>
            </a:r>
          </a:p>
          <a:p>
            <a:r>
              <a:rPr lang="en-PH" dirty="0" smtClean="0">
                <a:solidFill>
                  <a:schemeClr val="bg1"/>
                </a:solidFill>
                <a:latin typeface="Century Gothic" panose="020B0502020202020204" pitchFamily="34" charset="0"/>
              </a:rPr>
              <a:t>Reyes, Anne Louise C. </a:t>
            </a:r>
            <a:endParaRPr lang="en-PH"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4128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8745" y="583324"/>
            <a:ext cx="9601200" cy="6048703"/>
          </a:xfrm>
        </p:spPr>
        <p:txBody>
          <a:bodyPr>
            <a:normAutofit/>
          </a:bodyPr>
          <a:lstStyle/>
          <a:p>
            <a:pPr algn="just"/>
            <a:r>
              <a:rPr lang="en-US" b="1" dirty="0">
                <a:latin typeface="Century Gothic" panose="020B0502020202020204" pitchFamily="34" charset="0"/>
              </a:rPr>
              <a:t>Appointment Module</a:t>
            </a:r>
            <a:r>
              <a:rPr lang="en-US" dirty="0">
                <a:latin typeface="Century Gothic" panose="020B0502020202020204" pitchFamily="34" charset="0"/>
              </a:rPr>
              <a:t> </a:t>
            </a:r>
            <a:endParaRPr lang="en-US" dirty="0" smtClean="0">
              <a:latin typeface="Century Gothic" panose="020B0502020202020204" pitchFamily="34" charset="0"/>
            </a:endParaRPr>
          </a:p>
          <a:p>
            <a:pPr algn="just"/>
            <a:endParaRPr lang="en-US" dirty="0" smtClean="0">
              <a:effectLst/>
              <a:latin typeface="Century Gothic" panose="020B0502020202020204" pitchFamily="34" charset="0"/>
            </a:endParaRPr>
          </a:p>
          <a:p>
            <a:pPr lvl="1" algn="just"/>
            <a:r>
              <a:rPr lang="en-US" dirty="0" smtClean="0">
                <a:effectLst/>
                <a:latin typeface="Century Gothic" panose="020B0502020202020204" pitchFamily="34" charset="0"/>
              </a:rPr>
              <a:t>The user pays </a:t>
            </a:r>
            <a:r>
              <a:rPr lang="en-US" dirty="0">
                <a:effectLst/>
                <a:latin typeface="Century Gothic" panose="020B0502020202020204" pitchFamily="34" charset="0"/>
              </a:rPr>
              <a:t>through manual means, their business with the website must be put on hold and send their proof </a:t>
            </a:r>
            <a:r>
              <a:rPr lang="en-US" dirty="0" smtClean="0">
                <a:effectLst/>
                <a:latin typeface="Century Gothic" panose="020B0502020202020204" pitchFamily="34" charset="0"/>
              </a:rPr>
              <a:t>of payment/transfer </a:t>
            </a:r>
            <a:r>
              <a:rPr lang="en-US" dirty="0">
                <a:effectLst/>
                <a:latin typeface="Century Gothic" panose="020B0502020202020204" pitchFamily="34" charset="0"/>
              </a:rPr>
              <a:t>to the firm’s e-mail and await confirmation that they are then able to make an appointment within the website or contact the firm thru their e-mail in which they will be </a:t>
            </a:r>
            <a:r>
              <a:rPr lang="en-US" dirty="0" smtClean="0">
                <a:effectLst/>
                <a:latin typeface="Century Gothic" panose="020B0502020202020204" pitchFamily="34" charset="0"/>
              </a:rPr>
              <a:t>entertained.</a:t>
            </a:r>
          </a:p>
          <a:p>
            <a:pPr lvl="1" algn="just"/>
            <a:endParaRPr lang="en-PH" dirty="0">
              <a:latin typeface="Century Gothic" panose="020B0502020202020204" pitchFamily="34" charset="0"/>
            </a:endParaRPr>
          </a:p>
          <a:p>
            <a:pPr lvl="1" algn="just"/>
            <a:r>
              <a:rPr lang="en-US" dirty="0" smtClean="0">
                <a:effectLst/>
                <a:latin typeface="Century Gothic" panose="020B0502020202020204" pitchFamily="34" charset="0"/>
              </a:rPr>
              <a:t>By </a:t>
            </a:r>
            <a:r>
              <a:rPr lang="en-US" dirty="0">
                <a:effectLst/>
                <a:latin typeface="Century Gothic" panose="020B0502020202020204" pitchFamily="34" charset="0"/>
              </a:rPr>
              <a:t>having successfully paid, a user is then able to select from the dates and times in which the firm is also available. Once an appointment has been accepted, the user will receive confirmation thru e-mail. </a:t>
            </a:r>
            <a:endParaRPr lang="en-PH" dirty="0">
              <a:effectLst/>
              <a:latin typeface="Century Gothic" panose="020B0502020202020204" pitchFamily="34" charset="0"/>
            </a:endParaRPr>
          </a:p>
          <a:p>
            <a:pPr lvl="1"/>
            <a:endParaRPr lang="en-PH" b="1" dirty="0">
              <a:latin typeface="Century Gothic" panose="020B0502020202020204" pitchFamily="34" charset="0"/>
            </a:endParaRPr>
          </a:p>
        </p:txBody>
      </p:sp>
    </p:spTree>
    <p:extLst>
      <p:ext uri="{BB962C8B-B14F-4D97-AF65-F5344CB8AC3E}">
        <p14:creationId xmlns:p14="http://schemas.microsoft.com/office/powerpoint/2010/main" val="33489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6704" y="515007"/>
            <a:ext cx="9601200" cy="6138041"/>
          </a:xfrm>
        </p:spPr>
        <p:txBody>
          <a:bodyPr>
            <a:normAutofit/>
          </a:bodyPr>
          <a:lstStyle/>
          <a:p>
            <a:r>
              <a:rPr lang="en-PH" b="1" dirty="0">
                <a:latin typeface="Century Gothic" panose="020B0502020202020204" pitchFamily="34" charset="0"/>
              </a:rPr>
              <a:t>Management </a:t>
            </a:r>
            <a:r>
              <a:rPr lang="en-PH" b="1" dirty="0" smtClean="0">
                <a:latin typeface="Century Gothic" panose="020B0502020202020204" pitchFamily="34" charset="0"/>
              </a:rPr>
              <a:t>Module</a:t>
            </a:r>
          </a:p>
          <a:p>
            <a:pPr marL="0" indent="0">
              <a:buNone/>
            </a:pPr>
            <a:endParaRPr lang="en-PH" b="1" dirty="0">
              <a:latin typeface="Century Gothic" panose="020B0502020202020204" pitchFamily="34" charset="0"/>
            </a:endParaRPr>
          </a:p>
          <a:p>
            <a:pPr lvl="1"/>
            <a:r>
              <a:rPr lang="en-US" dirty="0">
                <a:latin typeface="Century Gothic" panose="020B0502020202020204" pitchFamily="34" charset="0"/>
              </a:rPr>
              <a:t>The website will provide the firm to manage (edit, delete) the status of registered users and change their status to “Paid” to indicate that they have already paid for the initial fee provided by the firm to allow them to make appointments. </a:t>
            </a:r>
            <a:endParaRPr lang="en-US" dirty="0" smtClean="0">
              <a:latin typeface="Century Gothic" panose="020B0502020202020204" pitchFamily="34" charset="0"/>
            </a:endParaRPr>
          </a:p>
          <a:p>
            <a:pPr lvl="1"/>
            <a:endParaRPr lang="en-US" dirty="0">
              <a:latin typeface="Century Gothic" panose="020B0502020202020204" pitchFamily="34" charset="0"/>
            </a:endParaRPr>
          </a:p>
          <a:p>
            <a:pPr lvl="1"/>
            <a:r>
              <a:rPr lang="en-US" dirty="0">
                <a:latin typeface="Century Gothic" panose="020B0502020202020204" pitchFamily="34" charset="0"/>
              </a:rPr>
              <a:t>The firm may see the list of people and can search or filter out to find a specific user, they are able to see all details including their personal information and all the details that they have chosen and/or included on their chosen services on their list of users and save the list in excel format. </a:t>
            </a:r>
            <a:endParaRPr lang="en-US" dirty="0" smtClean="0">
              <a:latin typeface="Century Gothic" panose="020B0502020202020204" pitchFamily="34" charset="0"/>
            </a:endParaRPr>
          </a:p>
          <a:p>
            <a:pPr marL="530352" lvl="1" indent="0">
              <a:buNone/>
            </a:pPr>
            <a:endParaRPr lang="en-US" dirty="0">
              <a:latin typeface="Century Gothic" panose="020B0502020202020204" pitchFamily="34" charset="0"/>
            </a:endParaRPr>
          </a:p>
          <a:p>
            <a:pPr lvl="1"/>
            <a:r>
              <a:rPr lang="en-US" dirty="0">
                <a:latin typeface="Century Gothic" panose="020B0502020202020204" pitchFamily="34" charset="0"/>
              </a:rPr>
              <a:t>The firm can also add and change some content or details on the website including their available designs and available materials for customization.</a:t>
            </a:r>
            <a:endParaRPr lang="en-PH" dirty="0">
              <a:latin typeface="Century Gothic" panose="020B0502020202020204" pitchFamily="34" charset="0"/>
            </a:endParaRPr>
          </a:p>
        </p:txBody>
      </p:sp>
    </p:spTree>
    <p:extLst>
      <p:ext uri="{BB962C8B-B14F-4D97-AF65-F5344CB8AC3E}">
        <p14:creationId xmlns:p14="http://schemas.microsoft.com/office/powerpoint/2010/main" val="23207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94" y="549165"/>
            <a:ext cx="9601200" cy="1485900"/>
          </a:xfrm>
        </p:spPr>
        <p:txBody>
          <a:bodyPr/>
          <a:lstStyle/>
          <a:p>
            <a:r>
              <a:rPr lang="en-PH" b="1" dirty="0" smtClean="0">
                <a:latin typeface="Century Gothic" panose="020B0502020202020204" pitchFamily="34" charset="0"/>
              </a:rPr>
              <a:t>Technical Background</a:t>
            </a:r>
            <a:endParaRPr lang="en-PH" b="1" dirty="0">
              <a:latin typeface="Century Gothic" panose="020B0502020202020204" pitchFamily="34" charset="0"/>
            </a:endParaRPr>
          </a:p>
        </p:txBody>
      </p:sp>
      <p:sp>
        <p:nvSpPr>
          <p:cNvPr id="3" name="Content Placeholder 2"/>
          <p:cNvSpPr>
            <a:spLocks noGrp="1"/>
          </p:cNvSpPr>
          <p:nvPr>
            <p:ph idx="1"/>
          </p:nvPr>
        </p:nvSpPr>
        <p:spPr>
          <a:xfrm>
            <a:off x="1069204" y="2031123"/>
            <a:ext cx="10783546" cy="4046994"/>
          </a:xfrm>
        </p:spPr>
        <p:txBody>
          <a:bodyPr>
            <a:normAutofit/>
          </a:bodyPr>
          <a:lstStyle/>
          <a:p>
            <a:r>
              <a:rPr lang="en-US" b="1" dirty="0" smtClean="0">
                <a:effectLst/>
                <a:latin typeface="Century Gothic" panose="020B0502020202020204" pitchFamily="34" charset="0"/>
              </a:rPr>
              <a:t>PHP</a:t>
            </a:r>
            <a:endParaRPr lang="en-PH" dirty="0">
              <a:effectLst/>
              <a:latin typeface="Century Gothic" panose="020B0502020202020204" pitchFamily="34" charset="0"/>
            </a:endParaRPr>
          </a:p>
          <a:p>
            <a:pPr marL="0" indent="0">
              <a:buNone/>
            </a:pPr>
            <a:r>
              <a:rPr lang="en-US" dirty="0" smtClean="0">
                <a:effectLst/>
                <a:latin typeface="Century Gothic" panose="020B0502020202020204" pitchFamily="34" charset="0"/>
              </a:rPr>
              <a:t>PHP is a server scripting language, and a powerful tool for making dynamic and interactive Web pages. The team chose this as PHP fits the requirements the team needs to develop the system. </a:t>
            </a:r>
            <a:endParaRPr lang="en-PH" dirty="0">
              <a:effectLst/>
              <a:latin typeface="Century Gothic" panose="020B0502020202020204" pitchFamily="34" charset="0"/>
            </a:endParaRPr>
          </a:p>
          <a:p>
            <a:pPr marL="0" indent="0">
              <a:buNone/>
            </a:pPr>
            <a:endParaRPr lang="en-PH" dirty="0">
              <a:effectLst/>
              <a:latin typeface="Century Gothic" panose="020B0502020202020204" pitchFamily="34" charset="0"/>
            </a:endParaRPr>
          </a:p>
          <a:p>
            <a:r>
              <a:rPr lang="en-US" b="1" dirty="0">
                <a:effectLst/>
                <a:latin typeface="Century Gothic" panose="020B0502020202020204" pitchFamily="34" charset="0"/>
              </a:rPr>
              <a:t>SQL Server</a:t>
            </a:r>
            <a:endParaRPr lang="en-PH" dirty="0">
              <a:effectLst/>
              <a:latin typeface="Century Gothic" panose="020B0502020202020204" pitchFamily="34" charset="0"/>
            </a:endParaRPr>
          </a:p>
          <a:p>
            <a:pPr marL="0" indent="0">
              <a:buNone/>
            </a:pPr>
            <a:r>
              <a:rPr lang="en-US" dirty="0">
                <a:effectLst/>
                <a:latin typeface="Century Gothic" panose="020B0502020202020204" pitchFamily="34" charset="0"/>
              </a:rPr>
              <a:t>A database is a structured collection of data. It may be anything from a simple shopping list to a picture gallery or the vast amounts of information in a corporate network. To add, access, and process data stored in a computer database. The team chooses SQL Server as it fits the needs for a database management system for the project as the team is familiar with how to use SQL server.</a:t>
            </a:r>
            <a:endParaRPr lang="en-PH" dirty="0">
              <a:effectLst/>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140902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Century Gothic" panose="020B0502020202020204" pitchFamily="34" charset="0"/>
              </a:rPr>
              <a:t>Iterative </a:t>
            </a:r>
            <a:r>
              <a:rPr lang="en-US" sz="3500" b="1" dirty="0">
                <a:latin typeface="Century Gothic" panose="020B0502020202020204" pitchFamily="34" charset="0"/>
              </a:rPr>
              <a:t>Development Methodology</a:t>
            </a:r>
            <a:endParaRPr lang="en-PH" sz="3500"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sz="2500" dirty="0">
                <a:latin typeface="Century Gothic" panose="020B0502020202020204" pitchFamily="34" charset="0"/>
              </a:rPr>
              <a:t>Iterative development is a way of breaking down the website development of its function into smaller chunks. In </a:t>
            </a:r>
            <a:r>
              <a:rPr lang="en-US" sz="2500" u="sng" dirty="0">
                <a:latin typeface="Century Gothic" panose="020B0502020202020204" pitchFamily="34" charset="0"/>
                <a:hlinkClick r:id="rId2"/>
              </a:rPr>
              <a:t>Iterative</a:t>
            </a:r>
            <a:r>
              <a:rPr lang="en-US" sz="2500" dirty="0">
                <a:latin typeface="Century Gothic" panose="020B0502020202020204" pitchFamily="34" charset="0"/>
              </a:rPr>
              <a:t> development, feature code is designed, developed and tested in repeated cycles. With each iteration, additional features can be designed, developed and tested until there is a fully functional software application ready to be deployed to customers. </a:t>
            </a:r>
            <a:endParaRPr lang="en-PH" sz="2500" dirty="0">
              <a:latin typeface="Century Gothic" panose="020B0502020202020204" pitchFamily="34" charset="0"/>
            </a:endParaRPr>
          </a:p>
        </p:txBody>
      </p:sp>
    </p:spTree>
    <p:extLst>
      <p:ext uri="{BB962C8B-B14F-4D97-AF65-F5344CB8AC3E}">
        <p14:creationId xmlns:p14="http://schemas.microsoft.com/office/powerpoint/2010/main" val="42584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Phases:</a:t>
            </a:r>
            <a:r>
              <a:rPr lang="en-US" dirty="0" smtClean="0">
                <a:latin typeface="Century Gothic" panose="020B0502020202020204" pitchFamily="34" charset="0"/>
              </a:rPr>
              <a:t> </a:t>
            </a:r>
            <a:endParaRPr lang="en-PH" dirty="0">
              <a:latin typeface="Century Gothic" panose="020B0502020202020204" pitchFamily="34" charset="0"/>
            </a:endParaRPr>
          </a:p>
        </p:txBody>
      </p:sp>
      <p:sp>
        <p:nvSpPr>
          <p:cNvPr id="3" name="Content Placeholder 2"/>
          <p:cNvSpPr>
            <a:spLocks noGrp="1"/>
          </p:cNvSpPr>
          <p:nvPr>
            <p:ph idx="1"/>
          </p:nvPr>
        </p:nvSpPr>
        <p:spPr/>
        <p:txBody>
          <a:bodyPr>
            <a:normAutofit lnSpcReduction="10000"/>
          </a:bodyPr>
          <a:lstStyle/>
          <a:p>
            <a:pPr lvl="0"/>
            <a:r>
              <a:rPr lang="en-US" b="1" dirty="0">
                <a:latin typeface="Century Gothic" panose="020B0502020202020204" pitchFamily="34" charset="0"/>
              </a:rPr>
              <a:t>Requirements </a:t>
            </a:r>
            <a:r>
              <a:rPr lang="en-US" b="1" dirty="0" smtClean="0">
                <a:latin typeface="Century Gothic" panose="020B0502020202020204" pitchFamily="34" charset="0"/>
              </a:rPr>
              <a:t>Gathering</a:t>
            </a:r>
            <a:endParaRPr lang="en-US" dirty="0">
              <a:latin typeface="Century Gothic" panose="020B0502020202020204" pitchFamily="34" charset="0"/>
            </a:endParaRPr>
          </a:p>
          <a:p>
            <a:pPr lvl="1"/>
            <a:r>
              <a:rPr lang="en-US" dirty="0" smtClean="0">
                <a:latin typeface="Century Gothic" panose="020B0502020202020204" pitchFamily="34" charset="0"/>
              </a:rPr>
              <a:t>The </a:t>
            </a:r>
            <a:r>
              <a:rPr lang="en-US" dirty="0">
                <a:latin typeface="Century Gothic" panose="020B0502020202020204" pitchFamily="34" charset="0"/>
              </a:rPr>
              <a:t>Group has been guided by our client (</a:t>
            </a:r>
            <a:r>
              <a:rPr lang="en-US" dirty="0" err="1">
                <a:latin typeface="Century Gothic" panose="020B0502020202020204" pitchFamily="34" charset="0"/>
              </a:rPr>
              <a:t>Visioner</a:t>
            </a:r>
            <a:r>
              <a:rPr lang="en-US" dirty="0">
                <a:latin typeface="Century Gothic" panose="020B0502020202020204" pitchFamily="34" charset="0"/>
              </a:rPr>
              <a:t> Design and Build) to have necessary needed information such as the requirements and functions of the website, the need of process that the website will be following</a:t>
            </a:r>
            <a:r>
              <a:rPr lang="en-US" dirty="0" smtClean="0">
                <a:latin typeface="Century Gothic" panose="020B0502020202020204" pitchFamily="34" charset="0"/>
              </a:rPr>
              <a:t>.</a:t>
            </a:r>
          </a:p>
          <a:p>
            <a:pPr lvl="0"/>
            <a:endParaRPr lang="en-US" dirty="0">
              <a:latin typeface="Century Gothic" panose="020B0502020202020204" pitchFamily="34" charset="0"/>
            </a:endParaRPr>
          </a:p>
          <a:p>
            <a:pPr lvl="0"/>
            <a:r>
              <a:rPr lang="en-US" b="1" dirty="0">
                <a:latin typeface="Century Gothic" panose="020B0502020202020204" pitchFamily="34" charset="0"/>
              </a:rPr>
              <a:t>Analysis and </a:t>
            </a:r>
            <a:r>
              <a:rPr lang="en-US" b="1" dirty="0" smtClean="0">
                <a:latin typeface="Century Gothic" panose="020B0502020202020204" pitchFamily="34" charset="0"/>
              </a:rPr>
              <a:t>Design</a:t>
            </a:r>
            <a:endParaRPr lang="en-PH" dirty="0">
              <a:latin typeface="Century Gothic" panose="020B0502020202020204" pitchFamily="34" charset="0"/>
            </a:endParaRPr>
          </a:p>
          <a:p>
            <a:pPr lvl="1"/>
            <a:r>
              <a:rPr lang="en-US" dirty="0" smtClean="0">
                <a:latin typeface="Century Gothic" panose="020B0502020202020204" pitchFamily="34" charset="0"/>
              </a:rPr>
              <a:t>The </a:t>
            </a:r>
            <a:r>
              <a:rPr lang="en-US" dirty="0">
                <a:latin typeface="Century Gothic" panose="020B0502020202020204" pitchFamily="34" charset="0"/>
              </a:rPr>
              <a:t>information that has been analyzed in the first phase was used to develop the process flow. Data and Information acquired from our interview from the client and the research of the team were analyzed to design and build the flow and structure of the website.</a:t>
            </a:r>
            <a:endParaRPr lang="en-PH" dirty="0">
              <a:latin typeface="Century Gothic" panose="020B0502020202020204" pitchFamily="34" charset="0"/>
            </a:endParaRPr>
          </a:p>
        </p:txBody>
      </p:sp>
    </p:spTree>
    <p:extLst>
      <p:ext uri="{BB962C8B-B14F-4D97-AF65-F5344CB8AC3E}">
        <p14:creationId xmlns:p14="http://schemas.microsoft.com/office/powerpoint/2010/main" val="264980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Century Gothic" panose="020B0502020202020204" pitchFamily="34" charset="0"/>
              </a:rPr>
              <a:t>Phases:</a:t>
            </a:r>
            <a:endParaRPr lang="en-PH" b="1" dirty="0">
              <a:latin typeface="Century Gothic" panose="020B0502020202020204" pitchFamily="34" charset="0"/>
            </a:endParaRPr>
          </a:p>
        </p:txBody>
      </p:sp>
      <p:sp>
        <p:nvSpPr>
          <p:cNvPr id="3" name="Content Placeholder 2"/>
          <p:cNvSpPr>
            <a:spLocks noGrp="1"/>
          </p:cNvSpPr>
          <p:nvPr>
            <p:ph idx="1"/>
          </p:nvPr>
        </p:nvSpPr>
        <p:spPr/>
        <p:txBody>
          <a:bodyPr/>
          <a:lstStyle/>
          <a:p>
            <a:pPr lvl="0"/>
            <a:r>
              <a:rPr lang="en-US" sz="2500" b="1" dirty="0">
                <a:latin typeface="Century Gothic" panose="020B0502020202020204" pitchFamily="34" charset="0"/>
              </a:rPr>
              <a:t>Implementation</a:t>
            </a:r>
            <a:endParaRPr lang="en-PH" sz="2500" dirty="0">
              <a:latin typeface="Century Gothic" panose="020B0502020202020204" pitchFamily="34" charset="0"/>
            </a:endParaRPr>
          </a:p>
          <a:p>
            <a:pPr lvl="1"/>
            <a:r>
              <a:rPr lang="en-US" sz="2500" dirty="0">
                <a:latin typeface="Century Gothic" panose="020B0502020202020204" pitchFamily="34" charset="0"/>
              </a:rPr>
              <a:t>This phase will start the initial development of the website with all the current given details and functionalities that the client wants, the group’s knowledge in website development will be used in this phase through uses of HTML, JavaScript, etc.</a:t>
            </a:r>
            <a:endParaRPr lang="en-PH" sz="2500" dirty="0">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356475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Gothic" panose="020B0502020202020204" pitchFamily="34" charset="0"/>
              </a:rPr>
              <a:t>Testing</a:t>
            </a:r>
            <a:r>
              <a:rPr lang="en-PH" dirty="0">
                <a:latin typeface="Century Gothic" panose="020B0502020202020204" pitchFamily="34" charset="0"/>
              </a:rPr>
              <a:t/>
            </a:r>
            <a:br>
              <a:rPr lang="en-PH" dirty="0">
                <a:latin typeface="Century Gothic" panose="020B0502020202020204" pitchFamily="34" charset="0"/>
              </a:rPr>
            </a:br>
            <a:endParaRPr lang="en-PH"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sz="3000" b="1" dirty="0">
                <a:latin typeface="Century Gothic" panose="020B0502020202020204" pitchFamily="34" charset="0"/>
              </a:rPr>
              <a:t>Unit Testing</a:t>
            </a:r>
            <a:r>
              <a:rPr lang="en-US" dirty="0">
                <a:latin typeface="Century Gothic" panose="020B0502020202020204" pitchFamily="34" charset="0"/>
              </a:rPr>
              <a:t/>
            </a:r>
            <a:br>
              <a:rPr lang="en-US" dirty="0">
                <a:latin typeface="Century Gothic" panose="020B0502020202020204" pitchFamily="34" charset="0"/>
              </a:rPr>
            </a:br>
            <a:r>
              <a:rPr lang="en-US" dirty="0">
                <a:latin typeface="Century Gothic" panose="020B0502020202020204" pitchFamily="34" charset="0"/>
              </a:rPr>
              <a:t>Unit testing is a software development process in which the smallest testable parts of an application, called units, are individually and independently scrutinized for proper operation. Unit testing is often automated but it can also be done manually. This testing mode is a component of Extreme Programming (XP), a pragmatic method of software development that takes a meticulous approach to building a product by means of continual testing and revision.</a:t>
            </a:r>
            <a:endParaRPr lang="en-PH" dirty="0">
              <a:latin typeface="Century Gothic" panose="020B0502020202020204" pitchFamily="34" charset="0"/>
            </a:endParaRPr>
          </a:p>
        </p:txBody>
      </p:sp>
    </p:spTree>
    <p:extLst>
      <p:ext uri="{BB962C8B-B14F-4D97-AF65-F5344CB8AC3E}">
        <p14:creationId xmlns:p14="http://schemas.microsoft.com/office/powerpoint/2010/main" val="164667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77333"/>
            <a:ext cx="9601200" cy="5757334"/>
          </a:xfrm>
        </p:spPr>
        <p:txBody>
          <a:bodyPr>
            <a:normAutofit fontScale="92500" lnSpcReduction="20000"/>
          </a:bodyPr>
          <a:lstStyle/>
          <a:p>
            <a:r>
              <a:rPr lang="en-US" sz="2500" b="1" dirty="0">
                <a:latin typeface="Century Gothic" panose="020B0502020202020204" pitchFamily="34" charset="0"/>
              </a:rPr>
              <a:t>Functional Testing</a:t>
            </a:r>
            <a:r>
              <a:rPr lang="en-US" sz="2500" dirty="0">
                <a:latin typeface="Century Gothic" panose="020B0502020202020204" pitchFamily="34" charset="0"/>
              </a:rPr>
              <a:t/>
            </a:r>
            <a:br>
              <a:rPr lang="en-US" sz="2500" dirty="0">
                <a:latin typeface="Century Gothic" panose="020B0502020202020204" pitchFamily="34" charset="0"/>
              </a:rPr>
            </a:br>
            <a:r>
              <a:rPr lang="en-US" sz="2500" dirty="0">
                <a:latin typeface="Century Gothic" panose="020B0502020202020204" pitchFamily="34" charset="0"/>
              </a:rPr>
              <a:t>Functionality testing is performed to verify that a software application performs and functions correctly </a:t>
            </a:r>
            <a:r>
              <a:rPr lang="en-US" sz="2500" dirty="0" smtClean="0">
                <a:latin typeface="Century Gothic" panose="020B0502020202020204" pitchFamily="34" charset="0"/>
              </a:rPr>
              <a:t>according </a:t>
            </a:r>
            <a:r>
              <a:rPr lang="en-US" sz="2500" dirty="0">
                <a:latin typeface="Century Gothic" panose="020B0502020202020204" pitchFamily="34" charset="0"/>
              </a:rPr>
              <a:t>to design specifications</a:t>
            </a:r>
            <a:r>
              <a:rPr lang="en-US" sz="2500" dirty="0" smtClean="0">
                <a:latin typeface="Century Gothic" panose="020B0502020202020204" pitchFamily="34" charset="0"/>
              </a:rPr>
              <a:t>.</a:t>
            </a:r>
          </a:p>
          <a:p>
            <a:endParaRPr lang="en-US" sz="2500" dirty="0">
              <a:latin typeface="Century Gothic" panose="020B0502020202020204" pitchFamily="34" charset="0"/>
            </a:endParaRPr>
          </a:p>
          <a:p>
            <a:r>
              <a:rPr lang="en-US" sz="2800" b="1" dirty="0">
                <a:latin typeface="Century Gothic" panose="020B0502020202020204" pitchFamily="34" charset="0"/>
              </a:rPr>
              <a:t>Cross-Browser Testing: </a:t>
            </a:r>
            <a:r>
              <a:rPr lang="en-US" sz="2800" dirty="0">
                <a:latin typeface="Century Gothic" panose="020B0502020202020204" pitchFamily="34" charset="0"/>
              </a:rPr>
              <a:t/>
            </a:r>
            <a:br>
              <a:rPr lang="en-US" sz="2800" dirty="0">
                <a:latin typeface="Century Gothic" panose="020B0502020202020204" pitchFamily="34" charset="0"/>
              </a:rPr>
            </a:br>
            <a:r>
              <a:rPr lang="en-US" sz="2800" dirty="0">
                <a:latin typeface="Century Gothic" panose="020B0502020202020204" pitchFamily="34" charset="0"/>
              </a:rPr>
              <a:t>Cross-browser testing is the process of reviewing and comparing website functionality and styles across multiple browser platforms, operating systems, and mobile devices to uncover any potential discrepancies. </a:t>
            </a:r>
            <a:endParaRPr lang="en-US" sz="2800" dirty="0" smtClean="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panose="020B0502020202020204" pitchFamily="34" charset="0"/>
              </a:rPr>
              <a:t>User Acceptance Test</a:t>
            </a:r>
            <a:r>
              <a:rPr lang="en-US" sz="2800" dirty="0">
                <a:latin typeface="Century Gothic" panose="020B0502020202020204" pitchFamily="34" charset="0"/>
              </a:rPr>
              <a:t/>
            </a:r>
            <a:br>
              <a:rPr lang="en-US" sz="2800" dirty="0">
                <a:latin typeface="Century Gothic" panose="020B0502020202020204" pitchFamily="34" charset="0"/>
              </a:rPr>
            </a:br>
            <a:r>
              <a:rPr lang="en-US" sz="2800" dirty="0">
                <a:latin typeface="Century Gothic" panose="020B0502020202020204" pitchFamily="34" charset="0"/>
              </a:rPr>
              <a:t>User acceptance testing (UAT) is the last phase of the software testing process. During UAT, actual software users test the software to make sure it can handle required tasks in real-world scenarios, according to specifications.</a:t>
            </a:r>
            <a:r>
              <a:rPr lang="en-US" sz="2800" baseline="30000" dirty="0">
                <a:latin typeface="Century Gothic" panose="020B0502020202020204" pitchFamily="34" charset="0"/>
              </a:rPr>
              <a:t> </a:t>
            </a:r>
            <a:endParaRPr lang="en-PH" sz="2500" dirty="0">
              <a:latin typeface="Century Gothic" panose="020B0502020202020204" pitchFamily="34" charset="0"/>
            </a:endParaRPr>
          </a:p>
        </p:txBody>
      </p:sp>
    </p:spTree>
    <p:extLst>
      <p:ext uri="{BB962C8B-B14F-4D97-AF65-F5344CB8AC3E}">
        <p14:creationId xmlns:p14="http://schemas.microsoft.com/office/powerpoint/2010/main" val="208886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78933"/>
            <a:ext cx="9601200" cy="5088467"/>
          </a:xfrm>
        </p:spPr>
        <p:txBody>
          <a:bodyPr>
            <a:noAutofit/>
          </a:bodyPr>
          <a:lstStyle/>
          <a:p>
            <a:pPr lvl="0"/>
            <a:r>
              <a:rPr lang="en-US" sz="2800" b="1" dirty="0">
                <a:latin typeface="Century Gothic" panose="020B0502020202020204" pitchFamily="34" charset="0"/>
              </a:rPr>
              <a:t>Evaluation</a:t>
            </a:r>
            <a:endParaRPr lang="en-PH" sz="2800" dirty="0">
              <a:latin typeface="Century Gothic" panose="020B0502020202020204" pitchFamily="34" charset="0"/>
            </a:endParaRPr>
          </a:p>
          <a:p>
            <a:pPr lvl="1"/>
            <a:r>
              <a:rPr lang="en-US" sz="2800" dirty="0">
                <a:latin typeface="Century Gothic" panose="020B0502020202020204" pitchFamily="34" charset="0"/>
              </a:rPr>
              <a:t>The Evaluation Phase is where the team will know if the website can now actually be released through the evaluation or assessments of our client, and from our technical adviser. </a:t>
            </a:r>
            <a:endParaRPr lang="en-US" sz="2800" dirty="0" smtClean="0">
              <a:latin typeface="Century Gothic" panose="020B0502020202020204" pitchFamily="34" charset="0"/>
            </a:endParaRPr>
          </a:p>
          <a:p>
            <a:pPr marL="530352" lvl="1" indent="0">
              <a:buNone/>
            </a:pPr>
            <a:endParaRPr lang="en-US" sz="2800" dirty="0" smtClean="0">
              <a:latin typeface="Century Gothic" panose="020B0502020202020204" pitchFamily="34" charset="0"/>
            </a:endParaRPr>
          </a:p>
          <a:p>
            <a:pPr lvl="0"/>
            <a:r>
              <a:rPr lang="en-US" sz="2800" b="1" dirty="0">
                <a:latin typeface="Century Gothic" panose="020B0502020202020204" pitchFamily="34" charset="0"/>
              </a:rPr>
              <a:t>Deployment</a:t>
            </a:r>
            <a:endParaRPr lang="en-PH" sz="2800" dirty="0">
              <a:latin typeface="Century Gothic" panose="020B0502020202020204" pitchFamily="34" charset="0"/>
            </a:endParaRPr>
          </a:p>
          <a:p>
            <a:pPr lvl="1"/>
            <a:r>
              <a:rPr lang="en-US" sz="2800" dirty="0">
                <a:latin typeface="Century Gothic" panose="020B0502020202020204" pitchFamily="34" charset="0"/>
              </a:rPr>
              <a:t>During this phase, the website is up and ready to be published and also open for any changes and/or upgrades on its content and design until the project reaches its final output depending on the firm and its users and clients’ feedback.</a:t>
            </a:r>
            <a:endParaRPr lang="en-PH" sz="2800" dirty="0">
              <a:latin typeface="Century Gothic" panose="020B0502020202020204" pitchFamily="34" charset="0"/>
            </a:endParaRPr>
          </a:p>
          <a:p>
            <a:pPr marL="530352" lvl="1" indent="0">
              <a:buNone/>
            </a:pPr>
            <a:endParaRPr lang="en-US" sz="2800" dirty="0" smtClean="0">
              <a:latin typeface="Century Gothic" panose="020B0502020202020204" pitchFamily="34" charset="0"/>
            </a:endParaRPr>
          </a:p>
        </p:txBody>
      </p:sp>
    </p:spTree>
    <p:extLst>
      <p:ext uri="{BB962C8B-B14F-4D97-AF65-F5344CB8AC3E}">
        <p14:creationId xmlns:p14="http://schemas.microsoft.com/office/powerpoint/2010/main" val="211616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456" y="528145"/>
            <a:ext cx="9601200" cy="1485900"/>
          </a:xfrm>
        </p:spPr>
        <p:txBody>
          <a:bodyPr/>
          <a:lstStyle/>
          <a:p>
            <a:r>
              <a:rPr lang="en-PH" b="1" dirty="0" smtClean="0">
                <a:latin typeface="Century Gothic" panose="020B0502020202020204" pitchFamily="34" charset="0"/>
              </a:rPr>
              <a:t>Introduction</a:t>
            </a:r>
            <a:endParaRPr lang="en-PH" b="1" dirty="0">
              <a:latin typeface="Century Gothic" panose="020B0502020202020204" pitchFamily="34" charset="0"/>
            </a:endParaRPr>
          </a:p>
        </p:txBody>
      </p:sp>
      <p:sp>
        <p:nvSpPr>
          <p:cNvPr id="3" name="Content Placeholder 2"/>
          <p:cNvSpPr>
            <a:spLocks noGrp="1"/>
          </p:cNvSpPr>
          <p:nvPr>
            <p:ph idx="1"/>
          </p:nvPr>
        </p:nvSpPr>
        <p:spPr>
          <a:xfrm>
            <a:off x="1676399" y="1502979"/>
            <a:ext cx="9601200" cy="5034455"/>
          </a:xfrm>
        </p:spPr>
        <p:txBody>
          <a:bodyPr>
            <a:normAutofit/>
          </a:bodyPr>
          <a:lstStyle/>
          <a:p>
            <a:r>
              <a:rPr lang="en-US" dirty="0" err="1">
                <a:effectLst/>
                <a:latin typeface="Century Gothic" panose="020B0502020202020204" pitchFamily="34" charset="0"/>
              </a:rPr>
              <a:t>Visioner</a:t>
            </a:r>
            <a:r>
              <a:rPr lang="en-US" dirty="0">
                <a:effectLst/>
                <a:latin typeface="Century Gothic" panose="020B0502020202020204" pitchFamily="34" charset="0"/>
              </a:rPr>
              <a:t> Design and Builders Website Application is an Online Design and Build </a:t>
            </a:r>
            <a:r>
              <a:rPr lang="en-US" dirty="0" smtClean="0">
                <a:effectLst/>
                <a:latin typeface="Century Gothic" panose="020B0502020202020204" pitchFamily="34" charset="0"/>
              </a:rPr>
              <a:t>System </a:t>
            </a:r>
            <a:r>
              <a:rPr lang="en-US" dirty="0">
                <a:effectLst/>
                <a:latin typeface="Century Gothic" panose="020B0502020202020204" pitchFamily="34" charset="0"/>
              </a:rPr>
              <a:t>that features a tool for users to set an appointment with the firm, customize the materials to be used for the home, choose house plans and visualize </a:t>
            </a:r>
            <a:r>
              <a:rPr lang="en-US" dirty="0" smtClean="0">
                <a:effectLst/>
                <a:latin typeface="Century Gothic" panose="020B0502020202020204" pitchFamily="34" charset="0"/>
              </a:rPr>
              <a:t>the interior </a:t>
            </a:r>
            <a:r>
              <a:rPr lang="en-US" dirty="0">
                <a:effectLst/>
                <a:latin typeface="Century Gothic" panose="020B0502020202020204" pitchFamily="34" charset="0"/>
              </a:rPr>
              <a:t>and </a:t>
            </a:r>
            <a:r>
              <a:rPr lang="en-US" dirty="0" smtClean="0">
                <a:effectLst/>
                <a:latin typeface="Century Gothic" panose="020B0502020202020204" pitchFamily="34" charset="0"/>
              </a:rPr>
              <a:t>exterior </a:t>
            </a:r>
            <a:r>
              <a:rPr lang="en-US" dirty="0">
                <a:effectLst/>
                <a:latin typeface="Century Gothic" panose="020B0502020202020204" pitchFamily="34" charset="0"/>
              </a:rPr>
              <a:t>of their home</a:t>
            </a:r>
            <a:r>
              <a:rPr lang="en-US" dirty="0" smtClean="0">
                <a:effectLst/>
                <a:latin typeface="Century Gothic" panose="020B0502020202020204" pitchFamily="34" charset="0"/>
              </a:rPr>
              <a:t>.</a:t>
            </a:r>
          </a:p>
          <a:p>
            <a:r>
              <a:rPr lang="en-US" dirty="0" smtClean="0">
                <a:effectLst/>
                <a:latin typeface="Century Gothic" panose="020B0502020202020204" pitchFamily="34" charset="0"/>
              </a:rPr>
              <a:t>Provides the services of the firm</a:t>
            </a:r>
          </a:p>
          <a:p>
            <a:r>
              <a:rPr lang="en-PH" dirty="0" smtClean="0">
                <a:latin typeface="Century Gothic" panose="020B0502020202020204" pitchFamily="34" charset="0"/>
              </a:rPr>
              <a:t>Design and Build consists of 3 main steps</a:t>
            </a:r>
          </a:p>
          <a:p>
            <a:pPr lvl="1"/>
            <a:r>
              <a:rPr lang="en-PH" dirty="0" smtClean="0">
                <a:latin typeface="Century Gothic" panose="020B0502020202020204" pitchFamily="34" charset="0"/>
              </a:rPr>
              <a:t>Select from base plans created by the architects</a:t>
            </a:r>
          </a:p>
          <a:p>
            <a:pPr lvl="1"/>
            <a:r>
              <a:rPr lang="en-PH" dirty="0" smtClean="0">
                <a:latin typeface="Century Gothic" panose="020B0502020202020204" pitchFamily="34" charset="0"/>
              </a:rPr>
              <a:t>Select a finish type</a:t>
            </a:r>
          </a:p>
          <a:p>
            <a:pPr lvl="1"/>
            <a:r>
              <a:rPr lang="en-PH" dirty="0" smtClean="0">
                <a:latin typeface="Century Gothic" panose="020B0502020202020204" pitchFamily="34" charset="0"/>
              </a:rPr>
              <a:t>Customize the selection</a:t>
            </a:r>
          </a:p>
          <a:p>
            <a:r>
              <a:rPr lang="en-PH" dirty="0" smtClean="0">
                <a:latin typeface="Century Gothic" panose="020B0502020202020204" pitchFamily="34" charset="0"/>
              </a:rPr>
              <a:t>Upload your own plan and discuss it with </a:t>
            </a:r>
            <a:r>
              <a:rPr lang="en-PH" dirty="0" err="1" smtClean="0">
                <a:latin typeface="Century Gothic" panose="020B0502020202020204" pitchFamily="34" charset="0"/>
              </a:rPr>
              <a:t>Visioner’s</a:t>
            </a:r>
            <a:r>
              <a:rPr lang="en-PH" dirty="0" smtClean="0">
                <a:latin typeface="Century Gothic" panose="020B0502020202020204" pitchFamily="34" charset="0"/>
              </a:rPr>
              <a:t> architect(s).</a:t>
            </a:r>
          </a:p>
          <a:p>
            <a:r>
              <a:rPr lang="en-PH" dirty="0" smtClean="0">
                <a:latin typeface="Century Gothic" panose="020B0502020202020204" pitchFamily="34" charset="0"/>
              </a:rPr>
              <a:t>Payment and set appointments</a:t>
            </a:r>
            <a:endParaRPr lang="en-PH" dirty="0">
              <a:latin typeface="Century Gothic" panose="020B0502020202020204" pitchFamily="34" charset="0"/>
            </a:endParaRPr>
          </a:p>
        </p:txBody>
      </p:sp>
    </p:spTree>
    <p:extLst>
      <p:ext uri="{BB962C8B-B14F-4D97-AF65-F5344CB8AC3E}">
        <p14:creationId xmlns:p14="http://schemas.microsoft.com/office/powerpoint/2010/main" val="147008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Century Gothic" panose="020B0502020202020204" pitchFamily="34" charset="0"/>
              </a:rPr>
              <a:t>Company Background</a:t>
            </a:r>
            <a:endParaRPr lang="en-PH" b="1" dirty="0">
              <a:latin typeface="Century Gothic" panose="020B0502020202020204" pitchFamily="34" charset="0"/>
            </a:endParaRPr>
          </a:p>
        </p:txBody>
      </p:sp>
      <p:sp>
        <p:nvSpPr>
          <p:cNvPr id="3" name="Content Placeholder 2"/>
          <p:cNvSpPr>
            <a:spLocks noGrp="1"/>
          </p:cNvSpPr>
          <p:nvPr>
            <p:ph idx="1"/>
          </p:nvPr>
        </p:nvSpPr>
        <p:spPr>
          <a:xfrm>
            <a:off x="1539766" y="1960180"/>
            <a:ext cx="9601200" cy="4251434"/>
          </a:xfrm>
        </p:spPr>
        <p:txBody>
          <a:bodyPr>
            <a:normAutofit lnSpcReduction="10000"/>
          </a:bodyPr>
          <a:lstStyle/>
          <a:p>
            <a:pPr marL="0" indent="0">
              <a:buNone/>
            </a:pPr>
            <a:r>
              <a:rPr lang="en-PH" dirty="0" err="1">
                <a:latin typeface="Century Gothic" panose="020B0502020202020204" pitchFamily="34" charset="0"/>
              </a:rPr>
              <a:t>Visioner</a:t>
            </a:r>
            <a:r>
              <a:rPr lang="en-PH" dirty="0">
                <a:latin typeface="Century Gothic" panose="020B0502020202020204" pitchFamily="34" charset="0"/>
              </a:rPr>
              <a:t> Design and Builders is a Design &amp; Build firm based in Metro Manila. </a:t>
            </a:r>
            <a:endParaRPr lang="en-PH" dirty="0" smtClean="0">
              <a:latin typeface="Century Gothic" panose="020B0502020202020204" pitchFamily="34" charset="0"/>
            </a:endParaRPr>
          </a:p>
          <a:p>
            <a:pPr marL="0" indent="0">
              <a:buNone/>
            </a:pPr>
            <a:endParaRPr lang="en-PH" dirty="0">
              <a:latin typeface="Century Gothic" panose="020B0502020202020204" pitchFamily="34" charset="0"/>
            </a:endParaRPr>
          </a:p>
          <a:p>
            <a:pPr marL="0" indent="0">
              <a:buNone/>
            </a:pPr>
            <a:r>
              <a:rPr lang="en-PH" dirty="0">
                <a:latin typeface="Century Gothic" panose="020B0502020202020204" pitchFamily="34" charset="0"/>
              </a:rPr>
              <a:t>The company offers a worry-free construction experience from the design brief up to the delivery of the finished project with complete planning, architectural, engineering, interior design, construction, project management, 3D rendering and real estate on a single-responsibility basis. The company’s expertise </a:t>
            </a:r>
            <a:r>
              <a:rPr lang="en-PH" dirty="0" smtClean="0">
                <a:latin typeface="Century Gothic" panose="020B0502020202020204" pitchFamily="34" charset="0"/>
              </a:rPr>
              <a:t>spans from residential, industrial and commercial projects.</a:t>
            </a:r>
          </a:p>
          <a:p>
            <a:pPr marL="0" indent="0">
              <a:buNone/>
            </a:pPr>
            <a:endParaRPr lang="en-PH" dirty="0">
              <a:latin typeface="Century Gothic" panose="020B0502020202020204" pitchFamily="34" charset="0"/>
            </a:endParaRPr>
          </a:p>
          <a:p>
            <a:pPr marL="0" indent="0">
              <a:buNone/>
            </a:pPr>
            <a:r>
              <a:rPr lang="en-US" dirty="0">
                <a:latin typeface="Century Gothic" panose="020B0502020202020204" pitchFamily="34" charset="0"/>
              </a:rPr>
              <a:t>Founded by son Arch. Bernardo </a:t>
            </a:r>
            <a:r>
              <a:rPr lang="en-US" dirty="0" err="1">
                <a:latin typeface="Century Gothic" panose="020B0502020202020204" pitchFamily="34" charset="0"/>
              </a:rPr>
              <a:t>Neri</a:t>
            </a:r>
            <a:r>
              <a:rPr lang="en-US" dirty="0">
                <a:latin typeface="Century Gothic" panose="020B0502020202020204" pitchFamily="34" charset="0"/>
              </a:rPr>
              <a:t> Jr. and mother Asuncion B. </a:t>
            </a:r>
            <a:r>
              <a:rPr lang="en-US" dirty="0" err="1">
                <a:latin typeface="Century Gothic" panose="020B0502020202020204" pitchFamily="34" charset="0"/>
              </a:rPr>
              <a:t>Neri</a:t>
            </a:r>
            <a:r>
              <a:rPr lang="en-US" dirty="0">
                <a:latin typeface="Century Gothic" panose="020B0502020202020204" pitchFamily="34" charset="0"/>
              </a:rPr>
              <a:t>. The </a:t>
            </a:r>
            <a:r>
              <a:rPr lang="en-US" dirty="0" err="1">
                <a:latin typeface="Century Gothic" panose="020B0502020202020204" pitchFamily="34" charset="0"/>
              </a:rPr>
              <a:t>Neri’s</a:t>
            </a:r>
            <a:r>
              <a:rPr lang="en-US" dirty="0">
                <a:latin typeface="Century Gothic" panose="020B0502020202020204" pitchFamily="34" charset="0"/>
              </a:rPr>
              <a:t> take pride in their craft with their wide and versatile experience in construction and design, building homes, industrial, and commercial projects for over 5 years locally and overseas.</a:t>
            </a:r>
            <a:endParaRPr lang="en-PH" dirty="0">
              <a:latin typeface="Century Gothic" panose="020B0502020202020204" pitchFamily="34" charset="0"/>
            </a:endParaRPr>
          </a:p>
          <a:p>
            <a:pPr marL="0" indent="0">
              <a:buNone/>
            </a:pPr>
            <a:endParaRPr lang="en-PH" dirty="0">
              <a:latin typeface="Century Gothic" panose="020B0502020202020204" pitchFamily="34" charset="0"/>
            </a:endParaRPr>
          </a:p>
        </p:txBody>
      </p:sp>
    </p:spTree>
    <p:extLst>
      <p:ext uri="{BB962C8B-B14F-4D97-AF65-F5344CB8AC3E}">
        <p14:creationId xmlns:p14="http://schemas.microsoft.com/office/powerpoint/2010/main" val="229161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Century Gothic" panose="020B0502020202020204" pitchFamily="34" charset="0"/>
              </a:rPr>
              <a:t>General Objective</a:t>
            </a:r>
            <a:endParaRPr lang="en-PH" b="1" dirty="0">
              <a:latin typeface="Century Gothic" panose="020B0502020202020204" pitchFamily="34" charset="0"/>
            </a:endParaRPr>
          </a:p>
        </p:txBody>
      </p:sp>
      <p:sp>
        <p:nvSpPr>
          <p:cNvPr id="3" name="Content Placeholder 2"/>
          <p:cNvSpPr>
            <a:spLocks noGrp="1"/>
          </p:cNvSpPr>
          <p:nvPr>
            <p:ph idx="1"/>
          </p:nvPr>
        </p:nvSpPr>
        <p:spPr>
          <a:xfrm>
            <a:off x="1581807" y="2948152"/>
            <a:ext cx="9601200" cy="3581400"/>
          </a:xfrm>
        </p:spPr>
        <p:txBody>
          <a:bodyPr/>
          <a:lstStyle/>
          <a:p>
            <a:r>
              <a:rPr lang="en-PH" dirty="0" smtClean="0">
                <a:latin typeface="Century Gothic" panose="020B0502020202020204" pitchFamily="34" charset="0"/>
              </a:rPr>
              <a:t>To develop a website application that assists on the pre-sales activity for the </a:t>
            </a:r>
            <a:r>
              <a:rPr lang="en-US" dirty="0" err="1">
                <a:latin typeface="Century Gothic" panose="020B0502020202020204" pitchFamily="34" charset="0"/>
              </a:rPr>
              <a:t>Visioner</a:t>
            </a:r>
            <a:r>
              <a:rPr lang="en-US" dirty="0">
                <a:latin typeface="Century Gothic" panose="020B0502020202020204" pitchFamily="34" charset="0"/>
              </a:rPr>
              <a:t> Design and </a:t>
            </a:r>
            <a:r>
              <a:rPr lang="en-US" dirty="0" smtClean="0">
                <a:latin typeface="Century Gothic" panose="020B0502020202020204" pitchFamily="34" charset="0"/>
              </a:rPr>
              <a:t>Builders</a:t>
            </a:r>
          </a:p>
          <a:p>
            <a:r>
              <a:rPr lang="en-PH" dirty="0" smtClean="0">
                <a:latin typeface="Century Gothic" panose="020B0502020202020204" pitchFamily="34" charset="0"/>
              </a:rPr>
              <a:t>To help promote their business online and cater to legitimate clients. </a:t>
            </a:r>
          </a:p>
          <a:p>
            <a:endParaRPr lang="en-PH" dirty="0">
              <a:latin typeface="Century Gothic" panose="020B0502020202020204" pitchFamily="34" charset="0"/>
            </a:endParaRPr>
          </a:p>
        </p:txBody>
      </p:sp>
    </p:spTree>
    <p:extLst>
      <p:ext uri="{BB962C8B-B14F-4D97-AF65-F5344CB8AC3E}">
        <p14:creationId xmlns:p14="http://schemas.microsoft.com/office/powerpoint/2010/main" val="180587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Century Gothic" panose="020B0502020202020204" pitchFamily="34" charset="0"/>
              </a:rPr>
              <a:t>Specific Objectives</a:t>
            </a:r>
            <a:endParaRPr lang="en-PH" b="1" dirty="0">
              <a:latin typeface="Century Gothic" panose="020B0502020202020204" pitchFamily="34" charset="0"/>
            </a:endParaRPr>
          </a:p>
        </p:txBody>
      </p:sp>
      <p:sp>
        <p:nvSpPr>
          <p:cNvPr id="3" name="Content Placeholder 2"/>
          <p:cNvSpPr>
            <a:spLocks noGrp="1"/>
          </p:cNvSpPr>
          <p:nvPr>
            <p:ph idx="1"/>
          </p:nvPr>
        </p:nvSpPr>
        <p:spPr/>
        <p:txBody>
          <a:bodyPr/>
          <a:lstStyle/>
          <a:p>
            <a:r>
              <a:rPr lang="en-US" dirty="0">
                <a:effectLst/>
                <a:latin typeface="Century Gothic" panose="020B0502020202020204" pitchFamily="34" charset="0"/>
              </a:rPr>
              <a:t>To develop a module that lets users select from default designs that are provided by the firm which also lets the user filter specifications to match what they want</a:t>
            </a:r>
            <a:r>
              <a:rPr lang="en-US" dirty="0" smtClean="0">
                <a:effectLst/>
                <a:latin typeface="Century Gothic" panose="020B0502020202020204" pitchFamily="34" charset="0"/>
              </a:rPr>
              <a:t>.</a:t>
            </a:r>
          </a:p>
          <a:p>
            <a:endParaRPr lang="en-PH" dirty="0">
              <a:effectLst/>
              <a:latin typeface="Century Gothic" panose="020B0502020202020204" pitchFamily="34" charset="0"/>
            </a:endParaRPr>
          </a:p>
          <a:p>
            <a:r>
              <a:rPr lang="en-US" dirty="0">
                <a:effectLst/>
                <a:latin typeface="Century Gothic" panose="020B0502020202020204" pitchFamily="34" charset="0"/>
              </a:rPr>
              <a:t>To develop a customization module that provides design options or specifications for the user that is available from the firm depending on their selected design.</a:t>
            </a:r>
            <a:endParaRPr lang="en-PH" dirty="0">
              <a:effectLst/>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88191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Century Gothic" panose="020B0502020202020204" pitchFamily="34" charset="0"/>
              </a:rPr>
              <a:t>Specific Objectives</a:t>
            </a:r>
          </a:p>
        </p:txBody>
      </p:sp>
      <p:sp>
        <p:nvSpPr>
          <p:cNvPr id="3" name="Content Placeholder 2"/>
          <p:cNvSpPr>
            <a:spLocks noGrp="1"/>
          </p:cNvSpPr>
          <p:nvPr>
            <p:ph idx="1"/>
          </p:nvPr>
        </p:nvSpPr>
        <p:spPr/>
        <p:txBody>
          <a:bodyPr/>
          <a:lstStyle/>
          <a:p>
            <a:r>
              <a:rPr lang="en-US" dirty="0">
                <a:effectLst/>
                <a:latin typeface="Century Gothic" panose="020B0502020202020204" pitchFamily="34" charset="0"/>
              </a:rPr>
              <a:t>To allow users send their own preferred design and/or preferred materials which are not displayed within the website which will be received and reviewed by the firm for approval to continue with their appointment</a:t>
            </a:r>
            <a:r>
              <a:rPr lang="en-US" dirty="0" smtClean="0">
                <a:effectLst/>
                <a:latin typeface="Century Gothic" panose="020B0502020202020204" pitchFamily="34" charset="0"/>
              </a:rPr>
              <a:t>.</a:t>
            </a:r>
          </a:p>
          <a:p>
            <a:endParaRPr lang="en-PH" dirty="0">
              <a:effectLst/>
              <a:latin typeface="Century Gothic" panose="020B0502020202020204" pitchFamily="34" charset="0"/>
            </a:endParaRPr>
          </a:p>
          <a:p>
            <a:r>
              <a:rPr lang="en-US" dirty="0">
                <a:effectLst/>
                <a:latin typeface="Century Gothic" panose="020B0502020202020204" pitchFamily="34" charset="0"/>
              </a:rPr>
              <a:t>To develop an appointment module that lets users whom have settled their initial fee to make reservations with the firm providing their available time, date and availability.</a:t>
            </a:r>
            <a:endParaRPr lang="en-PH" dirty="0">
              <a:effectLst/>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340599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Century Gothic" panose="020B0502020202020204" pitchFamily="34" charset="0"/>
              </a:rPr>
              <a:t>Specific Objectives</a:t>
            </a:r>
          </a:p>
        </p:txBody>
      </p:sp>
      <p:sp>
        <p:nvSpPr>
          <p:cNvPr id="3" name="Content Placeholder 2"/>
          <p:cNvSpPr>
            <a:spLocks noGrp="1"/>
          </p:cNvSpPr>
          <p:nvPr>
            <p:ph idx="1"/>
          </p:nvPr>
        </p:nvSpPr>
        <p:spPr/>
        <p:txBody>
          <a:bodyPr/>
          <a:lstStyle/>
          <a:p>
            <a:r>
              <a:rPr lang="en-US" dirty="0">
                <a:effectLst/>
                <a:latin typeface="Century Gothic" panose="020B0502020202020204" pitchFamily="34" charset="0"/>
              </a:rPr>
              <a:t>To develop a module that sends and displays a full breakdown of services, designs and/or materials that the user has chosen thru their given contact details upon finalization</a:t>
            </a:r>
            <a:r>
              <a:rPr lang="en-US" dirty="0" smtClean="0">
                <a:effectLst/>
                <a:latin typeface="Century Gothic" panose="020B0502020202020204" pitchFamily="34" charset="0"/>
              </a:rPr>
              <a:t>.</a:t>
            </a:r>
          </a:p>
          <a:p>
            <a:endParaRPr lang="en-PH" dirty="0">
              <a:effectLst/>
              <a:latin typeface="Century Gothic" panose="020B0502020202020204" pitchFamily="34" charset="0"/>
            </a:endParaRPr>
          </a:p>
          <a:p>
            <a:r>
              <a:rPr lang="en-US" dirty="0">
                <a:effectLst/>
                <a:latin typeface="Century Gothic" panose="020B0502020202020204" pitchFamily="34" charset="0"/>
              </a:rPr>
              <a:t>To have the website’s content and registered users be managed to add new designs and allow paid users to set an appointment, respectively.</a:t>
            </a:r>
            <a:endParaRPr lang="en-PH" dirty="0">
              <a:effectLst/>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291987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03" y="465082"/>
            <a:ext cx="9601200" cy="1485900"/>
          </a:xfrm>
        </p:spPr>
        <p:txBody>
          <a:bodyPr/>
          <a:lstStyle/>
          <a:p>
            <a:r>
              <a:rPr lang="en-PH" b="1" dirty="0" smtClean="0">
                <a:latin typeface="Century Gothic" panose="020B0502020202020204" pitchFamily="34" charset="0"/>
              </a:rPr>
              <a:t>Scope and Limitations</a:t>
            </a:r>
            <a:endParaRPr lang="en-PH"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b="1" dirty="0">
                <a:effectLst/>
                <a:latin typeface="Century Gothic" panose="020B0502020202020204" pitchFamily="34" charset="0"/>
              </a:rPr>
              <a:t>Account </a:t>
            </a:r>
            <a:r>
              <a:rPr lang="en-US" b="1" dirty="0" smtClean="0">
                <a:effectLst/>
                <a:latin typeface="Century Gothic" panose="020B0502020202020204" pitchFamily="34" charset="0"/>
              </a:rPr>
              <a:t>Module – </a:t>
            </a:r>
            <a:r>
              <a:rPr lang="en-US" dirty="0">
                <a:effectLst/>
                <a:latin typeface="Century Gothic" panose="020B0502020202020204" pitchFamily="34" charset="0"/>
              </a:rPr>
              <a:t>The visitor of the website must be logged in to make appointments and to make payments to the firm, although they are able to use the Design &amp; Build module they will be unable to save their selected specifications. By registering, customers must give certain personal information (Full Name, Address, etc</a:t>
            </a:r>
            <a:r>
              <a:rPr lang="en-US" dirty="0" smtClean="0">
                <a:effectLst/>
                <a:latin typeface="Century Gothic" panose="020B0502020202020204" pitchFamily="34" charset="0"/>
              </a:rPr>
              <a:t>.).</a:t>
            </a:r>
          </a:p>
          <a:p>
            <a:pPr marL="0" indent="0">
              <a:buNone/>
            </a:pPr>
            <a:r>
              <a:rPr lang="en-US" dirty="0" smtClean="0">
                <a:effectLst/>
                <a:latin typeface="Century Gothic" panose="020B0502020202020204" pitchFamily="34" charset="0"/>
              </a:rPr>
              <a:t> </a:t>
            </a:r>
            <a:endParaRPr lang="en-US" b="1" dirty="0" smtClean="0">
              <a:effectLst/>
              <a:latin typeface="Century Gothic" panose="020B0502020202020204" pitchFamily="34" charset="0"/>
            </a:endParaRPr>
          </a:p>
          <a:p>
            <a:r>
              <a:rPr lang="en-US" b="1" dirty="0" smtClean="0">
                <a:effectLst/>
                <a:latin typeface="Century Gothic" panose="020B0502020202020204" pitchFamily="34" charset="0"/>
              </a:rPr>
              <a:t>Services Module - </a:t>
            </a:r>
            <a:r>
              <a:rPr lang="en-US" dirty="0" smtClean="0">
                <a:effectLst/>
                <a:latin typeface="Century Gothic" panose="020B0502020202020204" pitchFamily="34" charset="0"/>
              </a:rPr>
              <a:t>The </a:t>
            </a:r>
            <a:r>
              <a:rPr lang="en-US" dirty="0">
                <a:effectLst/>
                <a:latin typeface="Century Gothic" panose="020B0502020202020204" pitchFamily="34" charset="0"/>
              </a:rPr>
              <a:t>user is given a list of services that the firm can provide. Its details and fees are included. A user that is interested on other services by the firm will be redirected to make an appointment or contact the firm thru their given contact details.</a:t>
            </a:r>
            <a:endParaRPr lang="en-PH" dirty="0">
              <a:effectLst/>
              <a:latin typeface="Century Gothic" panose="020B0502020202020204" pitchFamily="34" charset="0"/>
            </a:endParaRPr>
          </a:p>
          <a:p>
            <a:endParaRPr lang="en-PH" dirty="0" smtClean="0">
              <a:latin typeface="Century Gothic" panose="020B0502020202020204" pitchFamily="34" charset="0"/>
            </a:endParaRPr>
          </a:p>
          <a:p>
            <a:endParaRPr lang="en-PH" dirty="0">
              <a:latin typeface="Century Gothic" panose="020B0502020202020204" pitchFamily="34" charset="0"/>
            </a:endParaRPr>
          </a:p>
        </p:txBody>
      </p:sp>
    </p:spTree>
    <p:extLst>
      <p:ext uri="{BB962C8B-B14F-4D97-AF65-F5344CB8AC3E}">
        <p14:creationId xmlns:p14="http://schemas.microsoft.com/office/powerpoint/2010/main" val="364024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080" y="297866"/>
            <a:ext cx="11071412" cy="6386713"/>
          </a:xfrm>
        </p:spPr>
        <p:txBody>
          <a:bodyPr>
            <a:normAutofit lnSpcReduction="10000"/>
          </a:bodyPr>
          <a:lstStyle/>
          <a:p>
            <a:r>
              <a:rPr lang="en-US" b="1" dirty="0">
                <a:latin typeface="Century Gothic" panose="020B0502020202020204" pitchFamily="34" charset="0"/>
              </a:rPr>
              <a:t>Design &amp; Build Module </a:t>
            </a:r>
            <a:endParaRPr lang="en-US" b="1" dirty="0" smtClean="0">
              <a:latin typeface="Century Gothic" panose="020B0502020202020204" pitchFamily="34" charset="0"/>
            </a:endParaRPr>
          </a:p>
          <a:p>
            <a:endParaRPr lang="en-PH" dirty="0">
              <a:latin typeface="Century Gothic" panose="020B0502020202020204" pitchFamily="34" charset="0"/>
            </a:endParaRPr>
          </a:p>
          <a:p>
            <a:pPr lvl="1"/>
            <a:r>
              <a:rPr lang="en-US" b="1" i="1" dirty="0" smtClean="0">
                <a:effectLst/>
                <a:latin typeface="Century Gothic" panose="020B0502020202020204" pitchFamily="34" charset="0"/>
              </a:rPr>
              <a:t>Design</a:t>
            </a:r>
            <a:r>
              <a:rPr lang="en-US" dirty="0" smtClean="0">
                <a:effectLst/>
                <a:latin typeface="Century Gothic" panose="020B0502020202020204" pitchFamily="34" charset="0"/>
              </a:rPr>
              <a:t> - The user can pick a base house plan based on their provided information such as their location, the size of the lot, the number of rooms the customer requires, and the scope of the user’s budget. The base plan will be filtered out after the customer has submitted the necessary information for their project. If the desired design/layout of the house the user wants isn’t listed, the user can opt to send a design or schedule an appointment as long as they are willing to continue business with the firm</a:t>
            </a:r>
            <a:r>
              <a:rPr lang="en-PH" dirty="0" smtClean="0">
                <a:effectLst/>
                <a:latin typeface="Century Gothic" panose="020B0502020202020204" pitchFamily="34" charset="0"/>
              </a:rPr>
              <a:t>.</a:t>
            </a:r>
          </a:p>
          <a:p>
            <a:pPr lvl="1"/>
            <a:endParaRPr lang="en-PH" dirty="0" smtClean="0">
              <a:effectLst/>
              <a:latin typeface="Century Gothic" panose="020B0502020202020204" pitchFamily="34" charset="0"/>
            </a:endParaRPr>
          </a:p>
          <a:p>
            <a:pPr lvl="1"/>
            <a:r>
              <a:rPr lang="en-US" b="1" i="1" dirty="0">
                <a:latin typeface="Century Gothic" panose="020B0502020202020204" pitchFamily="34" charset="0"/>
              </a:rPr>
              <a:t>Build</a:t>
            </a:r>
            <a:r>
              <a:rPr lang="en-US" dirty="0">
                <a:latin typeface="Century Gothic" panose="020B0502020202020204" pitchFamily="34" charset="0"/>
              </a:rPr>
              <a:t> – The user is presented with a list of all the rooms that are included in their select base house plan. The user will be able to pick their preferred materials for every room through their home, selecting everything from the type of carpet to the color of the paint, the plumbing materials, the kitchen materials, and the style of the light fittings to the size of the wardrobes. Each room must be chosen and given specifications to finalize this process. If the user wants different materials, they can opt to schedule an appointment with the firm</a:t>
            </a:r>
            <a:r>
              <a:rPr lang="en-US" dirty="0" smtClean="0">
                <a:latin typeface="Century Gothic" panose="020B0502020202020204" pitchFamily="34" charset="0"/>
              </a:rPr>
              <a:t>.</a:t>
            </a:r>
          </a:p>
          <a:p>
            <a:pPr lvl="1"/>
            <a:endParaRPr lang="en-US" b="1" i="1" dirty="0">
              <a:latin typeface="Century Gothic" panose="020B0502020202020204" pitchFamily="34" charset="0"/>
            </a:endParaRPr>
          </a:p>
          <a:p>
            <a:pPr lvl="1"/>
            <a:r>
              <a:rPr lang="en-US" b="1" i="1" dirty="0">
                <a:latin typeface="Century Gothic" panose="020B0502020202020204" pitchFamily="34" charset="0"/>
              </a:rPr>
              <a:t>Finalization</a:t>
            </a:r>
            <a:r>
              <a:rPr lang="en-US" dirty="0">
                <a:latin typeface="Century Gothic" panose="020B0502020202020204" pitchFamily="34" charset="0"/>
              </a:rPr>
              <a:t> – After the design and build steps are finished, their choices will be saved if they are logged-in, if not they are taken to the register page of the site. In this step, a summary and a breakdown of costs will be displayed to the user. </a:t>
            </a:r>
            <a:endParaRPr lang="en-PH" dirty="0">
              <a:latin typeface="Century Gothic" panose="020B0502020202020204" pitchFamily="34" charset="0"/>
            </a:endParaRPr>
          </a:p>
        </p:txBody>
      </p:sp>
    </p:spTree>
    <p:extLst>
      <p:ext uri="{BB962C8B-B14F-4D97-AF65-F5344CB8AC3E}">
        <p14:creationId xmlns:p14="http://schemas.microsoft.com/office/powerpoint/2010/main" val="1230507739"/>
      </p:ext>
    </p:extLst>
  </p:cSld>
  <p:clrMapOvr>
    <a:masterClrMapping/>
  </p:clrMapOvr>
</p:sld>
</file>

<file path=ppt/theme/theme1.xml><?xml version="1.0" encoding="utf-8"?>
<a:theme xmlns:a="http://schemas.openxmlformats.org/drawingml/2006/main" name="Cro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121</TotalTime>
  <Words>1422</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Franklin Gothic Book</vt:lpstr>
      <vt:lpstr>Crop</vt:lpstr>
      <vt:lpstr>Visioner Design and Builders  (A Website Application for Architectural and Engineering Services) </vt:lpstr>
      <vt:lpstr>Introduction</vt:lpstr>
      <vt:lpstr>Company Background</vt:lpstr>
      <vt:lpstr>General Objective</vt:lpstr>
      <vt:lpstr>Specific Objectives</vt:lpstr>
      <vt:lpstr>Specific Objectives</vt:lpstr>
      <vt:lpstr>Specific Objectives</vt:lpstr>
      <vt:lpstr>Scope and Limitations</vt:lpstr>
      <vt:lpstr>PowerPoint Presentation</vt:lpstr>
      <vt:lpstr>PowerPoint Presentation</vt:lpstr>
      <vt:lpstr>PowerPoint Presentation</vt:lpstr>
      <vt:lpstr>Technical Background</vt:lpstr>
      <vt:lpstr>Iterative Development Methodology</vt:lpstr>
      <vt:lpstr>Phases: </vt:lpstr>
      <vt:lpstr>Phases:</vt:lpstr>
      <vt:lpstr>Testing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Visioner Design and Builders  (A Website Application for Architectural and Engineering Services)</dc:title>
  <dc:creator>tddesignconsultancyco@gmail.com</dc:creator>
  <cp:lastModifiedBy>tddesignconsultancyco@gmail.com</cp:lastModifiedBy>
  <cp:revision>9</cp:revision>
  <dcterms:created xsi:type="dcterms:W3CDTF">2019-05-30T05:29:17Z</dcterms:created>
  <dcterms:modified xsi:type="dcterms:W3CDTF">2019-06-05T23:38:42Z</dcterms:modified>
</cp:coreProperties>
</file>