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73" r:id="rId10"/>
    <p:sldId id="264" r:id="rId11"/>
    <p:sldId id="265" r:id="rId12"/>
    <p:sldId id="274" r:id="rId13"/>
    <p:sldId id="269" r:id="rId14"/>
    <p:sldId id="270" r:id="rId15"/>
    <p:sldId id="271" r:id="rId16"/>
    <p:sldId id="276" r:id="rId17"/>
    <p:sldId id="277" r:id="rId18"/>
    <p:sldId id="275" r:id="rId19"/>
    <p:sldId id="266" r:id="rId20"/>
    <p:sldId id="267" r:id="rId21"/>
    <p:sldId id="268"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88">
          <p15:clr>
            <a:srgbClr val="A4A3A4"/>
          </p15:clr>
        </p15:guide>
        <p15:guide id="2" pos="512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ykYBvWl2q4n8Bm5kc3HcEXDMK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688"/>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d6d698db8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8" name="Google Shape;108;g22d6d698db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d6d698db8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5" name="Google Shape;115;g22d6d698db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d6d698db8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5" name="Google Shape;115;g22d6d698db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6966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d6d698db8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5" name="Google Shape;115;g22d6d698db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5914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d6d698db8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5" name="Google Shape;115;g22d6d698db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6435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d6d698db8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5" name="Google Shape;115;g22d6d698db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2631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d6d698db8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5" name="Google Shape;115;g22d6d698db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0988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d6d698db8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5" name="Google Shape;115;g22d6d698db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8237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d6d698db8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5" name="Google Shape;115;g22d6d698db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5575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2d6d698db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1" name="Google Shape;121;g22d6d698db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d6d698db8_1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7" name="Google Shape;127;g22d6d698db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3" name="Google Shape;13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6" name="Google Shape;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Decay is constrained by charge. There is potential to also decay in Ws but nothing else.</a:t>
            </a:r>
            <a:endParaRPr/>
          </a:p>
        </p:txBody>
      </p:sp>
      <p:sp>
        <p:nvSpPr>
          <p:cNvPr id="76" name="Google Shape;7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Mention that this is not necessarily a novel idea.</a:t>
            </a:r>
            <a:endParaRPr/>
          </a:p>
        </p:txBody>
      </p:sp>
      <p:sp>
        <p:nvSpPr>
          <p:cNvPr id="86" name="Google Shape;86;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d6d698db8_2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4" name="Google Shape;94;g22d6d698db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2" name="Google Shape;10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2" name="Google Shape;10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2206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5342703"/>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lt1"/>
              </a:buClr>
              <a:buSzPts val="1800"/>
              <a:buNone/>
              <a:defRPr sz="1800">
                <a:solidFill>
                  <a:schemeClr val="lt1"/>
                </a:solidFill>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wo Content" type="twoObj">
  <p:cSld name="TWO_OBJECT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1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0" name="Google Shape;20;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1" name="Google Shape;21;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 name="Google Shape;22;p1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19"/>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6" name="Google Shape;26;p19"/>
          <p:cNvSpPr txBox="1">
            <a:spLocks noGrp="1"/>
          </p:cNvSpPr>
          <p:nvPr>
            <p:ph type="body" idx="1"/>
          </p:nvPr>
        </p:nvSpPr>
        <p:spPr>
          <a:xfrm>
            <a:off x="838200" y="1825625"/>
            <a:ext cx="10515600" cy="328620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1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2" name="Google Shape;32;p2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Peter Dong, IMSA</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21"/>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8" name="Google Shape;38;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Slide">
  <p:cSld name="1_Title Slide">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1" name="Google Shape;41;p22"/>
          <p:cNvSpPr txBox="1">
            <a:spLocks noGrp="1"/>
          </p:cNvSpPr>
          <p:nvPr>
            <p:ph type="subTitle" idx="1"/>
          </p:nvPr>
        </p:nvSpPr>
        <p:spPr>
          <a:xfrm>
            <a:off x="1524000" y="4351185"/>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solidFill>
                  <a:schemeClr val="dk1"/>
                </a:solidFill>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a:spLocks noGrp="1"/>
          </p:cNvSpPr>
          <p:nvPr>
            <p:ph type="ctrTitle"/>
          </p:nvPr>
        </p:nvSpPr>
        <p:spPr>
          <a:xfrm>
            <a:off x="1524000" y="1824037"/>
            <a:ext cx="9144000" cy="1985963"/>
          </a:xfrm>
          <a:prstGeom prst="rect">
            <a:avLst/>
          </a:prstGeom>
          <a:noFill/>
          <a:ln>
            <a:noFill/>
          </a:ln>
        </p:spPr>
        <p:txBody>
          <a:bodyPr spcFirstLastPara="1" wrap="square" lIns="91425" tIns="45700" rIns="91425" bIns="45700" anchor="b" anchorCtr="0">
            <a:normAutofit/>
          </a:bodyPr>
          <a:lstStyle/>
          <a:p>
            <a:pPr algn="ctr" rtl="0">
              <a:spcBef>
                <a:spcPts val="0"/>
              </a:spcBef>
              <a:spcAft>
                <a:spcPts val="0"/>
              </a:spcAft>
            </a:pPr>
            <a:r>
              <a:rPr lang="en-US" sz="4500" b="0" i="0" u="none" strike="noStrike" dirty="0">
                <a:solidFill>
                  <a:srgbClr val="1B3769"/>
                </a:solidFill>
                <a:effectLst/>
                <a:latin typeface="Arial" panose="020B0604020202020204" pitchFamily="34" charset="0"/>
              </a:rPr>
              <a:t>Search for a doubly charged Higgs decaying to muons or electrons: Prospects for CMS Run III</a:t>
            </a:r>
            <a:endParaRPr lang="en-US" dirty="0"/>
          </a:p>
        </p:txBody>
      </p:sp>
      <p:sp>
        <p:nvSpPr>
          <p:cNvPr id="48" name="Google Shape;48;p1"/>
          <p:cNvSpPr txBox="1">
            <a:spLocks noGrp="1"/>
          </p:cNvSpPr>
          <p:nvPr>
            <p:ph type="subTitle" idx="1"/>
          </p:nvPr>
        </p:nvSpPr>
        <p:spPr>
          <a:xfrm>
            <a:off x="1524000" y="4800601"/>
            <a:ext cx="9144000" cy="20574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600"/>
              <a:buNone/>
            </a:pPr>
            <a:r>
              <a:rPr lang="en-US" sz="2600" dirty="0" err="1"/>
              <a:t>IMSAloquium</a:t>
            </a:r>
            <a:endParaRPr dirty="0"/>
          </a:p>
          <a:p>
            <a:pPr marL="0" lvl="0" indent="0" algn="ctr" rtl="0">
              <a:lnSpc>
                <a:spcPct val="90000"/>
              </a:lnSpc>
              <a:spcBef>
                <a:spcPts val="750"/>
              </a:spcBef>
              <a:spcAft>
                <a:spcPts val="0"/>
              </a:spcAft>
              <a:buClr>
                <a:schemeClr val="lt1"/>
              </a:buClr>
              <a:buSzPts val="2600"/>
              <a:buNone/>
            </a:pPr>
            <a:r>
              <a:rPr lang="en-US" sz="2600" dirty="0"/>
              <a:t>April 19, 2023</a:t>
            </a:r>
            <a:endParaRPr dirty="0"/>
          </a:p>
          <a:p>
            <a:pPr marL="0" lvl="0" indent="0" algn="ctr" rtl="0">
              <a:lnSpc>
                <a:spcPct val="90000"/>
              </a:lnSpc>
              <a:spcBef>
                <a:spcPts val="750"/>
              </a:spcBef>
              <a:spcAft>
                <a:spcPts val="0"/>
              </a:spcAft>
              <a:buClr>
                <a:srgbClr val="FFC000"/>
              </a:buClr>
              <a:buSzPts val="1800"/>
              <a:buNone/>
            </a:pPr>
            <a:r>
              <a:rPr lang="en-US" dirty="0"/>
              <a:t>Gautham Anne</a:t>
            </a:r>
          </a:p>
          <a:p>
            <a:pPr marL="0" lvl="0" indent="0" algn="ctr" rtl="0">
              <a:lnSpc>
                <a:spcPct val="90000"/>
              </a:lnSpc>
              <a:spcBef>
                <a:spcPts val="750"/>
              </a:spcBef>
              <a:spcAft>
                <a:spcPts val="0"/>
              </a:spcAft>
              <a:buClr>
                <a:srgbClr val="FFC000"/>
              </a:buClr>
              <a:buSzPts val="1800"/>
              <a:buNone/>
            </a:pPr>
            <a:r>
              <a:rPr lang="en-US" dirty="0"/>
              <a:t>On behalf of the IMSA-CMS group</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2d6d698db8_1_11"/>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Example Datacard</a:t>
            </a:r>
            <a:endParaRPr/>
          </a:p>
        </p:txBody>
      </p:sp>
      <p:pic>
        <p:nvPicPr>
          <p:cNvPr id="111" name="Google Shape;111;g22d6d698db8_1_11"/>
          <p:cNvPicPr preferRelativeResize="0"/>
          <p:nvPr/>
        </p:nvPicPr>
        <p:blipFill>
          <a:blip r:embed="rId3">
            <a:alphaModFix/>
          </a:blip>
          <a:stretch>
            <a:fillRect/>
          </a:stretch>
        </p:blipFill>
        <p:spPr>
          <a:xfrm>
            <a:off x="838200" y="1571600"/>
            <a:ext cx="9715499" cy="2059150"/>
          </a:xfrm>
          <a:prstGeom prst="rect">
            <a:avLst/>
          </a:prstGeom>
          <a:noFill/>
          <a:ln>
            <a:noFill/>
          </a:ln>
        </p:spPr>
      </p:pic>
      <p:pic>
        <p:nvPicPr>
          <p:cNvPr id="112" name="Google Shape;112;g22d6d698db8_1_11"/>
          <p:cNvPicPr preferRelativeResize="0"/>
          <p:nvPr/>
        </p:nvPicPr>
        <p:blipFill>
          <a:blip r:embed="rId4">
            <a:alphaModFix/>
          </a:blip>
          <a:stretch>
            <a:fillRect/>
          </a:stretch>
        </p:blipFill>
        <p:spPr>
          <a:xfrm>
            <a:off x="2338386" y="3921123"/>
            <a:ext cx="6715125" cy="257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2d6d698db8_1_24"/>
          <p:cNvSpPr txBox="1">
            <a:spLocks noGrp="1"/>
          </p:cNvSpPr>
          <p:nvPr>
            <p:ph type="body" idx="1"/>
          </p:nvPr>
        </p:nvSpPr>
        <p:spPr>
          <a:xfrm>
            <a:off x="914400" y="1676400"/>
            <a:ext cx="10515600" cy="3286200"/>
          </a:xfrm>
          <a:prstGeom prst="rect">
            <a:avLst/>
          </a:prstGeom>
          <a:noFill/>
          <a:ln>
            <a:noFill/>
          </a:ln>
        </p:spPr>
        <p:txBody>
          <a:bodyPr spcFirstLastPara="1" wrap="square" lIns="91425" tIns="45700" rIns="91425" bIns="45700" anchor="t" anchorCtr="0">
            <a:noAutofit/>
          </a:bodyPr>
          <a:lstStyle/>
          <a:p>
            <a:pPr marL="342900">
              <a:spcBef>
                <a:spcPts val="375"/>
              </a:spcBef>
            </a:pPr>
            <a:r>
              <a:rPr lang="en-US" dirty="0"/>
              <a:t>Helps us determine what point to employ a cut</a:t>
            </a:r>
          </a:p>
          <a:p>
            <a:pPr marL="800100" lvl="1"/>
            <a:r>
              <a:rPr lang="en-US" dirty="0"/>
              <a:t>Reduce background to better identify signal</a:t>
            </a:r>
          </a:p>
          <a:p>
            <a:pPr marL="800100" lvl="1"/>
            <a:r>
              <a:rPr lang="en-US" dirty="0"/>
              <a:t>Can’t cut out too much signal in the process</a:t>
            </a:r>
          </a:p>
          <a:p>
            <a:pPr marL="342900">
              <a:spcBef>
                <a:spcPts val="375"/>
              </a:spcBef>
            </a:pPr>
            <a:r>
              <a:rPr lang="en-US" dirty="0"/>
              <a:t>Example for H++</a:t>
            </a:r>
          </a:p>
          <a:p>
            <a:pPr marL="800100" lvl="1"/>
            <a:r>
              <a:rPr lang="en-US" dirty="0"/>
              <a:t>Background: QCD, </a:t>
            </a:r>
            <a:r>
              <a:rPr lang="en-US" dirty="0" err="1"/>
              <a:t>Drell</a:t>
            </a:r>
            <a:r>
              <a:rPr lang="en-US" dirty="0"/>
              <a:t>-Yan, Ttbar, BLAHHHHHHHH</a:t>
            </a:r>
          </a:p>
          <a:p>
            <a:pPr marL="800100" lvl="1"/>
            <a:endParaRPr lang="en-US" dirty="0"/>
          </a:p>
          <a:p>
            <a:pPr marL="800100" lvl="1"/>
            <a:r>
              <a:rPr lang="en-US" dirty="0"/>
              <a:t>PUT PICTURE FOR QUALITATIVE ANALYSIS OF CUT SELCECTION</a:t>
            </a:r>
          </a:p>
          <a:p>
            <a:pPr marL="800100" lvl="1"/>
            <a:endParaRPr lang="en-US" dirty="0"/>
          </a:p>
          <a:p>
            <a:pPr marL="457200" lvl="1" indent="0">
              <a:buNone/>
            </a:pPr>
            <a:endParaRPr lang="en-US" dirty="0"/>
          </a:p>
        </p:txBody>
      </p:sp>
      <p:sp>
        <p:nvSpPr>
          <p:cNvPr id="118" name="Google Shape;118;g22d6d698db8_1_24"/>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dirty="0"/>
              <a:t>Definition: Sensitivity</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2d6d698db8_1_24"/>
          <p:cNvSpPr txBox="1">
            <a:spLocks noGrp="1"/>
          </p:cNvSpPr>
          <p:nvPr>
            <p:ph type="body" idx="1"/>
          </p:nvPr>
        </p:nvSpPr>
        <p:spPr>
          <a:xfrm>
            <a:off x="914400" y="1676400"/>
            <a:ext cx="10515600" cy="3286200"/>
          </a:xfrm>
          <a:prstGeom prst="rect">
            <a:avLst/>
          </a:prstGeom>
          <a:noFill/>
          <a:ln>
            <a:noFill/>
          </a:ln>
        </p:spPr>
        <p:txBody>
          <a:bodyPr spcFirstLastPara="1" wrap="square" lIns="91425" tIns="45700" rIns="91425" bIns="45700" anchor="t" anchorCtr="0">
            <a:noAutofit/>
          </a:bodyPr>
          <a:lstStyle/>
          <a:p>
            <a:pPr marL="342900">
              <a:spcBef>
                <a:spcPts val="375"/>
              </a:spcBef>
            </a:pPr>
            <a:r>
              <a:rPr lang="en-US" dirty="0"/>
              <a:t>Our group’s selection cuts were based on the standard significance = S/sqrt(B) formulation</a:t>
            </a:r>
          </a:p>
          <a:p>
            <a:pPr marL="342900">
              <a:spcBef>
                <a:spcPts val="375"/>
              </a:spcBef>
            </a:pPr>
            <a:r>
              <a:rPr lang="en-US" dirty="0"/>
              <a:t>Flaws</a:t>
            </a:r>
          </a:p>
          <a:p>
            <a:pPr marL="800100" lvl="1"/>
            <a:r>
              <a:rPr lang="en-US" dirty="0"/>
              <a:t>Depends on a-priori expectations of limit settings</a:t>
            </a:r>
          </a:p>
          <a:p>
            <a:pPr marL="342900">
              <a:spcBef>
                <a:spcPts val="375"/>
              </a:spcBef>
            </a:pPr>
            <a:r>
              <a:rPr lang="en-US" dirty="0" err="1"/>
              <a:t>Punzi</a:t>
            </a:r>
            <a:r>
              <a:rPr lang="en-US" dirty="0"/>
              <a:t> Criterion</a:t>
            </a:r>
          </a:p>
          <a:p>
            <a:pPr marL="800100" lvl="1"/>
            <a:r>
              <a:rPr lang="en-US" dirty="0"/>
              <a:t>Independent of a-priori expectations to assert that a discovery has been made</a:t>
            </a:r>
          </a:p>
          <a:p>
            <a:pPr marL="800100" lvl="1"/>
            <a:r>
              <a:rPr lang="en-US" dirty="0"/>
              <a:t>Derived simple approximation of Poisson counts with background</a:t>
            </a:r>
          </a:p>
        </p:txBody>
      </p:sp>
      <p:sp>
        <p:nvSpPr>
          <p:cNvPr id="118" name="Google Shape;118;g22d6d698db8_1_24"/>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dirty="0"/>
              <a:t>Sensitivity Estimation</a:t>
            </a:r>
            <a:endParaRPr dirty="0"/>
          </a:p>
        </p:txBody>
      </p:sp>
    </p:spTree>
    <p:extLst>
      <p:ext uri="{BB962C8B-B14F-4D97-AF65-F5344CB8AC3E}">
        <p14:creationId xmlns:p14="http://schemas.microsoft.com/office/powerpoint/2010/main" val="205204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2d6d698db8_1_24"/>
          <p:cNvSpPr txBox="1">
            <a:spLocks noGrp="1"/>
          </p:cNvSpPr>
          <p:nvPr>
            <p:ph type="body" idx="1"/>
          </p:nvPr>
        </p:nvSpPr>
        <p:spPr>
          <a:xfrm>
            <a:off x="914400" y="1676400"/>
            <a:ext cx="10515600" cy="3286200"/>
          </a:xfrm>
          <a:prstGeom prst="rect">
            <a:avLst/>
          </a:prstGeom>
          <a:noFill/>
          <a:ln>
            <a:noFill/>
          </a:ln>
        </p:spPr>
        <p:txBody>
          <a:bodyPr spcFirstLastPara="1" wrap="square" lIns="91425" tIns="45700" rIns="91425" bIns="45700" anchor="t" anchorCtr="0">
            <a:noAutofit/>
          </a:bodyPr>
          <a:lstStyle/>
          <a:p>
            <a:pPr marL="800100" lvl="1"/>
            <a:r>
              <a:rPr lang="en-US" dirty="0"/>
              <a:t>X – Observed variable, H_0 – distribution of X</a:t>
            </a:r>
          </a:p>
          <a:p>
            <a:pPr marL="800100" lvl="1"/>
            <a:r>
              <a:rPr lang="en-US" dirty="0" err="1"/>
              <a:t>H_m</a:t>
            </a:r>
            <a:r>
              <a:rPr lang="en-US" dirty="0"/>
              <a:t> is Poisson distribution of X with mean equal to the number of </a:t>
            </a:r>
            <a:r>
              <a:rPr lang="en-US" dirty="0" err="1"/>
              <a:t>B+S_m</a:t>
            </a:r>
            <a:endParaRPr lang="en-US" dirty="0"/>
          </a:p>
          <a:p>
            <a:pPr marL="1257300" lvl="2"/>
            <a:r>
              <a:rPr lang="en-US" dirty="0" err="1"/>
              <a:t>S_m</a:t>
            </a:r>
            <a:r>
              <a:rPr lang="en-US" dirty="0"/>
              <a:t> new signal, m the unknown free parameter of the signal</a:t>
            </a:r>
          </a:p>
          <a:p>
            <a:pPr marL="800100" lvl="1"/>
            <a:r>
              <a:rPr lang="en-US" dirty="0"/>
              <a:t>Test H_0 by selecting range of X that helps us reject H_0</a:t>
            </a:r>
          </a:p>
          <a:p>
            <a:pPr marL="1257300" lvl="2"/>
            <a:r>
              <a:rPr lang="en-US" dirty="0"/>
              <a:t>Critical Region</a:t>
            </a:r>
          </a:p>
          <a:p>
            <a:pPr marL="1257300" lvl="2"/>
            <a:r>
              <a:rPr lang="en-US" dirty="0"/>
              <a:t>Alpha is the significance level of rejecting H_0 when it is indeed true</a:t>
            </a:r>
          </a:p>
          <a:p>
            <a:pPr marL="1257300" lvl="2"/>
            <a:r>
              <a:rPr lang="en-US" dirty="0"/>
              <a:t>Alpha =  5 sigma</a:t>
            </a:r>
          </a:p>
        </p:txBody>
      </p:sp>
      <p:sp>
        <p:nvSpPr>
          <p:cNvPr id="118" name="Google Shape;118;g22d6d698db8_1_24"/>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dirty="0"/>
              <a:t>Derivation: Definitions</a:t>
            </a:r>
            <a:endParaRPr dirty="0"/>
          </a:p>
        </p:txBody>
      </p:sp>
    </p:spTree>
    <p:extLst>
      <p:ext uri="{BB962C8B-B14F-4D97-AF65-F5344CB8AC3E}">
        <p14:creationId xmlns:p14="http://schemas.microsoft.com/office/powerpoint/2010/main" val="3857236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2d6d698db8_1_24"/>
          <p:cNvSpPr txBox="1">
            <a:spLocks noGrp="1"/>
          </p:cNvSpPr>
          <p:nvPr>
            <p:ph type="body" idx="1"/>
          </p:nvPr>
        </p:nvSpPr>
        <p:spPr>
          <a:xfrm>
            <a:off x="914400" y="1676400"/>
            <a:ext cx="10515600" cy="3286200"/>
          </a:xfrm>
          <a:prstGeom prst="rect">
            <a:avLst/>
          </a:prstGeom>
          <a:noFill/>
          <a:ln>
            <a:noFill/>
          </a:ln>
        </p:spPr>
        <p:txBody>
          <a:bodyPr spcFirstLastPara="1" wrap="square" lIns="91425" tIns="45700" rIns="91425" bIns="45700" anchor="t" anchorCtr="0">
            <a:noAutofit/>
          </a:bodyPr>
          <a:lstStyle/>
          <a:p>
            <a:pPr marL="800100" lvl="1"/>
            <a:r>
              <a:rPr lang="en-US" dirty="0"/>
              <a:t>Independent of choice of metric</a:t>
            </a:r>
          </a:p>
          <a:p>
            <a:pPr marL="1257300" lvl="2"/>
            <a:r>
              <a:rPr lang="en-US" dirty="0"/>
              <a:t>In both observable and parameter space</a:t>
            </a:r>
          </a:p>
          <a:p>
            <a:pPr marL="800100" lvl="1"/>
            <a:r>
              <a:rPr lang="en-US" dirty="0"/>
              <a:t>Should not require a choice of priors and independent of expectation of signal</a:t>
            </a:r>
          </a:p>
          <a:p>
            <a:pPr marL="1257300" lvl="2"/>
            <a:r>
              <a:rPr lang="en-US" dirty="0"/>
              <a:t>Priors are assumptions we make about signal</a:t>
            </a:r>
          </a:p>
          <a:p>
            <a:pPr marL="1257300" lvl="2"/>
            <a:endParaRPr lang="en-US" dirty="0"/>
          </a:p>
          <a:p>
            <a:pPr marL="1257300" lvl="2"/>
            <a:endParaRPr lang="en-US" dirty="0"/>
          </a:p>
          <a:p>
            <a:pPr marL="914400" lvl="2" indent="0">
              <a:buNone/>
            </a:pPr>
            <a:endParaRPr lang="en-US" dirty="0"/>
          </a:p>
          <a:p>
            <a:pPr marL="914400" lvl="2" indent="0">
              <a:buNone/>
            </a:pPr>
            <a:endParaRPr lang="en-US" dirty="0"/>
          </a:p>
          <a:p>
            <a:pPr marL="914400" lvl="2" indent="0">
              <a:buNone/>
            </a:pPr>
            <a:r>
              <a:rPr lang="en-US" dirty="0"/>
              <a:t>				and</a:t>
            </a:r>
          </a:p>
        </p:txBody>
      </p:sp>
      <p:sp>
        <p:nvSpPr>
          <p:cNvPr id="118" name="Google Shape;118;g22d6d698db8_1_24"/>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dirty="0"/>
              <a:t>Derivation: Criteria</a:t>
            </a:r>
            <a:endParaRPr dirty="0"/>
          </a:p>
        </p:txBody>
      </p:sp>
      <p:pic>
        <p:nvPicPr>
          <p:cNvPr id="7" name="Picture 6">
            <a:extLst>
              <a:ext uri="{FF2B5EF4-FFF2-40B4-BE49-F238E27FC236}">
                <a16:creationId xmlns:a16="http://schemas.microsoft.com/office/drawing/2014/main" id="{D4D1E294-56D5-3AFF-A7B9-8174268E1CA5}"/>
              </a:ext>
            </a:extLst>
          </p:cNvPr>
          <p:cNvPicPr>
            <a:picLocks noChangeAspect="1"/>
          </p:cNvPicPr>
          <p:nvPr/>
        </p:nvPicPr>
        <p:blipFill>
          <a:blip r:embed="rId3"/>
          <a:stretch>
            <a:fillRect/>
          </a:stretch>
        </p:blipFill>
        <p:spPr>
          <a:xfrm>
            <a:off x="451839" y="3434138"/>
            <a:ext cx="4691528" cy="873595"/>
          </a:xfrm>
          <a:prstGeom prst="rect">
            <a:avLst/>
          </a:prstGeom>
        </p:spPr>
      </p:pic>
      <p:pic>
        <p:nvPicPr>
          <p:cNvPr id="9" name="Picture 8">
            <a:extLst>
              <a:ext uri="{FF2B5EF4-FFF2-40B4-BE49-F238E27FC236}">
                <a16:creationId xmlns:a16="http://schemas.microsoft.com/office/drawing/2014/main" id="{7C659C9A-D2D7-A840-10F8-C20A21811C72}"/>
              </a:ext>
            </a:extLst>
          </p:cNvPr>
          <p:cNvPicPr>
            <a:picLocks noChangeAspect="1"/>
          </p:cNvPicPr>
          <p:nvPr/>
        </p:nvPicPr>
        <p:blipFill>
          <a:blip r:embed="rId4"/>
          <a:stretch>
            <a:fillRect/>
          </a:stretch>
        </p:blipFill>
        <p:spPr>
          <a:xfrm>
            <a:off x="6520503" y="3469842"/>
            <a:ext cx="3387996" cy="837891"/>
          </a:xfrm>
          <a:prstGeom prst="rect">
            <a:avLst/>
          </a:prstGeom>
        </p:spPr>
      </p:pic>
    </p:spTree>
    <p:extLst>
      <p:ext uri="{BB962C8B-B14F-4D97-AF65-F5344CB8AC3E}">
        <p14:creationId xmlns:p14="http://schemas.microsoft.com/office/powerpoint/2010/main" val="38831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2d6d698db8_1_24"/>
          <p:cNvSpPr txBox="1">
            <a:spLocks noGrp="1"/>
          </p:cNvSpPr>
          <p:nvPr>
            <p:ph type="body" idx="1"/>
          </p:nvPr>
        </p:nvSpPr>
        <p:spPr>
          <a:xfrm>
            <a:off x="914400" y="1676400"/>
            <a:ext cx="10515600" cy="3286200"/>
          </a:xfrm>
          <a:prstGeom prst="rect">
            <a:avLst/>
          </a:prstGeom>
          <a:noFill/>
          <a:ln>
            <a:noFill/>
          </a:ln>
        </p:spPr>
        <p:txBody>
          <a:bodyPr spcFirstLastPara="1" wrap="square" lIns="91425" tIns="45700" rIns="91425" bIns="45700" anchor="t" anchorCtr="0">
            <a:noAutofit/>
          </a:bodyPr>
          <a:lstStyle/>
          <a:p>
            <a:pPr marL="800100" lvl="1"/>
            <a:r>
              <a:rPr lang="en-US" dirty="0" err="1"/>
              <a:t>S_m</a:t>
            </a:r>
            <a:r>
              <a:rPr lang="en-US" dirty="0"/>
              <a:t> is non-zero</a:t>
            </a:r>
          </a:p>
          <a:p>
            <a:pPr marL="1257300" lvl="2"/>
            <a:r>
              <a:rPr lang="en-US" dirty="0"/>
              <a:t>n&gt;</a:t>
            </a:r>
            <a:r>
              <a:rPr lang="en-US" dirty="0" err="1"/>
              <a:t>n_min</a:t>
            </a:r>
            <a:endParaRPr lang="en-US" dirty="0"/>
          </a:p>
          <a:p>
            <a:pPr marL="1257300" lvl="2"/>
            <a:r>
              <a:rPr lang="en-US" dirty="0" err="1"/>
              <a:t>S_m</a:t>
            </a:r>
            <a:r>
              <a:rPr lang="en-US" dirty="0"/>
              <a:t> &gt;</a:t>
            </a:r>
            <a:r>
              <a:rPr lang="en-US" dirty="0" err="1"/>
              <a:t>S_min</a:t>
            </a:r>
            <a:endParaRPr lang="en-US" dirty="0"/>
          </a:p>
        </p:txBody>
      </p:sp>
      <p:sp>
        <p:nvSpPr>
          <p:cNvPr id="118" name="Google Shape;118;g22d6d698db8_1_24"/>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dirty="0"/>
              <a:t>Derivation: Some Assumptions</a:t>
            </a:r>
            <a:endParaRPr dirty="0"/>
          </a:p>
        </p:txBody>
      </p:sp>
    </p:spTree>
    <p:extLst>
      <p:ext uri="{BB962C8B-B14F-4D97-AF65-F5344CB8AC3E}">
        <p14:creationId xmlns:p14="http://schemas.microsoft.com/office/powerpoint/2010/main" val="4240547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2d6d698db8_1_24"/>
          <p:cNvSpPr txBox="1">
            <a:spLocks noGrp="1"/>
          </p:cNvSpPr>
          <p:nvPr>
            <p:ph type="body" idx="1"/>
          </p:nvPr>
        </p:nvSpPr>
        <p:spPr>
          <a:xfrm>
            <a:off x="914400" y="1676400"/>
            <a:ext cx="10515600" cy="3286200"/>
          </a:xfrm>
          <a:prstGeom prst="rect">
            <a:avLst/>
          </a:prstGeom>
          <a:noFill/>
          <a:ln>
            <a:noFill/>
          </a:ln>
        </p:spPr>
        <p:txBody>
          <a:bodyPr spcFirstLastPara="1" wrap="square" lIns="91425" tIns="45700" rIns="91425" bIns="45700" anchor="t" anchorCtr="0">
            <a:noAutofit/>
          </a:bodyPr>
          <a:lstStyle/>
          <a:p>
            <a:pPr marL="800100" lvl="1"/>
            <a:r>
              <a:rPr lang="en-US" dirty="0"/>
              <a:t>Using a gaussian (ask </a:t>
            </a:r>
            <a:r>
              <a:rPr lang="en-US" dirty="0" err="1"/>
              <a:t>dr</a:t>
            </a:r>
            <a:r>
              <a:rPr lang="en-US" dirty="0"/>
              <a:t> dong if should be capitalized, weird convo) of the Poisson, we can state that</a:t>
            </a:r>
          </a:p>
          <a:p>
            <a:pPr marL="800100" lvl="1"/>
            <a:endParaRPr lang="en-US" dirty="0"/>
          </a:p>
          <a:p>
            <a:pPr marL="800100" lvl="1"/>
            <a:endParaRPr lang="en-US" dirty="0"/>
          </a:p>
          <a:p>
            <a:pPr marL="800100" lvl="1"/>
            <a:endParaRPr lang="en-US" dirty="0"/>
          </a:p>
          <a:p>
            <a:pPr marL="800100" lvl="1"/>
            <a:endParaRPr lang="en-US" dirty="0"/>
          </a:p>
          <a:p>
            <a:pPr marL="800100" lvl="1"/>
            <a:endParaRPr lang="en-US" dirty="0"/>
          </a:p>
          <a:p>
            <a:pPr marL="800100" lvl="1"/>
            <a:r>
              <a:rPr lang="en-US" dirty="0"/>
              <a:t>Assume efficiency of signal cuts are independent of m, that is	            and we aim to maximize sensitivity by minimizing </a:t>
            </a:r>
            <a:r>
              <a:rPr lang="en-US" dirty="0" err="1"/>
              <a:t>sigma_m</a:t>
            </a:r>
            <a:r>
              <a:rPr lang="en-US" dirty="0"/>
              <a:t> </a:t>
            </a:r>
          </a:p>
        </p:txBody>
      </p:sp>
      <p:sp>
        <p:nvSpPr>
          <p:cNvPr id="118" name="Google Shape;118;g22d6d698db8_1_24"/>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dirty="0"/>
              <a:t>Derivation</a:t>
            </a:r>
            <a:endParaRPr dirty="0"/>
          </a:p>
        </p:txBody>
      </p:sp>
      <p:pic>
        <p:nvPicPr>
          <p:cNvPr id="4" name="Picture 3">
            <a:extLst>
              <a:ext uri="{FF2B5EF4-FFF2-40B4-BE49-F238E27FC236}">
                <a16:creationId xmlns:a16="http://schemas.microsoft.com/office/drawing/2014/main" id="{44E18E37-84CA-BF69-8269-EE6B90B25860}"/>
              </a:ext>
            </a:extLst>
          </p:cNvPr>
          <p:cNvPicPr>
            <a:picLocks noChangeAspect="1"/>
          </p:cNvPicPr>
          <p:nvPr/>
        </p:nvPicPr>
        <p:blipFill>
          <a:blip r:embed="rId3"/>
          <a:stretch>
            <a:fillRect/>
          </a:stretch>
        </p:blipFill>
        <p:spPr>
          <a:xfrm>
            <a:off x="2175680" y="2440047"/>
            <a:ext cx="7840640" cy="688874"/>
          </a:xfrm>
          <a:prstGeom prst="rect">
            <a:avLst/>
          </a:prstGeom>
        </p:spPr>
      </p:pic>
      <p:pic>
        <p:nvPicPr>
          <p:cNvPr id="7" name="Picture 6">
            <a:extLst>
              <a:ext uri="{FF2B5EF4-FFF2-40B4-BE49-F238E27FC236}">
                <a16:creationId xmlns:a16="http://schemas.microsoft.com/office/drawing/2014/main" id="{BB65BABD-01EC-DA03-4106-FB24713735B0}"/>
              </a:ext>
            </a:extLst>
          </p:cNvPr>
          <p:cNvPicPr>
            <a:picLocks noChangeAspect="1"/>
          </p:cNvPicPr>
          <p:nvPr/>
        </p:nvPicPr>
        <p:blipFill>
          <a:blip r:embed="rId4"/>
          <a:stretch>
            <a:fillRect/>
          </a:stretch>
        </p:blipFill>
        <p:spPr>
          <a:xfrm>
            <a:off x="7556641" y="3522689"/>
            <a:ext cx="1347305" cy="325472"/>
          </a:xfrm>
          <a:prstGeom prst="rect">
            <a:avLst/>
          </a:prstGeom>
        </p:spPr>
      </p:pic>
      <p:pic>
        <p:nvPicPr>
          <p:cNvPr id="10" name="Picture 9">
            <a:extLst>
              <a:ext uri="{FF2B5EF4-FFF2-40B4-BE49-F238E27FC236}">
                <a16:creationId xmlns:a16="http://schemas.microsoft.com/office/drawing/2014/main" id="{08A10EBE-E129-A30B-8493-EF1471981B80}"/>
              </a:ext>
            </a:extLst>
          </p:cNvPr>
          <p:cNvPicPr>
            <a:picLocks noChangeAspect="1"/>
          </p:cNvPicPr>
          <p:nvPr/>
        </p:nvPicPr>
        <p:blipFill>
          <a:blip r:embed="rId5"/>
          <a:stretch>
            <a:fillRect/>
          </a:stretch>
        </p:blipFill>
        <p:spPr>
          <a:xfrm>
            <a:off x="3026573" y="4426042"/>
            <a:ext cx="6138853" cy="1073115"/>
          </a:xfrm>
          <a:prstGeom prst="rect">
            <a:avLst/>
          </a:prstGeom>
        </p:spPr>
      </p:pic>
    </p:spTree>
    <p:extLst>
      <p:ext uri="{BB962C8B-B14F-4D97-AF65-F5344CB8AC3E}">
        <p14:creationId xmlns:p14="http://schemas.microsoft.com/office/powerpoint/2010/main" val="263434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2d6d698db8_1_24"/>
          <p:cNvSpPr txBox="1">
            <a:spLocks noGrp="1"/>
          </p:cNvSpPr>
          <p:nvPr>
            <p:ph type="body" idx="1"/>
          </p:nvPr>
        </p:nvSpPr>
        <p:spPr>
          <a:xfrm>
            <a:off x="914400" y="1676400"/>
            <a:ext cx="10515600" cy="3286200"/>
          </a:xfrm>
          <a:prstGeom prst="rect">
            <a:avLst/>
          </a:prstGeom>
          <a:noFill/>
          <a:ln>
            <a:noFill/>
          </a:ln>
        </p:spPr>
        <p:txBody>
          <a:bodyPr spcFirstLastPara="1" wrap="square" lIns="91425" tIns="45700" rIns="91425" bIns="45700" anchor="t" anchorCtr="0">
            <a:noAutofit/>
          </a:bodyPr>
          <a:lstStyle/>
          <a:p>
            <a:pPr marL="800100" lvl="1"/>
            <a:r>
              <a:rPr lang="en-US" dirty="0"/>
              <a:t>Setting a = b = 5sigma, we arrive at </a:t>
            </a:r>
          </a:p>
          <a:p>
            <a:pPr marL="800100" lvl="1"/>
            <a:endParaRPr lang="en-US" dirty="0"/>
          </a:p>
          <a:p>
            <a:pPr marL="800100" lvl="1"/>
            <a:endParaRPr lang="en-US" dirty="0"/>
          </a:p>
          <a:p>
            <a:pPr marL="800100" lvl="1"/>
            <a:endParaRPr lang="en-US" dirty="0"/>
          </a:p>
          <a:p>
            <a:pPr marL="800100" lvl="1"/>
            <a:endParaRPr lang="en-US" dirty="0"/>
          </a:p>
          <a:p>
            <a:pPr marL="800100" lvl="1"/>
            <a:r>
              <a:rPr lang="en-US" dirty="0"/>
              <a:t>Consider the common sensitivity measures:</a:t>
            </a:r>
          </a:p>
          <a:p>
            <a:pPr marL="800100" lvl="1"/>
            <a:endParaRPr lang="en-US" dirty="0"/>
          </a:p>
          <a:p>
            <a:pPr marL="4000500" lvl="8"/>
            <a:r>
              <a:rPr lang="en-US" dirty="0"/>
              <a:t>                     and</a:t>
            </a:r>
          </a:p>
          <a:p>
            <a:pPr marL="800100" lvl="1"/>
            <a:endParaRPr lang="en-US" dirty="0"/>
          </a:p>
          <a:p>
            <a:pPr marL="800100" lvl="1"/>
            <a:r>
              <a:rPr lang="en-US" dirty="0"/>
              <a:t>First expression cannot be calculated unless cross section of signal is known, and not directly related to significance of search, but rather the uncertainties in measurements of yields and new processes</a:t>
            </a:r>
          </a:p>
          <a:p>
            <a:pPr marL="800100" lvl="1"/>
            <a:r>
              <a:rPr lang="en-US" dirty="0"/>
              <a:t>Second expression</a:t>
            </a:r>
          </a:p>
          <a:p>
            <a:pPr marL="1257300" lvl="2"/>
            <a:r>
              <a:rPr lang="en-US" dirty="0"/>
              <a:t>Linear in S, but breaks down at small values of B</a:t>
            </a:r>
          </a:p>
          <a:p>
            <a:pPr marL="800100" lvl="1"/>
            <a:r>
              <a:rPr lang="en-US" dirty="0"/>
              <a:t>If efficiencies are unknown</a:t>
            </a:r>
          </a:p>
          <a:p>
            <a:pPr marL="1257300" lvl="2"/>
            <a:endParaRPr lang="en-US" dirty="0"/>
          </a:p>
        </p:txBody>
      </p:sp>
      <p:sp>
        <p:nvSpPr>
          <p:cNvPr id="118" name="Google Shape;118;g22d6d698db8_1_24"/>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dirty="0"/>
              <a:t>Derivation and Comparison</a:t>
            </a:r>
            <a:endParaRPr dirty="0"/>
          </a:p>
        </p:txBody>
      </p:sp>
      <p:pic>
        <p:nvPicPr>
          <p:cNvPr id="3" name="Picture 2">
            <a:extLst>
              <a:ext uri="{FF2B5EF4-FFF2-40B4-BE49-F238E27FC236}">
                <a16:creationId xmlns:a16="http://schemas.microsoft.com/office/drawing/2014/main" id="{A7545C4C-815E-55B1-6CD7-9EEEACC8EC8C}"/>
              </a:ext>
            </a:extLst>
          </p:cNvPr>
          <p:cNvPicPr>
            <a:picLocks noChangeAspect="1"/>
          </p:cNvPicPr>
          <p:nvPr/>
        </p:nvPicPr>
        <p:blipFill>
          <a:blip r:embed="rId3"/>
          <a:stretch>
            <a:fillRect/>
          </a:stretch>
        </p:blipFill>
        <p:spPr>
          <a:xfrm>
            <a:off x="5303327" y="2121344"/>
            <a:ext cx="1585346" cy="854843"/>
          </a:xfrm>
          <a:prstGeom prst="rect">
            <a:avLst/>
          </a:prstGeom>
        </p:spPr>
      </p:pic>
      <p:pic>
        <p:nvPicPr>
          <p:cNvPr id="6" name="Picture 5">
            <a:extLst>
              <a:ext uri="{FF2B5EF4-FFF2-40B4-BE49-F238E27FC236}">
                <a16:creationId xmlns:a16="http://schemas.microsoft.com/office/drawing/2014/main" id="{EE7AC0B2-C215-2484-3DE7-79C790545398}"/>
              </a:ext>
            </a:extLst>
          </p:cNvPr>
          <p:cNvPicPr>
            <a:picLocks noChangeAspect="1"/>
          </p:cNvPicPr>
          <p:nvPr/>
        </p:nvPicPr>
        <p:blipFill>
          <a:blip r:embed="rId4"/>
          <a:stretch>
            <a:fillRect/>
          </a:stretch>
        </p:blipFill>
        <p:spPr>
          <a:xfrm>
            <a:off x="4025981" y="3595313"/>
            <a:ext cx="1277346" cy="748161"/>
          </a:xfrm>
          <a:prstGeom prst="rect">
            <a:avLst/>
          </a:prstGeom>
        </p:spPr>
      </p:pic>
      <p:pic>
        <p:nvPicPr>
          <p:cNvPr id="9" name="Picture 8">
            <a:extLst>
              <a:ext uri="{FF2B5EF4-FFF2-40B4-BE49-F238E27FC236}">
                <a16:creationId xmlns:a16="http://schemas.microsoft.com/office/drawing/2014/main" id="{97719963-0CA4-3F3D-4CA0-6A4BE9205FDE}"/>
              </a:ext>
            </a:extLst>
          </p:cNvPr>
          <p:cNvPicPr>
            <a:picLocks noChangeAspect="1"/>
          </p:cNvPicPr>
          <p:nvPr/>
        </p:nvPicPr>
        <p:blipFill>
          <a:blip r:embed="rId5"/>
          <a:stretch>
            <a:fillRect/>
          </a:stretch>
        </p:blipFill>
        <p:spPr>
          <a:xfrm>
            <a:off x="6605666" y="3547603"/>
            <a:ext cx="964367" cy="855193"/>
          </a:xfrm>
          <a:prstGeom prst="rect">
            <a:avLst/>
          </a:prstGeom>
        </p:spPr>
      </p:pic>
    </p:spTree>
    <p:extLst>
      <p:ext uri="{BB962C8B-B14F-4D97-AF65-F5344CB8AC3E}">
        <p14:creationId xmlns:p14="http://schemas.microsoft.com/office/powerpoint/2010/main" val="735621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2d6d698db8_1_24"/>
          <p:cNvSpPr txBox="1">
            <a:spLocks noGrp="1"/>
          </p:cNvSpPr>
          <p:nvPr>
            <p:ph type="body" idx="1"/>
          </p:nvPr>
        </p:nvSpPr>
        <p:spPr>
          <a:xfrm>
            <a:off x="914400" y="1676400"/>
            <a:ext cx="10515600" cy="3286200"/>
          </a:xfrm>
          <a:prstGeom prst="rect">
            <a:avLst/>
          </a:prstGeom>
          <a:noFill/>
          <a:ln>
            <a:noFill/>
          </a:ln>
        </p:spPr>
        <p:txBody>
          <a:bodyPr spcFirstLastPara="1" wrap="square" lIns="91425" tIns="45700" rIns="91425" bIns="45700" anchor="t" anchorCtr="0">
            <a:noAutofit/>
          </a:bodyPr>
          <a:lstStyle/>
          <a:p>
            <a:pPr marL="800100" lvl="1"/>
            <a:r>
              <a:rPr lang="en-US" dirty="0"/>
              <a:t>Cannot replace sensitivity search with full-likelihood approach</a:t>
            </a:r>
          </a:p>
          <a:p>
            <a:pPr marL="1257300" lvl="2"/>
            <a:r>
              <a:rPr lang="en-US" dirty="0"/>
              <a:t>Only for optimization of analysis at early-stages of cut selection</a:t>
            </a:r>
          </a:p>
          <a:p>
            <a:pPr marL="1257300" lvl="2"/>
            <a:r>
              <a:rPr lang="en-US" dirty="0"/>
              <a:t>Assumes a counting experiment and neglects systematics</a:t>
            </a:r>
          </a:p>
        </p:txBody>
      </p:sp>
      <p:sp>
        <p:nvSpPr>
          <p:cNvPr id="118" name="Google Shape;118;g22d6d698db8_1_24"/>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dirty="0"/>
              <a:t>Some Limitations</a:t>
            </a:r>
            <a:endParaRPr dirty="0"/>
          </a:p>
        </p:txBody>
      </p:sp>
    </p:spTree>
    <p:extLst>
      <p:ext uri="{BB962C8B-B14F-4D97-AF65-F5344CB8AC3E}">
        <p14:creationId xmlns:p14="http://schemas.microsoft.com/office/powerpoint/2010/main" val="2830706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g22d6d698db8_1_33"/>
          <p:cNvPicPr preferRelativeResize="0"/>
          <p:nvPr/>
        </p:nvPicPr>
        <p:blipFill>
          <a:blip r:embed="rId3">
            <a:alphaModFix/>
          </a:blip>
          <a:stretch>
            <a:fillRect/>
          </a:stretch>
        </p:blipFill>
        <p:spPr>
          <a:xfrm>
            <a:off x="3386137" y="977838"/>
            <a:ext cx="8086725" cy="4902325"/>
          </a:xfrm>
          <a:prstGeom prst="rect">
            <a:avLst/>
          </a:prstGeom>
          <a:noFill/>
          <a:ln>
            <a:noFill/>
          </a:ln>
        </p:spPr>
      </p:pic>
      <p:pic>
        <p:nvPicPr>
          <p:cNvPr id="2" name="Picture 1">
            <a:extLst>
              <a:ext uri="{FF2B5EF4-FFF2-40B4-BE49-F238E27FC236}">
                <a16:creationId xmlns:a16="http://schemas.microsoft.com/office/drawing/2014/main" id="{F2B2613C-DE17-E202-1B79-6BC6BFA6E94C}"/>
              </a:ext>
            </a:extLst>
          </p:cNvPr>
          <p:cNvPicPr>
            <a:picLocks noChangeAspect="1"/>
          </p:cNvPicPr>
          <p:nvPr/>
        </p:nvPicPr>
        <p:blipFill>
          <a:blip r:embed="rId4"/>
          <a:stretch>
            <a:fillRect/>
          </a:stretch>
        </p:blipFill>
        <p:spPr>
          <a:xfrm>
            <a:off x="929390" y="2953941"/>
            <a:ext cx="1762037" cy="9501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Goals of This Talk</a:t>
            </a:r>
            <a:endParaRPr/>
          </a:p>
        </p:txBody>
      </p:sp>
      <p:sp>
        <p:nvSpPr>
          <p:cNvPr id="54" name="Google Shape;54;p2"/>
          <p:cNvSpPr txBox="1">
            <a:spLocks noGrp="1"/>
          </p:cNvSpPr>
          <p:nvPr>
            <p:ph type="body" idx="1"/>
          </p:nvPr>
        </p:nvSpPr>
        <p:spPr>
          <a:xfrm>
            <a:off x="990600" y="1676400"/>
            <a:ext cx="10515600" cy="3286202"/>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US" dirty="0"/>
              <a:t>Explore the doubly charged Higgs (H++)</a:t>
            </a:r>
            <a:endParaRPr dirty="0"/>
          </a:p>
          <a:p>
            <a:pPr marL="514350" lvl="1" indent="-171450" algn="l" rtl="0">
              <a:lnSpc>
                <a:spcPct val="90000"/>
              </a:lnSpc>
              <a:spcBef>
                <a:spcPts val="375"/>
              </a:spcBef>
              <a:spcAft>
                <a:spcPts val="0"/>
              </a:spcAft>
              <a:buClr>
                <a:schemeClr val="dk1"/>
              </a:buClr>
              <a:buSzPts val="1800"/>
              <a:buChar char="•"/>
            </a:pPr>
            <a:r>
              <a:rPr lang="en-US" dirty="0"/>
              <a:t>Models</a:t>
            </a:r>
            <a:endParaRPr dirty="0"/>
          </a:p>
          <a:p>
            <a:pPr marL="514350" lvl="1" indent="-171450" algn="l" rtl="0">
              <a:lnSpc>
                <a:spcPct val="90000"/>
              </a:lnSpc>
              <a:spcBef>
                <a:spcPts val="375"/>
              </a:spcBef>
              <a:spcAft>
                <a:spcPts val="0"/>
              </a:spcAft>
              <a:buClr>
                <a:schemeClr val="dk1"/>
              </a:buClr>
              <a:buSzPts val="1800"/>
              <a:buChar char="•"/>
            </a:pPr>
            <a:r>
              <a:rPr lang="en-US" dirty="0"/>
              <a:t>Production Mechanisms</a:t>
            </a:r>
            <a:endParaRPr dirty="0"/>
          </a:p>
          <a:p>
            <a:pPr marL="171450" lvl="0" indent="-171450" algn="l" rtl="0">
              <a:lnSpc>
                <a:spcPct val="90000"/>
              </a:lnSpc>
              <a:spcBef>
                <a:spcPts val="750"/>
              </a:spcBef>
              <a:spcAft>
                <a:spcPts val="0"/>
              </a:spcAft>
              <a:buClr>
                <a:schemeClr val="dk1"/>
              </a:buClr>
              <a:buSzPts val="2100"/>
              <a:buChar char="•"/>
            </a:pPr>
            <a:r>
              <a:rPr lang="en-US" dirty="0"/>
              <a:t>Signal</a:t>
            </a:r>
            <a:endParaRPr dirty="0"/>
          </a:p>
          <a:p>
            <a:pPr marL="514350" lvl="1" indent="-171450" algn="l" rtl="0">
              <a:lnSpc>
                <a:spcPct val="90000"/>
              </a:lnSpc>
              <a:spcBef>
                <a:spcPts val="375"/>
              </a:spcBef>
              <a:spcAft>
                <a:spcPts val="0"/>
              </a:spcAft>
              <a:buClr>
                <a:schemeClr val="dk1"/>
              </a:buClr>
              <a:buSzPts val="1800"/>
              <a:buChar char="•"/>
            </a:pPr>
            <a:r>
              <a:rPr lang="en-US" dirty="0"/>
              <a:t>H++ event signature</a:t>
            </a:r>
            <a:endParaRPr dirty="0"/>
          </a:p>
          <a:p>
            <a:pPr marL="514350" lvl="1" indent="-171450" algn="l" rtl="0">
              <a:lnSpc>
                <a:spcPct val="90000"/>
              </a:lnSpc>
              <a:spcBef>
                <a:spcPts val="375"/>
              </a:spcBef>
              <a:spcAft>
                <a:spcPts val="0"/>
              </a:spcAft>
              <a:buClr>
                <a:schemeClr val="dk1"/>
              </a:buClr>
              <a:buSzPts val="1800"/>
              <a:buChar char="•"/>
            </a:pPr>
            <a:r>
              <a:rPr lang="en-US" dirty="0"/>
              <a:t>Signal channels</a:t>
            </a:r>
            <a:endParaRPr dirty="0"/>
          </a:p>
          <a:p>
            <a:pPr marL="171450" lvl="0" indent="-171450" algn="l" rtl="0">
              <a:lnSpc>
                <a:spcPct val="90000"/>
              </a:lnSpc>
              <a:spcBef>
                <a:spcPts val="750"/>
              </a:spcBef>
              <a:spcAft>
                <a:spcPts val="0"/>
              </a:spcAft>
              <a:buClr>
                <a:schemeClr val="dk1"/>
              </a:buClr>
              <a:buSzPts val="2100"/>
              <a:buChar char="•"/>
            </a:pPr>
            <a:r>
              <a:rPr lang="en-US" dirty="0"/>
              <a:t>Background</a:t>
            </a:r>
            <a:endParaRPr dirty="0"/>
          </a:p>
          <a:p>
            <a:pPr marL="514350" lvl="1" indent="-171450" algn="l" rtl="0">
              <a:lnSpc>
                <a:spcPct val="90000"/>
              </a:lnSpc>
              <a:spcBef>
                <a:spcPts val="375"/>
              </a:spcBef>
              <a:spcAft>
                <a:spcPts val="0"/>
              </a:spcAft>
              <a:buClr>
                <a:schemeClr val="dk1"/>
              </a:buClr>
              <a:buSzPts val="1800"/>
              <a:buChar char="•"/>
            </a:pPr>
            <a:r>
              <a:rPr lang="en-US" dirty="0"/>
              <a:t>Estimation</a:t>
            </a:r>
            <a:endParaRPr dirty="0"/>
          </a:p>
          <a:p>
            <a:pPr marL="171450" lvl="0" indent="-171450" algn="l" rtl="0">
              <a:lnSpc>
                <a:spcPct val="90000"/>
              </a:lnSpc>
              <a:spcBef>
                <a:spcPts val="750"/>
              </a:spcBef>
              <a:spcAft>
                <a:spcPts val="0"/>
              </a:spcAft>
              <a:buClr>
                <a:schemeClr val="dk1"/>
              </a:buClr>
              <a:buSzPts val="2100"/>
              <a:buChar char="•"/>
            </a:pPr>
            <a:r>
              <a:rPr lang="en-US" dirty="0"/>
              <a:t>Estimated limits on the H++</a:t>
            </a:r>
            <a:endParaRPr dirty="0"/>
          </a:p>
          <a:p>
            <a:pPr marL="171450" lvl="0" indent="-171450" algn="l" rtl="0">
              <a:lnSpc>
                <a:spcPct val="90000"/>
              </a:lnSpc>
              <a:spcBef>
                <a:spcPts val="750"/>
              </a:spcBef>
              <a:spcAft>
                <a:spcPts val="0"/>
              </a:spcAft>
              <a:buClr>
                <a:schemeClr val="dk1"/>
              </a:buClr>
              <a:buSzPts val="2100"/>
              <a:buChar char="•"/>
            </a:pPr>
            <a:r>
              <a:rPr lang="en-US" dirty="0"/>
              <a:t>Future Work</a:t>
            </a:r>
          </a:p>
          <a:p>
            <a:pPr marL="171450" lvl="0" indent="-171450" algn="l" rtl="0">
              <a:lnSpc>
                <a:spcPct val="90000"/>
              </a:lnSpc>
              <a:spcBef>
                <a:spcPts val="750"/>
              </a:spcBef>
              <a:spcAft>
                <a:spcPts val="0"/>
              </a:spcAft>
              <a:buClr>
                <a:schemeClr val="dk1"/>
              </a:buClr>
              <a:buSzPts val="2100"/>
              <a:buChar char="•"/>
            </a:pPr>
            <a:r>
              <a:rPr lang="en-US" dirty="0"/>
              <a:t>Automatic </a:t>
            </a:r>
            <a:r>
              <a:rPr lang="en-US" dirty="0" err="1"/>
              <a:t>Datacard</a:t>
            </a:r>
            <a:r>
              <a:rPr lang="en-US" dirty="0"/>
              <a:t> Generation</a:t>
            </a:r>
          </a:p>
          <a:p>
            <a:pPr marL="171450" lvl="0" indent="-171450" algn="l" rtl="0">
              <a:lnSpc>
                <a:spcPct val="90000"/>
              </a:lnSpc>
              <a:spcBef>
                <a:spcPts val="750"/>
              </a:spcBef>
              <a:spcAft>
                <a:spcPts val="0"/>
              </a:spcAft>
              <a:buClr>
                <a:schemeClr val="dk1"/>
              </a:buClr>
              <a:buSzPts val="2100"/>
              <a:buChar char="•"/>
            </a:pPr>
            <a:r>
              <a:rPr lang="en-US" dirty="0" err="1"/>
              <a:t>Punzi</a:t>
            </a:r>
            <a:r>
              <a:rPr lang="en-US" dirty="0"/>
              <a:t> Sensitivity Approximation</a:t>
            </a:r>
            <a:endParaRPr dirty="0"/>
          </a:p>
          <a:p>
            <a:pPr marL="514350" lvl="1" indent="-57150" algn="l" rtl="0">
              <a:lnSpc>
                <a:spcPct val="90000"/>
              </a:lnSpc>
              <a:spcBef>
                <a:spcPts val="375"/>
              </a:spcBef>
              <a:spcAft>
                <a:spcPts val="0"/>
              </a:spcAft>
              <a:buClr>
                <a:schemeClr val="dk1"/>
              </a:buClr>
              <a:buSzPts val="1800"/>
              <a:buNone/>
            </a:pPr>
            <a:endParaRPr dirty="0"/>
          </a:p>
          <a:p>
            <a:pPr marL="171450" lvl="0" indent="-38100" algn="l" rtl="0">
              <a:lnSpc>
                <a:spcPct val="90000"/>
              </a:lnSpc>
              <a:spcBef>
                <a:spcPts val="750"/>
              </a:spcBef>
              <a:spcAft>
                <a:spcPts val="0"/>
              </a:spcAft>
              <a:buClr>
                <a:schemeClr val="dk1"/>
              </a:buClr>
              <a:buSzPts val="21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2d6d698db8_1_2"/>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Future Work</a:t>
            </a:r>
            <a:endParaRPr/>
          </a:p>
        </p:txBody>
      </p:sp>
      <p:sp>
        <p:nvSpPr>
          <p:cNvPr id="130" name="Google Shape;130;g22d6d698db8_1_2"/>
          <p:cNvSpPr txBox="1">
            <a:spLocks noGrp="1"/>
          </p:cNvSpPr>
          <p:nvPr>
            <p:ph type="body" idx="1"/>
          </p:nvPr>
        </p:nvSpPr>
        <p:spPr>
          <a:xfrm>
            <a:off x="914400" y="1676400"/>
            <a:ext cx="10515600" cy="3286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375"/>
              </a:spcBef>
              <a:spcAft>
                <a:spcPts val="0"/>
              </a:spcAft>
              <a:buSzPts val="1800"/>
              <a:buChar char="•"/>
            </a:pPr>
            <a:r>
              <a:rPr lang="en-US" dirty="0"/>
              <a:t>Background estimates</a:t>
            </a:r>
            <a:endParaRPr dirty="0"/>
          </a:p>
          <a:p>
            <a:pPr marL="914400" lvl="1" indent="-342900" algn="l" rtl="0">
              <a:lnSpc>
                <a:spcPct val="90000"/>
              </a:lnSpc>
              <a:spcBef>
                <a:spcPts val="0"/>
              </a:spcBef>
              <a:spcAft>
                <a:spcPts val="0"/>
              </a:spcAft>
              <a:buSzPts val="1800"/>
              <a:buChar char="•"/>
            </a:pPr>
            <a:r>
              <a:rPr lang="en-US" dirty="0"/>
              <a:t>Photon fakes</a:t>
            </a:r>
            <a:endParaRPr dirty="0"/>
          </a:p>
          <a:p>
            <a:pPr marL="914400" lvl="1" indent="-342900" algn="l" rtl="0">
              <a:lnSpc>
                <a:spcPct val="90000"/>
              </a:lnSpc>
              <a:spcBef>
                <a:spcPts val="0"/>
              </a:spcBef>
              <a:spcAft>
                <a:spcPts val="0"/>
              </a:spcAft>
              <a:buSzPts val="1800"/>
              <a:buChar char="•"/>
            </a:pPr>
            <a:r>
              <a:rPr lang="en-US" dirty="0"/>
              <a:t>Charge mismeasurement</a:t>
            </a:r>
            <a:endParaRPr dirty="0"/>
          </a:p>
          <a:p>
            <a:pPr marL="914400" lvl="1" indent="-342900" algn="l" rtl="0">
              <a:lnSpc>
                <a:spcPct val="90000"/>
              </a:lnSpc>
              <a:spcBef>
                <a:spcPts val="0"/>
              </a:spcBef>
              <a:spcAft>
                <a:spcPts val="0"/>
              </a:spcAft>
              <a:buSzPts val="1800"/>
              <a:buChar char="•"/>
            </a:pPr>
            <a:r>
              <a:rPr lang="en-US" dirty="0"/>
              <a:t>Addressing other background sources</a:t>
            </a:r>
            <a:endParaRPr dirty="0"/>
          </a:p>
          <a:p>
            <a:pPr marL="457200" lvl="0" indent="-342900" algn="l" rtl="0">
              <a:lnSpc>
                <a:spcPct val="90000"/>
              </a:lnSpc>
              <a:spcBef>
                <a:spcPts val="0"/>
              </a:spcBef>
              <a:spcAft>
                <a:spcPts val="0"/>
              </a:spcAft>
              <a:buSzPts val="1800"/>
              <a:buChar char="•"/>
            </a:pPr>
            <a:r>
              <a:rPr lang="en-US" dirty="0"/>
              <a:t>Implement systematics into </a:t>
            </a:r>
            <a:r>
              <a:rPr lang="en-US" dirty="0" err="1"/>
              <a:t>datacard</a:t>
            </a:r>
            <a:r>
              <a:rPr lang="en-US" dirty="0"/>
              <a:t> generator</a:t>
            </a:r>
          </a:p>
          <a:p>
            <a:pPr marL="457200" lvl="0" indent="-342900" algn="l" rtl="0">
              <a:lnSpc>
                <a:spcPct val="90000"/>
              </a:lnSpc>
              <a:spcBef>
                <a:spcPts val="0"/>
              </a:spcBef>
              <a:spcAft>
                <a:spcPts val="0"/>
              </a:spcAft>
              <a:buSzPts val="1800"/>
              <a:buChar char="•"/>
            </a:pPr>
            <a:r>
              <a:rPr lang="en-US" dirty="0"/>
              <a:t>Implement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5"/>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Acknowledgements</a:t>
            </a:r>
            <a:endParaRPr/>
          </a:p>
        </p:txBody>
      </p:sp>
      <p:sp>
        <p:nvSpPr>
          <p:cNvPr id="136" name="Google Shape;136;p1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t>21</a:t>
            </a:fld>
            <a:endParaRPr/>
          </a:p>
        </p:txBody>
      </p:sp>
      <p:sp>
        <p:nvSpPr>
          <p:cNvPr id="137" name="Google Shape;137;p1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April 16, 2023</a:t>
            </a:r>
            <a:endParaRPr/>
          </a:p>
        </p:txBody>
      </p:sp>
      <p:sp>
        <p:nvSpPr>
          <p:cNvPr id="138" name="Google Shape;138;p15"/>
          <p:cNvSpPr txBox="1">
            <a:spLocks noGrp="1"/>
          </p:cNvSpPr>
          <p:nvPr>
            <p:ph type="body" idx="1"/>
          </p:nvPr>
        </p:nvSpPr>
        <p:spPr>
          <a:xfrm>
            <a:off x="838200" y="1825625"/>
            <a:ext cx="10515600" cy="3286202"/>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US"/>
              <a:t>Dr. Peter Dong, IMSA</a:t>
            </a:r>
            <a:endParaRPr/>
          </a:p>
          <a:p>
            <a:pPr marL="171450" lvl="0" indent="-152400" algn="l" rtl="0">
              <a:lnSpc>
                <a:spcPct val="90000"/>
              </a:lnSpc>
              <a:spcBef>
                <a:spcPts val="0"/>
              </a:spcBef>
              <a:spcAft>
                <a:spcPts val="0"/>
              </a:spcAft>
              <a:buSzPts val="1800"/>
              <a:buChar char="•"/>
            </a:pPr>
            <a:r>
              <a:rPr lang="en-US"/>
              <a:t>Paul Karchin, Wayne State University</a:t>
            </a:r>
            <a:endParaRPr/>
          </a:p>
          <a:p>
            <a:pPr marL="171450" lvl="0" indent="-152400" algn="l" rtl="0">
              <a:lnSpc>
                <a:spcPct val="90000"/>
              </a:lnSpc>
              <a:spcBef>
                <a:spcPts val="0"/>
              </a:spcBef>
              <a:spcAft>
                <a:spcPts val="0"/>
              </a:spcAft>
              <a:buSzPts val="1800"/>
              <a:buChar char="•"/>
            </a:pPr>
            <a:r>
              <a:rPr lang="en-US"/>
              <a:t>Lenny Spiegel, Fermilab</a:t>
            </a:r>
            <a:endParaRPr/>
          </a:p>
          <a:p>
            <a:pPr marL="171450" lvl="0" indent="-171450" algn="l" rtl="0">
              <a:lnSpc>
                <a:spcPct val="90000"/>
              </a:lnSpc>
              <a:spcBef>
                <a:spcPts val="0"/>
              </a:spcBef>
              <a:spcAft>
                <a:spcPts val="0"/>
              </a:spcAft>
              <a:buClr>
                <a:schemeClr val="dk1"/>
              </a:buClr>
              <a:buSzPts val="2100"/>
              <a:buChar char="•"/>
            </a:pPr>
            <a:r>
              <a:rPr lang="en-US"/>
              <a:t>SIR Department at IMSA</a:t>
            </a:r>
            <a:endParaRPr/>
          </a:p>
          <a:p>
            <a:pPr marL="171450" lvl="0" indent="-171450" algn="l" rtl="0">
              <a:lnSpc>
                <a:spcPct val="90000"/>
              </a:lnSpc>
              <a:spcBef>
                <a:spcPts val="750"/>
              </a:spcBef>
              <a:spcAft>
                <a:spcPts val="0"/>
              </a:spcAft>
              <a:buClr>
                <a:schemeClr val="dk1"/>
              </a:buClr>
              <a:buSzPts val="2100"/>
              <a:buChar char="•"/>
            </a:pPr>
            <a:r>
              <a:rPr lang="en-US"/>
              <a:t>Fermilab</a:t>
            </a:r>
            <a:endParaRPr/>
          </a:p>
          <a:p>
            <a:pPr marL="171450" lvl="0" indent="-171450" algn="l" rtl="0">
              <a:lnSpc>
                <a:spcPct val="90000"/>
              </a:lnSpc>
              <a:spcBef>
                <a:spcPts val="750"/>
              </a:spcBef>
              <a:spcAft>
                <a:spcPts val="0"/>
              </a:spcAft>
              <a:buClr>
                <a:schemeClr val="dk1"/>
              </a:buClr>
              <a:buSzPts val="2100"/>
              <a:buChar char="•"/>
            </a:pPr>
            <a:r>
              <a:rPr lang="en-US"/>
              <a:t>CMS </a:t>
            </a:r>
            <a:endParaRPr/>
          </a:p>
          <a:p>
            <a:pPr marL="171450" lvl="0" indent="-171450" algn="l" rtl="0">
              <a:lnSpc>
                <a:spcPct val="90000"/>
              </a:lnSpc>
              <a:spcBef>
                <a:spcPts val="750"/>
              </a:spcBef>
              <a:spcAft>
                <a:spcPts val="0"/>
              </a:spcAft>
              <a:buClr>
                <a:schemeClr val="dk1"/>
              </a:buClr>
              <a:buSzPts val="2100"/>
              <a:buChar char="•"/>
            </a:pPr>
            <a:r>
              <a:rPr lang="en-US"/>
              <a:t>CERN</a:t>
            </a:r>
            <a:endParaRPr/>
          </a:p>
          <a:p>
            <a:pPr marL="0" lvl="0" indent="0" algn="l" rtl="0">
              <a:lnSpc>
                <a:spcPct val="90000"/>
              </a:lnSpc>
              <a:spcBef>
                <a:spcPts val="750"/>
              </a:spcBef>
              <a:spcAft>
                <a:spcPts val="0"/>
              </a:spcAft>
              <a:buClr>
                <a:schemeClr val="dk1"/>
              </a:buClr>
              <a:buSzPts val="21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3"/>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Doubly Charged Higgs</a:t>
            </a:r>
            <a:endParaRPr/>
          </a:p>
        </p:txBody>
      </p:sp>
      <p:sp>
        <p:nvSpPr>
          <p:cNvPr id="60" name="Google Shape;60;p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t>3</a:t>
            </a:fld>
            <a:endParaRPr/>
          </a:p>
        </p:txBody>
      </p:sp>
      <p:sp>
        <p:nvSpPr>
          <p:cNvPr id="61" name="Google Shape;61;p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April 16, 2023</a:t>
            </a:r>
            <a:endParaRPr/>
          </a:p>
        </p:txBody>
      </p:sp>
      <p:sp>
        <p:nvSpPr>
          <p:cNvPr id="62" name="Google Shape;62;p3"/>
          <p:cNvSpPr txBox="1">
            <a:spLocks noGrp="1"/>
          </p:cNvSpPr>
          <p:nvPr>
            <p:ph type="body" idx="1"/>
          </p:nvPr>
        </p:nvSpPr>
        <p:spPr>
          <a:xfrm>
            <a:off x="838200" y="1825625"/>
            <a:ext cx="10515600" cy="3286202"/>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US" dirty="0"/>
              <a:t>Left-Right Symmetric model </a:t>
            </a:r>
            <a:endParaRPr dirty="0"/>
          </a:p>
          <a:p>
            <a:pPr marL="514350" lvl="1" indent="-171450" algn="l" rtl="0">
              <a:lnSpc>
                <a:spcPct val="90000"/>
              </a:lnSpc>
              <a:spcBef>
                <a:spcPts val="375"/>
              </a:spcBef>
              <a:spcAft>
                <a:spcPts val="0"/>
              </a:spcAft>
              <a:buClr>
                <a:schemeClr val="dk1"/>
              </a:buClr>
              <a:buSzPts val="1800"/>
              <a:buChar char="•"/>
            </a:pPr>
            <a:r>
              <a:rPr lang="en-US" dirty="0"/>
              <a:t>Parity violation in the weak sector</a:t>
            </a:r>
            <a:endParaRPr dirty="0"/>
          </a:p>
          <a:p>
            <a:pPr marL="171450" lvl="0" indent="-171450" algn="l" rtl="0">
              <a:lnSpc>
                <a:spcPct val="90000"/>
              </a:lnSpc>
              <a:spcBef>
                <a:spcPts val="750"/>
              </a:spcBef>
              <a:spcAft>
                <a:spcPts val="0"/>
              </a:spcAft>
              <a:buClr>
                <a:schemeClr val="dk1"/>
              </a:buClr>
              <a:buSzPts val="2100"/>
              <a:buChar char="•"/>
            </a:pPr>
            <a:r>
              <a:rPr lang="en-US" dirty="0"/>
              <a:t>The LRS model predicts a Higgs triplet</a:t>
            </a:r>
            <a:endParaRPr dirty="0"/>
          </a:p>
          <a:p>
            <a:pPr marL="514350" lvl="1" indent="-171450" algn="l" rtl="0">
              <a:lnSpc>
                <a:spcPct val="90000"/>
              </a:lnSpc>
              <a:spcBef>
                <a:spcPts val="375"/>
              </a:spcBef>
              <a:spcAft>
                <a:spcPts val="0"/>
              </a:spcAft>
              <a:buClr>
                <a:schemeClr val="dk1"/>
              </a:buClr>
              <a:buSzPts val="1800"/>
              <a:buChar char="•"/>
            </a:pPr>
            <a:r>
              <a:rPr lang="en-US" dirty="0"/>
              <a:t>Neutral Higgs (not the SM Higgs)</a:t>
            </a:r>
            <a:endParaRPr dirty="0"/>
          </a:p>
          <a:p>
            <a:pPr marL="514350" lvl="1" indent="-171450" algn="l" rtl="0">
              <a:lnSpc>
                <a:spcPct val="90000"/>
              </a:lnSpc>
              <a:spcBef>
                <a:spcPts val="375"/>
              </a:spcBef>
              <a:spcAft>
                <a:spcPts val="0"/>
              </a:spcAft>
              <a:buClr>
                <a:schemeClr val="dk1"/>
              </a:buClr>
              <a:buSzPts val="1800"/>
              <a:buChar char="•"/>
            </a:pPr>
            <a:r>
              <a:rPr lang="en-US" dirty="0"/>
              <a:t>Singly Charged Higgs</a:t>
            </a:r>
            <a:endParaRPr dirty="0"/>
          </a:p>
          <a:p>
            <a:pPr marL="514350" lvl="1" indent="-171450" algn="l" rtl="0">
              <a:lnSpc>
                <a:spcPct val="90000"/>
              </a:lnSpc>
              <a:spcBef>
                <a:spcPts val="375"/>
              </a:spcBef>
              <a:spcAft>
                <a:spcPts val="0"/>
              </a:spcAft>
              <a:buClr>
                <a:schemeClr val="dk1"/>
              </a:buClr>
              <a:buSzPts val="1800"/>
              <a:buChar char="•"/>
            </a:pPr>
            <a:r>
              <a:rPr lang="en-US" dirty="0"/>
              <a:t>Doubly Charged Higgs</a:t>
            </a:r>
            <a:endParaRPr dirty="0"/>
          </a:p>
        </p:txBody>
      </p:sp>
      <p:sp>
        <p:nvSpPr>
          <p:cNvPr id="63" name="Google Shape;63;p3"/>
          <p:cNvSpPr txBox="1">
            <a:spLocks noGrp="1"/>
          </p:cNvSpPr>
          <p:nvPr>
            <p:ph type="ftr" idx="11"/>
          </p:nvPr>
        </p:nvSpPr>
        <p:spPr>
          <a:xfrm>
            <a:off x="4191000" y="6508752"/>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April 16, 2023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dirty="0"/>
              <a:t>Doubly Charged Higgs Production</a:t>
            </a:r>
            <a:endParaRPr dirty="0"/>
          </a:p>
        </p:txBody>
      </p:sp>
      <p:sp>
        <p:nvSpPr>
          <p:cNvPr id="69" name="Google Shape;69;p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t>4</a:t>
            </a:fld>
            <a:endParaRPr/>
          </a:p>
        </p:txBody>
      </p:sp>
      <p:sp>
        <p:nvSpPr>
          <p:cNvPr id="70" name="Google Shape;70;p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April 16, 2023</a:t>
            </a:r>
            <a:endParaRPr/>
          </a:p>
        </p:txBody>
      </p:sp>
      <p:sp>
        <p:nvSpPr>
          <p:cNvPr id="71" name="Google Shape;71;p4"/>
          <p:cNvSpPr txBox="1">
            <a:spLocks noGrp="1"/>
          </p:cNvSpPr>
          <p:nvPr>
            <p:ph type="body" idx="1"/>
          </p:nvPr>
        </p:nvSpPr>
        <p:spPr>
          <a:xfrm>
            <a:off x="838200" y="1825625"/>
            <a:ext cx="5943600" cy="3286202"/>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US" dirty="0"/>
              <a:t>A pair of oppositely charged doubly charged Higgs can be produced by a Z boson or electro-weak production</a:t>
            </a:r>
            <a:endParaRPr dirty="0"/>
          </a:p>
          <a:p>
            <a:pPr marL="171450" lvl="0" indent="-171450" algn="l" rtl="0">
              <a:lnSpc>
                <a:spcPct val="90000"/>
              </a:lnSpc>
              <a:spcBef>
                <a:spcPts val="750"/>
              </a:spcBef>
              <a:spcAft>
                <a:spcPts val="0"/>
              </a:spcAft>
              <a:buClr>
                <a:schemeClr val="dk1"/>
              </a:buClr>
              <a:buSzPts val="2100"/>
              <a:buChar char="•"/>
            </a:pPr>
            <a:r>
              <a:rPr lang="en-US" dirty="0"/>
              <a:t>Higgs couples with any massive particle</a:t>
            </a:r>
            <a:endParaRPr dirty="0"/>
          </a:p>
        </p:txBody>
      </p:sp>
      <p:pic>
        <p:nvPicPr>
          <p:cNvPr id="72" name="Google Shape;72;p4"/>
          <p:cNvPicPr preferRelativeResize="0"/>
          <p:nvPr/>
        </p:nvPicPr>
        <p:blipFill rotWithShape="1">
          <a:blip r:embed="rId3">
            <a:alphaModFix/>
          </a:blip>
          <a:srcRect/>
          <a:stretch/>
        </p:blipFill>
        <p:spPr>
          <a:xfrm>
            <a:off x="6781800" y="1752600"/>
            <a:ext cx="4961255" cy="2341245"/>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Event Signature: Same Sign Dileptons (SSDL)</a:t>
            </a:r>
            <a:endParaRPr/>
          </a:p>
        </p:txBody>
      </p:sp>
      <p:sp>
        <p:nvSpPr>
          <p:cNvPr id="79" name="Google Shape;79;p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t>5</a:t>
            </a:fld>
            <a:endParaRPr/>
          </a:p>
        </p:txBody>
      </p:sp>
      <p:sp>
        <p:nvSpPr>
          <p:cNvPr id="80" name="Google Shape;80;p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April 16, 2023</a:t>
            </a:r>
            <a:endParaRPr/>
          </a:p>
        </p:txBody>
      </p:sp>
      <p:sp>
        <p:nvSpPr>
          <p:cNvPr id="81" name="Google Shape;81;p5"/>
          <p:cNvSpPr txBox="1">
            <a:spLocks noGrp="1"/>
          </p:cNvSpPr>
          <p:nvPr>
            <p:ph type="body" idx="1"/>
          </p:nvPr>
        </p:nvSpPr>
        <p:spPr>
          <a:xfrm>
            <a:off x="838200" y="1825625"/>
            <a:ext cx="5943600" cy="3286202"/>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US"/>
              <a:t>The H++ can produce a pair of leptons with the same charge</a:t>
            </a:r>
            <a:endParaRPr/>
          </a:p>
          <a:p>
            <a:pPr marL="171450" lvl="0" indent="-171450" algn="l" rtl="0">
              <a:lnSpc>
                <a:spcPct val="90000"/>
              </a:lnSpc>
              <a:spcBef>
                <a:spcPts val="750"/>
              </a:spcBef>
              <a:spcAft>
                <a:spcPts val="0"/>
              </a:spcAft>
              <a:buClr>
                <a:schemeClr val="dk1"/>
              </a:buClr>
              <a:buSzPts val="2100"/>
              <a:buChar char="•"/>
            </a:pPr>
            <a:r>
              <a:rPr lang="en-US"/>
              <a:t>A H++ event will produce a total of 4 leptons split into same-sign pairs</a:t>
            </a:r>
            <a:endParaRPr/>
          </a:p>
          <a:p>
            <a:pPr marL="171450" lvl="0" indent="-171450" algn="l" rtl="0">
              <a:lnSpc>
                <a:spcPct val="90000"/>
              </a:lnSpc>
              <a:spcBef>
                <a:spcPts val="750"/>
              </a:spcBef>
              <a:spcAft>
                <a:spcPts val="0"/>
              </a:spcAft>
              <a:buClr>
                <a:schemeClr val="dk1"/>
              </a:buClr>
              <a:buSzPts val="2100"/>
              <a:buChar char="•"/>
            </a:pPr>
            <a:r>
              <a:rPr lang="en-US"/>
              <a:t>This is a very rare signature in pp collisions</a:t>
            </a:r>
            <a:endParaRPr/>
          </a:p>
        </p:txBody>
      </p:sp>
      <p:pic>
        <p:nvPicPr>
          <p:cNvPr id="1026" name="Picture 2">
            <a:extLst>
              <a:ext uri="{FF2B5EF4-FFF2-40B4-BE49-F238E27FC236}">
                <a16:creationId xmlns:a16="http://schemas.microsoft.com/office/drawing/2014/main" id="{E649BDCA-53A2-38BD-F7A9-EDF7957FD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3518" y="1570967"/>
            <a:ext cx="5263663" cy="27312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0"/>
          <p:cNvSpPr txBox="1">
            <a:spLocks noGrp="1"/>
          </p:cNvSpPr>
          <p:nvPr>
            <p:ph type="title"/>
          </p:nvPr>
        </p:nvSpPr>
        <p:spPr>
          <a:xfrm>
            <a:off x="838200" y="34492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A Different Approach to Estimating Background</a:t>
            </a:r>
            <a:endParaRPr/>
          </a:p>
        </p:txBody>
      </p:sp>
      <p:sp>
        <p:nvSpPr>
          <p:cNvPr id="89" name="Google Shape;89;p10"/>
          <p:cNvSpPr txBox="1">
            <a:spLocks noGrp="1"/>
          </p:cNvSpPr>
          <p:nvPr>
            <p:ph type="body" idx="1"/>
          </p:nvPr>
        </p:nvSpPr>
        <p:spPr>
          <a:xfrm>
            <a:off x="838200" y="1825625"/>
            <a:ext cx="10515600" cy="3286202"/>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US" dirty="0"/>
              <a:t>Our background has an incredibly small cross section and comes from primarily from systematic errors</a:t>
            </a:r>
            <a:endParaRPr dirty="0"/>
          </a:p>
          <a:p>
            <a:pPr marL="514350" lvl="1" indent="-171450" algn="l" rtl="0">
              <a:lnSpc>
                <a:spcPct val="90000"/>
              </a:lnSpc>
              <a:spcBef>
                <a:spcPts val="375"/>
              </a:spcBef>
              <a:spcAft>
                <a:spcPts val="0"/>
              </a:spcAft>
              <a:buClr>
                <a:schemeClr val="dk1"/>
              </a:buClr>
              <a:buSzPts val="1800"/>
              <a:buChar char="•"/>
            </a:pPr>
            <a:r>
              <a:rPr lang="en-US" dirty="0"/>
              <a:t>Charge mismeasurement and photon fakes combined account for 75 </a:t>
            </a:r>
            <a:r>
              <a:rPr lang="en-US" sz="1800" b="0" i="0" u="none" strike="noStrike" dirty="0">
                <a:solidFill>
                  <a:schemeClr val="dk1"/>
                </a:solidFill>
                <a:latin typeface="Calibri"/>
                <a:ea typeface="Calibri"/>
                <a:cs typeface="Calibri"/>
                <a:sym typeface="Calibri"/>
              </a:rPr>
              <a:t>± 16.324% </a:t>
            </a:r>
            <a:endParaRPr dirty="0"/>
          </a:p>
          <a:p>
            <a:pPr marL="171450" lvl="0" indent="-171450" algn="l" rtl="0">
              <a:lnSpc>
                <a:spcPct val="90000"/>
              </a:lnSpc>
              <a:spcBef>
                <a:spcPts val="750"/>
              </a:spcBef>
              <a:spcAft>
                <a:spcPts val="0"/>
              </a:spcAft>
              <a:buClr>
                <a:schemeClr val="dk1"/>
              </a:buClr>
              <a:buSzPts val="2100"/>
              <a:buChar char="•"/>
            </a:pPr>
            <a:r>
              <a:rPr lang="en-US" dirty="0"/>
              <a:t>In order to estimate such background a different method is required from the usual</a:t>
            </a:r>
            <a:endParaRPr dirty="0"/>
          </a:p>
          <a:p>
            <a:pPr marL="514350" lvl="1" indent="-171450" algn="l" rtl="0">
              <a:lnSpc>
                <a:spcPct val="90000"/>
              </a:lnSpc>
              <a:spcBef>
                <a:spcPts val="375"/>
              </a:spcBef>
              <a:spcAft>
                <a:spcPts val="0"/>
              </a:spcAft>
              <a:buClr>
                <a:schemeClr val="dk1"/>
              </a:buClr>
              <a:buSzPts val="1800"/>
              <a:buChar char="•"/>
            </a:pPr>
            <a:r>
              <a:rPr lang="en-US" dirty="0"/>
              <a:t>The efficiency is too low</a:t>
            </a:r>
            <a:endParaRPr dirty="0"/>
          </a:p>
          <a:p>
            <a:pPr marL="514350" lvl="1" indent="-171450" algn="l" rtl="0">
              <a:lnSpc>
                <a:spcPct val="90000"/>
              </a:lnSpc>
              <a:spcBef>
                <a:spcPts val="375"/>
              </a:spcBef>
              <a:spcAft>
                <a:spcPts val="0"/>
              </a:spcAft>
              <a:buClr>
                <a:schemeClr val="dk1"/>
              </a:buClr>
              <a:buSzPts val="1800"/>
              <a:buChar char="•"/>
            </a:pPr>
            <a:r>
              <a:rPr lang="en-US" dirty="0"/>
              <a:t>Monte Carlo (count how many events pass cuts) is worse for low frequency phenomenon</a:t>
            </a:r>
            <a:endParaRPr dirty="0"/>
          </a:p>
          <a:p>
            <a:pPr marL="171450" lvl="0" indent="-171450" algn="l" rtl="0">
              <a:lnSpc>
                <a:spcPct val="90000"/>
              </a:lnSpc>
              <a:spcBef>
                <a:spcPts val="750"/>
              </a:spcBef>
              <a:spcAft>
                <a:spcPts val="0"/>
              </a:spcAft>
              <a:buClr>
                <a:schemeClr val="dk1"/>
              </a:buClr>
              <a:buSzPts val="2100"/>
              <a:buChar char="•"/>
            </a:pPr>
            <a:r>
              <a:rPr lang="en-US" dirty="0"/>
              <a:t>Numerical estimate</a:t>
            </a:r>
            <a:endParaRPr dirty="0"/>
          </a:p>
          <a:p>
            <a:pPr marL="171450" lvl="0" indent="-38100" algn="l" rtl="0">
              <a:lnSpc>
                <a:spcPct val="90000"/>
              </a:lnSpc>
              <a:spcBef>
                <a:spcPts val="750"/>
              </a:spcBef>
              <a:spcAft>
                <a:spcPts val="0"/>
              </a:spcAft>
              <a:buClr>
                <a:schemeClr val="dk1"/>
              </a:buClr>
              <a:buSzPts val="2100"/>
              <a:buNone/>
            </a:pPr>
            <a:endParaRPr dirty="0"/>
          </a:p>
          <a:p>
            <a:pPr marL="171450" lvl="0" indent="-38100" algn="l" rtl="0">
              <a:lnSpc>
                <a:spcPct val="90000"/>
              </a:lnSpc>
              <a:spcBef>
                <a:spcPts val="750"/>
              </a:spcBef>
              <a:spcAft>
                <a:spcPts val="0"/>
              </a:spcAft>
              <a:buClr>
                <a:schemeClr val="dk1"/>
              </a:buClr>
              <a:buSzPts val="2100"/>
              <a:buNone/>
            </a:pPr>
            <a:endParaRPr dirty="0"/>
          </a:p>
          <a:p>
            <a:pPr marL="171450" lvl="0" indent="-38100" algn="l" rtl="0">
              <a:lnSpc>
                <a:spcPct val="90000"/>
              </a:lnSpc>
              <a:spcBef>
                <a:spcPts val="750"/>
              </a:spcBef>
              <a:spcAft>
                <a:spcPts val="0"/>
              </a:spcAft>
              <a:buClr>
                <a:schemeClr val="dk1"/>
              </a:buClr>
              <a:buSzPts val="2100"/>
              <a:buNone/>
            </a:pPr>
            <a:endParaRPr dirty="0"/>
          </a:p>
        </p:txBody>
      </p:sp>
      <p:sp>
        <p:nvSpPr>
          <p:cNvPr id="90" name="Google Shape;90;p1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t>6</a:t>
            </a:fld>
            <a:endParaRPr/>
          </a:p>
        </p:txBody>
      </p:sp>
      <p:sp>
        <p:nvSpPr>
          <p:cNvPr id="91" name="Google Shape;91;p1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April 16, 2023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2d6d698db8_2_0"/>
          <p:cNvSpPr txBox="1">
            <a:spLocks noGrp="1"/>
          </p:cNvSpPr>
          <p:nvPr>
            <p:ph type="title"/>
          </p:nvPr>
        </p:nvSpPr>
        <p:spPr>
          <a:xfrm>
            <a:off x="838200" y="3810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Estimated Limits</a:t>
            </a:r>
            <a:endParaRPr/>
          </a:p>
        </p:txBody>
      </p:sp>
      <p:pic>
        <p:nvPicPr>
          <p:cNvPr id="97" name="Google Shape;97;g22d6d698db8_2_0"/>
          <p:cNvPicPr preferRelativeResize="0"/>
          <p:nvPr/>
        </p:nvPicPr>
        <p:blipFill rotWithShape="1">
          <a:blip r:embed="rId3">
            <a:alphaModFix/>
          </a:blip>
          <a:srcRect/>
          <a:stretch/>
        </p:blipFill>
        <p:spPr>
          <a:xfrm>
            <a:off x="609600" y="1439401"/>
            <a:ext cx="4894861" cy="3475037"/>
          </a:xfrm>
          <a:prstGeom prst="rect">
            <a:avLst/>
          </a:prstGeom>
          <a:noFill/>
          <a:ln>
            <a:noFill/>
          </a:ln>
        </p:spPr>
      </p:pic>
      <p:pic>
        <p:nvPicPr>
          <p:cNvPr id="98" name="Google Shape;98;g22d6d698db8_2_0"/>
          <p:cNvPicPr preferRelativeResize="0"/>
          <p:nvPr/>
        </p:nvPicPr>
        <p:blipFill rotWithShape="1">
          <a:blip r:embed="rId4">
            <a:alphaModFix/>
          </a:blip>
          <a:srcRect/>
          <a:stretch/>
        </p:blipFill>
        <p:spPr>
          <a:xfrm>
            <a:off x="6096000" y="1295400"/>
            <a:ext cx="5086217" cy="3619038"/>
          </a:xfrm>
          <a:prstGeom prst="rect">
            <a:avLst/>
          </a:prstGeom>
          <a:noFill/>
          <a:ln>
            <a:noFill/>
          </a:ln>
        </p:spPr>
      </p:pic>
      <p:sp>
        <p:nvSpPr>
          <p:cNvPr id="99" name="Google Shape;99;g22d6d698db8_2_0"/>
          <p:cNvSpPr txBox="1"/>
          <p:nvPr/>
        </p:nvSpPr>
        <p:spPr>
          <a:xfrm>
            <a:off x="762000" y="5105400"/>
            <a:ext cx="6446400" cy="14775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Estimated limits for the HL-LHC</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Scaling by 1/√(luminosity)</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Estimated Run III limits: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1300 GeV, ee</a:t>
            </a:r>
            <a:endParaRPr sz="18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1325 GeV, uu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body" idx="1"/>
          </p:nvPr>
        </p:nvSpPr>
        <p:spPr>
          <a:xfrm>
            <a:off x="914400" y="1676400"/>
            <a:ext cx="10515600" cy="3286202"/>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375"/>
              </a:spcBef>
              <a:spcAft>
                <a:spcPts val="0"/>
              </a:spcAft>
              <a:buSzPts val="1800"/>
              <a:buChar char="•"/>
            </a:pPr>
            <a:r>
              <a:rPr lang="en-US" dirty="0" err="1"/>
              <a:t>Datacards</a:t>
            </a:r>
            <a:endParaRPr dirty="0"/>
          </a:p>
          <a:p>
            <a:pPr marL="914400" lvl="1" indent="-342900" algn="l" rtl="0">
              <a:lnSpc>
                <a:spcPct val="90000"/>
              </a:lnSpc>
              <a:spcBef>
                <a:spcPts val="0"/>
              </a:spcBef>
              <a:spcAft>
                <a:spcPts val="0"/>
              </a:spcAft>
              <a:buSzPts val="1800"/>
              <a:buChar char="•"/>
            </a:pPr>
            <a:r>
              <a:rPr lang="en-US" dirty="0"/>
              <a:t>Encodes observed and expected events after event selection</a:t>
            </a:r>
            <a:endParaRPr dirty="0"/>
          </a:p>
          <a:p>
            <a:pPr marL="914400" lvl="1" indent="-342900" algn="l" rtl="0">
              <a:lnSpc>
                <a:spcPct val="90000"/>
              </a:lnSpc>
              <a:spcBef>
                <a:spcPts val="0"/>
              </a:spcBef>
              <a:spcAft>
                <a:spcPts val="0"/>
              </a:spcAft>
              <a:buSzPts val="1800"/>
              <a:buChar char="•"/>
            </a:pPr>
            <a:r>
              <a:rPr lang="en-US" dirty="0"/>
              <a:t>Distinguishes between signal vs. background</a:t>
            </a:r>
            <a:endParaRPr dirty="0"/>
          </a:p>
          <a:p>
            <a:pPr marL="914400" lvl="1" indent="-342900" algn="l" rtl="0">
              <a:lnSpc>
                <a:spcPct val="90000"/>
              </a:lnSpc>
              <a:spcBef>
                <a:spcPts val="0"/>
              </a:spcBef>
              <a:spcAft>
                <a:spcPts val="0"/>
              </a:spcAft>
              <a:buSzPts val="1800"/>
              <a:buChar char="•"/>
            </a:pPr>
            <a:r>
              <a:rPr lang="en-US" dirty="0"/>
              <a:t>Manual setting of </a:t>
            </a:r>
            <a:r>
              <a:rPr lang="en-US" dirty="0" err="1"/>
              <a:t>datacards</a:t>
            </a:r>
            <a:r>
              <a:rPr lang="en-US" dirty="0"/>
              <a:t> </a:t>
            </a:r>
            <a:endParaRPr dirty="0"/>
          </a:p>
          <a:p>
            <a:pPr marL="1371600" lvl="2" indent="-342900" algn="l" rtl="0">
              <a:lnSpc>
                <a:spcPct val="90000"/>
              </a:lnSpc>
              <a:spcBef>
                <a:spcPts val="0"/>
              </a:spcBef>
              <a:spcAft>
                <a:spcPts val="0"/>
              </a:spcAft>
              <a:buSzPts val="1800"/>
              <a:buChar char="•"/>
            </a:pPr>
            <a:r>
              <a:rPr lang="en-US" dirty="0"/>
              <a:t>Human error</a:t>
            </a:r>
            <a:endParaRPr dirty="0"/>
          </a:p>
          <a:p>
            <a:pPr marL="1371600" lvl="2" indent="-342900" algn="l" rtl="0">
              <a:lnSpc>
                <a:spcPct val="90000"/>
              </a:lnSpc>
              <a:spcBef>
                <a:spcPts val="0"/>
              </a:spcBef>
              <a:spcAft>
                <a:spcPts val="0"/>
              </a:spcAft>
              <a:buSzPts val="1800"/>
              <a:buChar char="•"/>
            </a:pPr>
            <a:r>
              <a:rPr lang="en-US" dirty="0"/>
              <a:t>Time consuming</a:t>
            </a:r>
            <a:endParaRPr dirty="0"/>
          </a:p>
          <a:p>
            <a:pPr marL="457200" lvl="0" indent="-342900" algn="l" rtl="0">
              <a:lnSpc>
                <a:spcPct val="90000"/>
              </a:lnSpc>
              <a:spcBef>
                <a:spcPts val="0"/>
              </a:spcBef>
              <a:spcAft>
                <a:spcPts val="0"/>
              </a:spcAft>
              <a:buSzPts val="1800"/>
              <a:buChar char="•"/>
            </a:pPr>
            <a:r>
              <a:rPr lang="en-US" dirty="0"/>
              <a:t>Developed framework for automatic </a:t>
            </a:r>
            <a:r>
              <a:rPr lang="en-US" dirty="0" err="1"/>
              <a:t>datacard</a:t>
            </a:r>
            <a:r>
              <a:rPr lang="en-US" dirty="0"/>
              <a:t> generation</a:t>
            </a:r>
            <a:endParaRPr dirty="0"/>
          </a:p>
          <a:p>
            <a:pPr marL="457200" lvl="0" indent="-342900" algn="l" rtl="0">
              <a:lnSpc>
                <a:spcPct val="90000"/>
              </a:lnSpc>
              <a:spcBef>
                <a:spcPts val="0"/>
              </a:spcBef>
              <a:spcAft>
                <a:spcPts val="0"/>
              </a:spcAft>
              <a:buSzPts val="1800"/>
              <a:buChar char="•"/>
            </a:pPr>
            <a:r>
              <a:rPr lang="en-US" dirty="0"/>
              <a:t>Created H++ analysis object</a:t>
            </a:r>
            <a:endParaRPr dirty="0"/>
          </a:p>
          <a:p>
            <a:pPr marL="914400" lvl="1" indent="-342900" algn="l" rtl="0">
              <a:lnSpc>
                <a:spcPct val="90000"/>
              </a:lnSpc>
              <a:spcBef>
                <a:spcPts val="0"/>
              </a:spcBef>
              <a:spcAft>
                <a:spcPts val="0"/>
              </a:spcAft>
              <a:buSzPts val="1800"/>
              <a:buChar char="•"/>
            </a:pPr>
            <a:r>
              <a:rPr lang="en-US" dirty="0"/>
              <a:t>Channel</a:t>
            </a:r>
            <a:endParaRPr dirty="0"/>
          </a:p>
          <a:p>
            <a:pPr marL="1371600" lvl="2" indent="-342900" algn="l" rtl="0">
              <a:lnSpc>
                <a:spcPct val="90000"/>
              </a:lnSpc>
              <a:spcBef>
                <a:spcPts val="0"/>
              </a:spcBef>
              <a:spcAft>
                <a:spcPts val="0"/>
              </a:spcAft>
              <a:buSzPts val="1800"/>
              <a:buChar char="•"/>
            </a:pPr>
            <a:r>
              <a:rPr lang="en-US" dirty="0"/>
              <a:t>Make a txt file with channel name</a:t>
            </a:r>
            <a:endParaRPr dirty="0"/>
          </a:p>
          <a:p>
            <a:pPr marL="1371600" lvl="2" indent="-342900" algn="l" rtl="0">
              <a:lnSpc>
                <a:spcPct val="90000"/>
              </a:lnSpc>
              <a:spcBef>
                <a:spcPts val="0"/>
              </a:spcBef>
              <a:spcAft>
                <a:spcPts val="0"/>
              </a:spcAft>
              <a:buSzPts val="1800"/>
              <a:buChar char="•"/>
            </a:pPr>
            <a:r>
              <a:rPr lang="en-US" dirty="0"/>
              <a:t>Process</a:t>
            </a:r>
            <a:endParaRPr dirty="0"/>
          </a:p>
          <a:p>
            <a:pPr marL="1828800" lvl="3" indent="-342900" algn="l" rtl="0">
              <a:lnSpc>
                <a:spcPct val="90000"/>
              </a:lnSpc>
              <a:spcBef>
                <a:spcPts val="0"/>
              </a:spcBef>
              <a:spcAft>
                <a:spcPts val="0"/>
              </a:spcAft>
              <a:buSzPts val="1800"/>
              <a:buChar char="•"/>
            </a:pPr>
            <a:r>
              <a:rPr lang="en-US" dirty="0"/>
              <a:t>Yields + systematics</a:t>
            </a:r>
            <a:endParaRPr dirty="0"/>
          </a:p>
          <a:p>
            <a:pPr marL="457200" lvl="0" indent="-342900" algn="l" rtl="0">
              <a:lnSpc>
                <a:spcPct val="90000"/>
              </a:lnSpc>
              <a:spcBef>
                <a:spcPts val="0"/>
              </a:spcBef>
              <a:spcAft>
                <a:spcPts val="0"/>
              </a:spcAft>
              <a:buSzPts val="1800"/>
              <a:buChar char="•"/>
            </a:pPr>
            <a:r>
              <a:rPr lang="en-US" dirty="0"/>
              <a:t>Higgs Combine Tool </a:t>
            </a:r>
            <a:endParaRPr dirty="0"/>
          </a:p>
          <a:p>
            <a:pPr marL="914400" lvl="1" indent="-342900" algn="l" rtl="0">
              <a:lnSpc>
                <a:spcPct val="90000"/>
              </a:lnSpc>
              <a:spcBef>
                <a:spcPts val="0"/>
              </a:spcBef>
              <a:spcAft>
                <a:spcPts val="0"/>
              </a:spcAft>
              <a:buSzPts val="1800"/>
              <a:buChar char="•"/>
            </a:pPr>
            <a:r>
              <a:rPr lang="en-US" dirty="0"/>
              <a:t>Runs thousands of </a:t>
            </a:r>
            <a:r>
              <a:rPr lang="en-US" dirty="0" err="1"/>
              <a:t>pseudoexperiments</a:t>
            </a:r>
            <a:r>
              <a:rPr lang="en-US" dirty="0"/>
              <a:t> based off </a:t>
            </a:r>
            <a:r>
              <a:rPr lang="en-US" dirty="0" err="1"/>
              <a:t>datacards</a:t>
            </a:r>
            <a:endParaRPr dirty="0"/>
          </a:p>
          <a:p>
            <a:pPr marL="914400" lvl="1" indent="-342900" algn="l" rtl="0">
              <a:lnSpc>
                <a:spcPct val="90000"/>
              </a:lnSpc>
              <a:spcBef>
                <a:spcPts val="0"/>
              </a:spcBef>
              <a:spcAft>
                <a:spcPts val="0"/>
              </a:spcAft>
              <a:buSzPts val="1800"/>
              <a:buChar char="•"/>
            </a:pPr>
            <a:r>
              <a:rPr lang="en-US" dirty="0"/>
              <a:t>Returns the limit on the Higgs</a:t>
            </a:r>
            <a:endParaRPr dirty="0"/>
          </a:p>
        </p:txBody>
      </p:sp>
      <p:sp>
        <p:nvSpPr>
          <p:cNvPr id="105" name="Google Shape;105;p1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Automatic Datacard Generation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body" idx="1"/>
          </p:nvPr>
        </p:nvSpPr>
        <p:spPr>
          <a:xfrm>
            <a:off x="914400" y="1676400"/>
            <a:ext cx="10515600" cy="3286202"/>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375"/>
              </a:spcBef>
              <a:spcAft>
                <a:spcPts val="0"/>
              </a:spcAft>
              <a:buSzPts val="1800"/>
              <a:buChar char="•"/>
            </a:pPr>
            <a:r>
              <a:rPr lang="en-US" dirty="0" err="1"/>
              <a:t>Datacards</a:t>
            </a:r>
            <a:endParaRPr dirty="0"/>
          </a:p>
          <a:p>
            <a:pPr marL="914400" lvl="1" indent="-342900" algn="l" rtl="0">
              <a:lnSpc>
                <a:spcPct val="90000"/>
              </a:lnSpc>
              <a:spcBef>
                <a:spcPts val="0"/>
              </a:spcBef>
              <a:spcAft>
                <a:spcPts val="0"/>
              </a:spcAft>
              <a:buSzPts val="1800"/>
              <a:buChar char="•"/>
            </a:pPr>
            <a:r>
              <a:rPr lang="en-US" dirty="0"/>
              <a:t>Encodes observed and expected events after event selection</a:t>
            </a:r>
            <a:endParaRPr dirty="0"/>
          </a:p>
          <a:p>
            <a:pPr marL="914400" lvl="1" indent="-342900" algn="l" rtl="0">
              <a:lnSpc>
                <a:spcPct val="90000"/>
              </a:lnSpc>
              <a:spcBef>
                <a:spcPts val="0"/>
              </a:spcBef>
              <a:spcAft>
                <a:spcPts val="0"/>
              </a:spcAft>
              <a:buSzPts val="1800"/>
              <a:buChar char="•"/>
            </a:pPr>
            <a:r>
              <a:rPr lang="en-US" dirty="0"/>
              <a:t>Distinguishes between Signal vs. Background</a:t>
            </a:r>
            <a:endParaRPr dirty="0"/>
          </a:p>
          <a:p>
            <a:pPr marL="914400" lvl="1" indent="-342900" algn="l" rtl="0">
              <a:lnSpc>
                <a:spcPct val="90000"/>
              </a:lnSpc>
              <a:spcBef>
                <a:spcPts val="0"/>
              </a:spcBef>
              <a:spcAft>
                <a:spcPts val="0"/>
              </a:spcAft>
              <a:buSzPts val="1800"/>
              <a:buChar char="•"/>
            </a:pPr>
            <a:r>
              <a:rPr lang="en-US" dirty="0"/>
              <a:t>Manual setting of </a:t>
            </a:r>
            <a:r>
              <a:rPr lang="en-US" dirty="0" err="1"/>
              <a:t>datacards</a:t>
            </a:r>
            <a:r>
              <a:rPr lang="en-US" dirty="0"/>
              <a:t> </a:t>
            </a:r>
            <a:endParaRPr dirty="0"/>
          </a:p>
          <a:p>
            <a:pPr marL="1371600" lvl="2" indent="-342900" algn="l" rtl="0">
              <a:lnSpc>
                <a:spcPct val="90000"/>
              </a:lnSpc>
              <a:spcBef>
                <a:spcPts val="0"/>
              </a:spcBef>
              <a:spcAft>
                <a:spcPts val="0"/>
              </a:spcAft>
              <a:buSzPts val="1800"/>
              <a:buChar char="•"/>
            </a:pPr>
            <a:r>
              <a:rPr lang="en-US" dirty="0"/>
              <a:t>Human error</a:t>
            </a:r>
            <a:endParaRPr dirty="0"/>
          </a:p>
          <a:p>
            <a:pPr marL="1371600" lvl="2" indent="-342900" algn="l" rtl="0">
              <a:lnSpc>
                <a:spcPct val="90000"/>
              </a:lnSpc>
              <a:spcBef>
                <a:spcPts val="0"/>
              </a:spcBef>
              <a:spcAft>
                <a:spcPts val="0"/>
              </a:spcAft>
              <a:buSzPts val="1800"/>
              <a:buChar char="•"/>
            </a:pPr>
            <a:r>
              <a:rPr lang="en-US" dirty="0"/>
              <a:t>Time consuming</a:t>
            </a:r>
            <a:endParaRPr dirty="0"/>
          </a:p>
          <a:p>
            <a:pPr marL="457200" lvl="0" indent="-342900" algn="l" rtl="0">
              <a:lnSpc>
                <a:spcPct val="90000"/>
              </a:lnSpc>
              <a:spcBef>
                <a:spcPts val="0"/>
              </a:spcBef>
              <a:spcAft>
                <a:spcPts val="0"/>
              </a:spcAft>
              <a:buSzPts val="1800"/>
              <a:buChar char="•"/>
            </a:pPr>
            <a:r>
              <a:rPr lang="en-US" dirty="0"/>
              <a:t>Developed framework for automatic </a:t>
            </a:r>
            <a:r>
              <a:rPr lang="en-US" dirty="0" err="1"/>
              <a:t>datacard</a:t>
            </a:r>
            <a:r>
              <a:rPr lang="en-US" dirty="0"/>
              <a:t> generation</a:t>
            </a:r>
            <a:endParaRPr dirty="0"/>
          </a:p>
          <a:p>
            <a:pPr marL="457200" lvl="0" indent="-342900" algn="l" rtl="0">
              <a:lnSpc>
                <a:spcPct val="90000"/>
              </a:lnSpc>
              <a:spcBef>
                <a:spcPts val="0"/>
              </a:spcBef>
              <a:spcAft>
                <a:spcPts val="0"/>
              </a:spcAft>
              <a:buSzPts val="1800"/>
              <a:buChar char="•"/>
            </a:pPr>
            <a:r>
              <a:rPr lang="en-US" dirty="0"/>
              <a:t>Created H++ Analysis Object</a:t>
            </a:r>
            <a:endParaRPr dirty="0"/>
          </a:p>
          <a:p>
            <a:pPr marL="914400" lvl="1" indent="-342900" algn="l" rtl="0">
              <a:lnSpc>
                <a:spcPct val="90000"/>
              </a:lnSpc>
              <a:spcBef>
                <a:spcPts val="0"/>
              </a:spcBef>
              <a:spcAft>
                <a:spcPts val="0"/>
              </a:spcAft>
              <a:buSzPts val="1800"/>
              <a:buChar char="•"/>
            </a:pPr>
            <a:r>
              <a:rPr lang="en-US" dirty="0"/>
              <a:t>Channel</a:t>
            </a:r>
            <a:endParaRPr dirty="0"/>
          </a:p>
          <a:p>
            <a:pPr marL="1371600" lvl="2" indent="-342900" algn="l" rtl="0">
              <a:lnSpc>
                <a:spcPct val="90000"/>
              </a:lnSpc>
              <a:spcBef>
                <a:spcPts val="0"/>
              </a:spcBef>
              <a:spcAft>
                <a:spcPts val="0"/>
              </a:spcAft>
              <a:buSzPts val="1800"/>
              <a:buChar char="•"/>
            </a:pPr>
            <a:r>
              <a:rPr lang="en-US" dirty="0"/>
              <a:t>Make a txt file with channel name</a:t>
            </a:r>
            <a:endParaRPr dirty="0"/>
          </a:p>
          <a:p>
            <a:pPr marL="1371600" lvl="2" indent="-342900" algn="l" rtl="0">
              <a:lnSpc>
                <a:spcPct val="90000"/>
              </a:lnSpc>
              <a:spcBef>
                <a:spcPts val="0"/>
              </a:spcBef>
              <a:spcAft>
                <a:spcPts val="0"/>
              </a:spcAft>
              <a:buSzPts val="1800"/>
              <a:buChar char="•"/>
            </a:pPr>
            <a:r>
              <a:rPr lang="en-US" dirty="0"/>
              <a:t>Process</a:t>
            </a:r>
            <a:endParaRPr dirty="0"/>
          </a:p>
          <a:p>
            <a:pPr marL="1828800" lvl="3" indent="-342900" algn="l" rtl="0">
              <a:lnSpc>
                <a:spcPct val="90000"/>
              </a:lnSpc>
              <a:spcBef>
                <a:spcPts val="0"/>
              </a:spcBef>
              <a:spcAft>
                <a:spcPts val="0"/>
              </a:spcAft>
              <a:buSzPts val="1800"/>
              <a:buChar char="•"/>
            </a:pPr>
            <a:r>
              <a:rPr lang="en-US" dirty="0"/>
              <a:t>Yields + systematics</a:t>
            </a:r>
            <a:endParaRPr dirty="0"/>
          </a:p>
          <a:p>
            <a:pPr marL="457200" lvl="0" indent="-342900" algn="l" rtl="0">
              <a:lnSpc>
                <a:spcPct val="90000"/>
              </a:lnSpc>
              <a:spcBef>
                <a:spcPts val="0"/>
              </a:spcBef>
              <a:spcAft>
                <a:spcPts val="0"/>
              </a:spcAft>
              <a:buSzPts val="1800"/>
              <a:buChar char="•"/>
            </a:pPr>
            <a:r>
              <a:rPr lang="en-US" dirty="0"/>
              <a:t>Higgs Combine Tool </a:t>
            </a:r>
            <a:endParaRPr dirty="0"/>
          </a:p>
          <a:p>
            <a:pPr marL="914400" lvl="1" indent="-342900" algn="l" rtl="0">
              <a:lnSpc>
                <a:spcPct val="90000"/>
              </a:lnSpc>
              <a:spcBef>
                <a:spcPts val="0"/>
              </a:spcBef>
              <a:spcAft>
                <a:spcPts val="0"/>
              </a:spcAft>
              <a:buSzPts val="1800"/>
              <a:buChar char="•"/>
            </a:pPr>
            <a:r>
              <a:rPr lang="en-US" dirty="0"/>
              <a:t>Runs thousands of </a:t>
            </a:r>
            <a:r>
              <a:rPr lang="en-US" dirty="0" err="1"/>
              <a:t>pseudoexperiments</a:t>
            </a:r>
            <a:r>
              <a:rPr lang="en-US" dirty="0"/>
              <a:t> based off </a:t>
            </a:r>
            <a:r>
              <a:rPr lang="en-US" dirty="0" err="1"/>
              <a:t>datacards</a:t>
            </a:r>
            <a:endParaRPr dirty="0"/>
          </a:p>
          <a:p>
            <a:pPr marL="914400" lvl="1" indent="-342900" algn="l" rtl="0">
              <a:lnSpc>
                <a:spcPct val="90000"/>
              </a:lnSpc>
              <a:spcBef>
                <a:spcPts val="0"/>
              </a:spcBef>
              <a:spcAft>
                <a:spcPts val="0"/>
              </a:spcAft>
              <a:buSzPts val="1800"/>
              <a:buChar char="•"/>
            </a:pPr>
            <a:r>
              <a:rPr lang="en-US" dirty="0"/>
              <a:t>Returns the limit on the Higgs</a:t>
            </a:r>
            <a:endParaRPr dirty="0"/>
          </a:p>
        </p:txBody>
      </p:sp>
      <p:sp>
        <p:nvSpPr>
          <p:cNvPr id="105" name="Google Shape;105;p1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Automatic Datacard Generation</a:t>
            </a:r>
            <a:endParaRPr/>
          </a:p>
        </p:txBody>
      </p:sp>
    </p:spTree>
    <p:extLst>
      <p:ext uri="{BB962C8B-B14F-4D97-AF65-F5344CB8AC3E}">
        <p14:creationId xmlns:p14="http://schemas.microsoft.com/office/powerpoint/2010/main" val="3208175135"/>
      </p:ext>
    </p:extLst>
  </p:cSld>
  <p:clrMapOvr>
    <a:masterClrMapping/>
  </p:clrMapOvr>
</p:sld>
</file>

<file path=ppt/theme/theme1.xml><?xml version="1.0" encoding="utf-8"?>
<a:theme xmlns:a="http://schemas.openxmlformats.org/drawingml/2006/main" name="IMSA_Widescreen">
  <a:themeElements>
    <a:clrScheme name="IMSA Theme">
      <a:dk1>
        <a:srgbClr val="000000"/>
      </a:dk1>
      <a:lt1>
        <a:srgbClr val="FFFFFF"/>
      </a:lt1>
      <a:dk2>
        <a:srgbClr val="1B3769"/>
      </a:dk2>
      <a:lt2>
        <a:srgbClr val="EDEDED"/>
      </a:lt2>
      <a:accent1>
        <a:srgbClr val="1B3769"/>
      </a:accent1>
      <a:accent2>
        <a:srgbClr val="8C92AC"/>
      </a:accent2>
      <a:accent3>
        <a:srgbClr val="00B5DF"/>
      </a:accent3>
      <a:accent4>
        <a:srgbClr val="3A3838"/>
      </a:accent4>
      <a:accent5>
        <a:srgbClr val="7F7F7F"/>
      </a:accent5>
      <a:accent6>
        <a:srgbClr val="F2F2F2"/>
      </a:accent6>
      <a:hlink>
        <a:srgbClr val="00B5DF"/>
      </a:hlink>
      <a:folHlink>
        <a:srgbClr val="8C92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2423</TotalTime>
  <Words>898</Words>
  <Application>Microsoft Office PowerPoint</Application>
  <PresentationFormat>Widescreen</PresentationFormat>
  <Paragraphs>173</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IMSA_Widescreen</vt:lpstr>
      <vt:lpstr>Search for a doubly charged Higgs decaying to muons or electrons: Prospects for CMS Run III</vt:lpstr>
      <vt:lpstr>Goals of This Talk</vt:lpstr>
      <vt:lpstr>Doubly Charged Higgs</vt:lpstr>
      <vt:lpstr>Doubly Charged Higgs Production</vt:lpstr>
      <vt:lpstr>Event Signature: Same Sign Dileptons (SSDL)</vt:lpstr>
      <vt:lpstr>A Different Approach to Estimating Background</vt:lpstr>
      <vt:lpstr>Estimated Limits</vt:lpstr>
      <vt:lpstr>Automatic Datacard Generation</vt:lpstr>
      <vt:lpstr>Automatic Datacard Generation</vt:lpstr>
      <vt:lpstr>Example Datacard</vt:lpstr>
      <vt:lpstr>Definition: Sensitivity</vt:lpstr>
      <vt:lpstr>Sensitivity Estimation</vt:lpstr>
      <vt:lpstr>Derivation: Definitions</vt:lpstr>
      <vt:lpstr>Derivation: Criteria</vt:lpstr>
      <vt:lpstr>Derivation: Some Assumptions</vt:lpstr>
      <vt:lpstr>Derivation</vt:lpstr>
      <vt:lpstr>Derivation and Comparison</vt:lpstr>
      <vt:lpstr>Some Limitations</vt:lpstr>
      <vt:lpstr>PowerPoint Presentation</vt:lpstr>
      <vt:lpstr>Future Work</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 dr. dong</dc:title>
  <dc:creator>Paul E. Karchin</dc:creator>
  <cp:lastModifiedBy>Gautham Anne</cp:lastModifiedBy>
  <cp:revision>9</cp:revision>
  <dcterms:created xsi:type="dcterms:W3CDTF">2015-12-10T08:01:15Z</dcterms:created>
  <dcterms:modified xsi:type="dcterms:W3CDTF">2023-04-20T12:21:13Z</dcterms:modified>
</cp:coreProperties>
</file>