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70" r:id="rId2"/>
    <p:sldMasterId id="2147483662" r:id="rId3"/>
    <p:sldMasterId id="2147483665" r:id="rId4"/>
    <p:sldMasterId id="2147483663" r:id="rId5"/>
  </p:sldMasterIdLst>
  <p:notesMasterIdLst>
    <p:notesMasterId r:id="rId50"/>
  </p:notesMasterIdLst>
  <p:sldIdLst>
    <p:sldId id="291" r:id="rId6"/>
    <p:sldId id="256" r:id="rId7"/>
    <p:sldId id="264" r:id="rId8"/>
    <p:sldId id="266" r:id="rId9"/>
    <p:sldId id="284" r:id="rId10"/>
    <p:sldId id="286" r:id="rId11"/>
    <p:sldId id="287" r:id="rId12"/>
    <p:sldId id="315" r:id="rId13"/>
    <p:sldId id="267" r:id="rId14"/>
    <p:sldId id="261" r:id="rId15"/>
    <p:sldId id="292" r:id="rId16"/>
    <p:sldId id="293" r:id="rId17"/>
    <p:sldId id="271" r:id="rId18"/>
    <p:sldId id="272" r:id="rId19"/>
    <p:sldId id="289" r:id="rId20"/>
    <p:sldId id="288" r:id="rId21"/>
    <p:sldId id="274" r:id="rId22"/>
    <p:sldId id="276" r:id="rId23"/>
    <p:sldId id="277" r:id="rId24"/>
    <p:sldId id="294" r:id="rId25"/>
    <p:sldId id="278" r:id="rId26"/>
    <p:sldId id="280" r:id="rId27"/>
    <p:sldId id="282" r:id="rId28"/>
    <p:sldId id="295" r:id="rId29"/>
    <p:sldId id="310" r:id="rId30"/>
    <p:sldId id="283" r:id="rId31"/>
    <p:sldId id="285" r:id="rId32"/>
    <p:sldId id="312" r:id="rId33"/>
    <p:sldId id="306" r:id="rId34"/>
    <p:sldId id="301" r:id="rId35"/>
    <p:sldId id="311" r:id="rId36"/>
    <p:sldId id="300" r:id="rId37"/>
    <p:sldId id="302" r:id="rId38"/>
    <p:sldId id="308" r:id="rId39"/>
    <p:sldId id="316" r:id="rId40"/>
    <p:sldId id="307" r:id="rId41"/>
    <p:sldId id="318" r:id="rId42"/>
    <p:sldId id="309" r:id="rId43"/>
    <p:sldId id="317" r:id="rId44"/>
    <p:sldId id="305" r:id="rId45"/>
    <p:sldId id="297" r:id="rId46"/>
    <p:sldId id="313" r:id="rId47"/>
    <p:sldId id="314" r:id="rId48"/>
    <p:sldId id="26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6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F28"/>
    <a:srgbClr val="202321"/>
    <a:srgbClr val="F18700"/>
    <a:srgbClr val="DC0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/>
    <p:restoredTop sz="94674"/>
  </p:normalViewPr>
  <p:slideViewPr>
    <p:cSldViewPr snapToGrid="0" snapToObjects="1" showGuides="1">
      <p:cViewPr varScale="1">
        <p:scale>
          <a:sx n="87" d="100"/>
          <a:sy n="87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1T13:07:10.179" idx="3">
    <p:pos x="10" y="10"/>
    <p:text>shape (40000, 188179) for xtrain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30T15:13:45.715" idx="1">
    <p:pos x="7246" y="53"/>
    <p:text>Scores have the effect of highlighting words that are distinct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30T17:28:15.935" idx="2">
    <p:pos x="10" y="10"/>
    <p:text>accuracy_score returns the fraction of correctly classified samples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6:27:54.383" idx="5">
    <p:pos x="146" y="146"/>
    <p:text>(words with similar meaning are mapped to a similar position in the vector space)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30T17:28:15.935" idx="2">
    <p:pos x="10" y="10"/>
    <p:text>accuracy_score returns the fraction of correctly classified samples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30T17:28:15.935" idx="2">
    <p:pos x="10" y="10"/>
    <p:text>accuracy_score returns the fraction of correctly classified samples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30T17:28:15.935" idx="2">
    <p:pos x="10" y="10"/>
    <p:text>accuracy_score returns the fraction of correctly classified samples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8:15:41.115" idx="6">
    <p:pos x="2843" y="1540"/>
    <p:text>robust im sinne von: es wurde für 8 tasks ausprobiert, viele andere Methoden werden nur auf einer task ausgewertet. D.h. es funktioniert für viele verschiedene tasks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3ABC7-27AC-6D40-86E4-0C355E54A764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D0D-262D-F145-A422-6EFA995C3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3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01.11.2020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9B52C0-6FEE-AE47-AFCB-2DE72A2FC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88" y="2160000"/>
            <a:ext cx="4510087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60"/>
              </a:lnSpc>
              <a:spcBef>
                <a:spcPts val="0"/>
              </a:spcBef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Präsentationstitel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 des Titels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7521B66-FCA7-E64B-87D2-BEED9E9EEE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de-DE" sz="680" b="1" i="0" baseline="0" dirty="0">
                <a:latin typeface="Arial" panose="020B0604020202020204" pitchFamily="34" charset="0"/>
              </a:rPr>
              <a:t>ÜBERSCHRIFT / TITEL / EINRICHTUNG XY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4C49311C-1CA8-6441-8EF9-44421C1037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4800" y="1484313"/>
            <a:ext cx="6817200" cy="5373687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801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ück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3CEC714-79BB-CB4B-8FB7-5903011CD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56496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Absendername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Musterstraße 00 · 80000 München · Tel. +49 89 0000 0000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 err="1">
                <a:effectLst/>
                <a:latin typeface="Arial" panose="020B0604020202020204" pitchFamily="34" charset="0"/>
              </a:rPr>
              <a:t>info@musterdomain.de</a:t>
            </a:r>
            <a:r>
              <a:rPr lang="de-DE" b="1" dirty="0">
                <a:effectLst/>
                <a:latin typeface="Arial" panose="020B0604020202020204" pitchFamily="34" charset="0"/>
              </a:rPr>
              <a:t> · </a:t>
            </a:r>
            <a:r>
              <a:rPr lang="de-DE" b="1" dirty="0" err="1">
                <a:effectLst/>
                <a:latin typeface="Arial" panose="020B0604020202020204" pitchFamily="34" charset="0"/>
              </a:rPr>
              <a:t>www.musterdomain.de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D72F1F-1A49-6848-A8CB-5DD9EC0B6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8A3018A-0C50-1346-920A-3CC5ADBF33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4800" y="1484313"/>
            <a:ext cx="6817200" cy="5373687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5472BC4-D049-4B41-A87B-CE172FA5E2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de-DE" sz="680" b="1" i="0" baseline="0" dirty="0">
                <a:latin typeface="Arial" panose="020B0604020202020204" pitchFamily="34" charset="0"/>
              </a:rPr>
              <a:t>ÜBERSCHRIFT / TITEL / EINRICHTUNG XY</a:t>
            </a:r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endParaRPr lang="de-DE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461E02B6-4FE8-A346-805E-7D467048D9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88" y="2160000"/>
            <a:ext cx="4510087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60"/>
              </a:lnSpc>
              <a:spcBef>
                <a:spcPts val="0"/>
              </a:spcBef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Präsentationstitel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 des Titels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01.11.2020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5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1FD8A1D-ABA2-9545-8F6F-74DA8BEF4C96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01.11.2020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8FD44F83-A00E-0042-991C-257038255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88" y="2160000"/>
            <a:ext cx="4510087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60"/>
              </a:lnSpc>
              <a:spcBef>
                <a:spcPts val="0"/>
              </a:spcBef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Präsentationstitel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 des Titels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5B08AD0-8199-4442-8676-028CF9521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de-DE" sz="680" b="1" i="0" baseline="0" dirty="0">
                <a:latin typeface="Arial" panose="020B0604020202020204" pitchFamily="34" charset="0"/>
              </a:rPr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874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01.11.2020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8FD44F83-A00E-0042-991C-257038255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88" y="2160000"/>
            <a:ext cx="4510087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60"/>
              </a:lnSpc>
              <a:spcBef>
                <a:spcPts val="0"/>
              </a:spcBef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Präsentationstitel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 des Titels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58FDCD6-6E84-7E41-A4E8-F8C848B32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de-DE" sz="680" b="1" i="0" baseline="0" dirty="0">
                <a:latin typeface="Arial" panose="020B0604020202020204" pitchFamily="34" charset="0"/>
              </a:rPr>
              <a:t>ÜBERSCHRIFT / TITEL / EINRICHTUNG XY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CB3A64BB-66BD-574D-8D10-B6B91D0A2D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14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C29D292-4E88-B546-8B64-89CF1C8E3D5B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01.11.2020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8FD44F83-A00E-0042-991C-257038255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88" y="2160000"/>
            <a:ext cx="4510087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60"/>
              </a:lnSpc>
              <a:spcBef>
                <a:spcPts val="0"/>
              </a:spcBef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Präsentationstitel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 des Titels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5B08AD0-8199-4442-8676-028CF9521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de-DE" sz="680" b="1" i="0" baseline="0" dirty="0">
                <a:latin typeface="Arial" panose="020B0604020202020204" pitchFamily="34" charset="0"/>
              </a:rPr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02347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6">
            <a:extLst>
              <a:ext uri="{FF2B5EF4-FFF2-40B4-BE49-F238E27FC236}">
                <a16:creationId xmlns:a16="http://schemas.microsoft.com/office/drawing/2014/main" id="{61DF7720-7E46-0340-BCE7-71A2014BEE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2160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60"/>
              </a:lnSpc>
              <a:spcBef>
                <a:spcPts val="0"/>
              </a:spcBef>
              <a:buFontTx/>
              <a:buNone/>
              <a:defRPr sz="2800" b="1" i="0" baseline="0"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1. Erstes Kapitel</a:t>
            </a:r>
          </a:p>
        </p:txBody>
      </p:sp>
    </p:spTree>
    <p:extLst>
      <p:ext uri="{BB962C8B-B14F-4D97-AF65-F5344CB8AC3E}">
        <p14:creationId xmlns:p14="http://schemas.microsoft.com/office/powerpoint/2010/main" val="217875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14469F-1423-5242-845C-EBB7925DA5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00" y="2643101"/>
            <a:ext cx="10080000" cy="10208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80"/>
              </a:lnSpc>
              <a:spcBef>
                <a:spcPts val="0"/>
              </a:spcBef>
              <a:buFontTx/>
              <a:buNone/>
              <a:defRPr lang="de-DE" sz="190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Ne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incipietur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accaepe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lenduciae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voluptatem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facepelita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dolupta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blanien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tionsec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tempellabor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magnam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soloreria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quevoluptaturi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earis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vendae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nobis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ipsam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lab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acculliqui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tecte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es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ressi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ulparis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apeliqui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ipiet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modio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 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4281397D-9AF9-B945-A645-73E7EF26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912" y="3696389"/>
            <a:ext cx="10080000" cy="3128161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90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reptatio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beatem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illestius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consecabo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Offici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pedi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omnis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essi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sinci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totae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perit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quamet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aut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liscium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landia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quiasit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iuntur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sapicipici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ab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non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nullori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mos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autem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doluptassi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saniscitate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consequi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audae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simporem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si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venim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voloreptae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eturiam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aut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coribus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sequias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rat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facersp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edissuntotas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et,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berum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verore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sequas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represcium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faccabo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Adistis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aliquatem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modis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accaecum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nossunt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ipsam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ratiam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voluptur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EDE70BBD-4034-D644-9FBA-6F7E5CAEF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1583611"/>
            <a:ext cx="11306175" cy="11472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40"/>
              </a:lnSpc>
              <a:spcBef>
                <a:spcPts val="0"/>
              </a:spcBef>
              <a:buFontTx/>
              <a:buNone/>
              <a:defRPr sz="2200" b="1" i="0" baseline="0">
                <a:latin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Seitentitel mit einer Zeile oder</a:t>
            </a:r>
            <a:br>
              <a:rPr lang="de-DE" dirty="0"/>
            </a:br>
            <a:r>
              <a:rPr lang="de-DE" dirty="0"/>
              <a:t>maximal zwei Zeilen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D1C673-6314-4841-90D5-AAC10EAD2D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4500" y="442800"/>
            <a:ext cx="11303000" cy="825500"/>
          </a:xfrm>
          <a:prstGeom prst="rect">
            <a:avLst/>
          </a:prstGeom>
        </p:spPr>
      </p:pic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3F0F57E-04CD-F046-BAEA-76A854FED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0F4B92DF-A741-5141-AB25-DF572DAC78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de-DE" sz="680" b="1" i="0" baseline="0" dirty="0">
                <a:latin typeface="Arial" panose="020B0604020202020204" pitchFamily="34" charset="0"/>
              </a:rPr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69851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EDE70BBD-4034-D644-9FBA-6F7E5CAEF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441325"/>
            <a:ext cx="11306175" cy="10429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40"/>
              </a:lnSpc>
              <a:spcBef>
                <a:spcPts val="0"/>
              </a:spcBef>
              <a:buFontTx/>
              <a:buNone/>
              <a:defRPr sz="2200" b="1" i="0" baseline="0">
                <a:latin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Farbübersicht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F3871DC-3AE6-0046-9798-2B74B19887B1}"/>
              </a:ext>
            </a:extLst>
          </p:cNvPr>
          <p:cNvSpPr/>
          <p:nvPr userDrawn="1"/>
        </p:nvSpPr>
        <p:spPr>
          <a:xfrm>
            <a:off x="442800" y="1484313"/>
            <a:ext cx="832193" cy="685829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136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58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23A9624-D6DE-C345-9C75-F17A8B2EFEFC}"/>
              </a:ext>
            </a:extLst>
          </p:cNvPr>
          <p:cNvSpPr/>
          <p:nvPr userDrawn="1"/>
        </p:nvSpPr>
        <p:spPr>
          <a:xfrm>
            <a:off x="2820756" y="1484313"/>
            <a:ext cx="832193" cy="6858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255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255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255</a:t>
            </a:r>
            <a:endParaRPr lang="de-DE" sz="915" baseline="0" dirty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699AD87-10CD-5C43-A6B2-3E71A6C1E6A5}"/>
              </a:ext>
            </a:extLst>
          </p:cNvPr>
          <p:cNvSpPr/>
          <p:nvPr userDrawn="1"/>
        </p:nvSpPr>
        <p:spPr>
          <a:xfrm>
            <a:off x="1631778" y="1484313"/>
            <a:ext cx="832193" cy="685829"/>
          </a:xfrm>
          <a:prstGeom prst="rect">
            <a:avLst/>
          </a:prstGeom>
          <a:solidFill>
            <a:schemeClr val="tx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35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E6E40C0-B5CF-3040-971F-4D8BB55D0746}"/>
              </a:ext>
            </a:extLst>
          </p:cNvPr>
          <p:cNvSpPr/>
          <p:nvPr userDrawn="1"/>
        </p:nvSpPr>
        <p:spPr>
          <a:xfrm>
            <a:off x="442802" y="2240393"/>
            <a:ext cx="83219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LMU Grün </a:t>
            </a:r>
            <a:b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A2A488E-BCE0-BB4B-959A-3AC0A2CF9AFD}"/>
              </a:ext>
            </a:extLst>
          </p:cNvPr>
          <p:cNvSpPr/>
          <p:nvPr userDrawn="1"/>
        </p:nvSpPr>
        <p:spPr>
          <a:xfrm>
            <a:off x="442800" y="3144823"/>
            <a:ext cx="607189" cy="500399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98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100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104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BAF76B9D-1CB6-774E-B88E-0CACB598FEF6}"/>
              </a:ext>
            </a:extLst>
          </p:cNvPr>
          <p:cNvSpPr/>
          <p:nvPr userDrawn="1"/>
        </p:nvSpPr>
        <p:spPr>
          <a:xfrm>
            <a:off x="2177818" y="3144823"/>
            <a:ext cx="607189" cy="50039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230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230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231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5CC143-00CB-E043-9C6B-880F634668A7}"/>
              </a:ext>
            </a:extLst>
          </p:cNvPr>
          <p:cNvSpPr/>
          <p:nvPr userDrawn="1"/>
        </p:nvSpPr>
        <p:spPr>
          <a:xfrm>
            <a:off x="1310310" y="3144823"/>
            <a:ext cx="607189" cy="50039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192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193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195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2788AA0-4D28-CA47-A881-1819C9B7F2B2}"/>
              </a:ext>
            </a:extLst>
          </p:cNvPr>
          <p:cNvSpPr/>
          <p:nvPr userDrawn="1"/>
        </p:nvSpPr>
        <p:spPr>
          <a:xfrm>
            <a:off x="3045759" y="3144823"/>
            <a:ext cx="607189" cy="500399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245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245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245</a:t>
            </a:r>
            <a:endParaRPr lang="de-DE" sz="915" baseline="0" dirty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0A40CC5-176B-9442-82E4-408CAB2349BC}"/>
              </a:ext>
            </a:extLst>
          </p:cNvPr>
          <p:cNvSpPr/>
          <p:nvPr userDrawn="1"/>
        </p:nvSpPr>
        <p:spPr>
          <a:xfrm>
            <a:off x="442802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Dunkelgrau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56A28D-A369-AD4B-AF9B-25C454F18A4E}"/>
              </a:ext>
            </a:extLst>
          </p:cNvPr>
          <p:cNvSpPr/>
          <p:nvPr userDrawn="1"/>
        </p:nvSpPr>
        <p:spPr>
          <a:xfrm>
            <a:off x="1310310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Mittelgrau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EF2EF5B-E92A-5D4A-8161-D33FFACE7341}"/>
              </a:ext>
            </a:extLst>
          </p:cNvPr>
          <p:cNvSpPr/>
          <p:nvPr userDrawn="1"/>
        </p:nvSpPr>
        <p:spPr>
          <a:xfrm>
            <a:off x="2187234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Hellgrau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4B21CFC-1C2A-AD4E-82DE-A68CEF4308BE}"/>
              </a:ext>
            </a:extLst>
          </p:cNvPr>
          <p:cNvSpPr/>
          <p:nvPr userDrawn="1"/>
        </p:nvSpPr>
        <p:spPr>
          <a:xfrm>
            <a:off x="3048909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Lichtgrau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73389B4-7374-AB43-B9CD-0CA5B6ED4B02}"/>
              </a:ext>
            </a:extLst>
          </p:cNvPr>
          <p:cNvSpPr/>
          <p:nvPr userDrawn="1"/>
        </p:nvSpPr>
        <p:spPr>
          <a:xfrm>
            <a:off x="1617118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Schwarz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8E62580-B452-9141-99B8-14D406341FD8}"/>
              </a:ext>
            </a:extLst>
          </p:cNvPr>
          <p:cNvSpPr/>
          <p:nvPr userDrawn="1"/>
        </p:nvSpPr>
        <p:spPr>
          <a:xfrm>
            <a:off x="2821937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Weiss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C5DB8B7-067A-624F-90A9-5FE69A8819FA}"/>
              </a:ext>
            </a:extLst>
          </p:cNvPr>
          <p:cNvSpPr/>
          <p:nvPr userDrawn="1"/>
        </p:nvSpPr>
        <p:spPr>
          <a:xfrm>
            <a:off x="4619182" y="1485446"/>
            <a:ext cx="607189" cy="500399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135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A10FA4C-181C-BD41-AD4E-730F52457796}"/>
              </a:ext>
            </a:extLst>
          </p:cNvPr>
          <p:cNvSpPr/>
          <p:nvPr userDrawn="1"/>
        </p:nvSpPr>
        <p:spPr>
          <a:xfrm>
            <a:off x="6354200" y="1485446"/>
            <a:ext cx="607189" cy="500399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140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64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145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A2466A38-6ECC-DF4F-869F-B98502E2D6A6}"/>
              </a:ext>
            </a:extLst>
          </p:cNvPr>
          <p:cNvSpPr/>
          <p:nvPr userDrawn="1"/>
        </p:nvSpPr>
        <p:spPr>
          <a:xfrm>
            <a:off x="5486692" y="1485446"/>
            <a:ext cx="607189" cy="50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159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227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9F62C27-0EB2-5442-90B6-6A8F0C17931E}"/>
              </a:ext>
            </a:extLst>
          </p:cNvPr>
          <p:cNvSpPr/>
          <p:nvPr userDrawn="1"/>
        </p:nvSpPr>
        <p:spPr>
          <a:xfrm>
            <a:off x="7222141" y="1485446"/>
            <a:ext cx="607189" cy="500399"/>
          </a:xfrm>
          <a:prstGeom prst="rect">
            <a:avLst/>
          </a:prstGeom>
          <a:solidFill>
            <a:srgbClr val="DC0D1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215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B9B3239-0231-A24D-B42D-624E409B3D20}"/>
              </a:ext>
            </a:extLst>
          </p:cNvPr>
          <p:cNvSpPr/>
          <p:nvPr userDrawn="1"/>
        </p:nvSpPr>
        <p:spPr>
          <a:xfrm>
            <a:off x="4619184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Blau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90492F4-04D9-0D48-A32F-3E322C29483A}"/>
              </a:ext>
            </a:extLst>
          </p:cNvPr>
          <p:cNvSpPr/>
          <p:nvPr userDrawn="1"/>
        </p:nvSpPr>
        <p:spPr>
          <a:xfrm>
            <a:off x="5486691" y="2091158"/>
            <a:ext cx="70591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Cyan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C3949AB-62CF-6643-83F3-F76B12005678}"/>
              </a:ext>
            </a:extLst>
          </p:cNvPr>
          <p:cNvSpPr/>
          <p:nvPr userDrawn="1"/>
        </p:nvSpPr>
        <p:spPr>
          <a:xfrm>
            <a:off x="6363616" y="2091157"/>
            <a:ext cx="7059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Violett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CD1B9CD-D09C-5D4A-B064-6355897E2041}"/>
              </a:ext>
            </a:extLst>
          </p:cNvPr>
          <p:cNvSpPr/>
          <p:nvPr userDrawn="1"/>
        </p:nvSpPr>
        <p:spPr>
          <a:xfrm>
            <a:off x="7225291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Rot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0B457DF-BD61-044B-ACA4-342889CA02A1}"/>
              </a:ext>
            </a:extLst>
          </p:cNvPr>
          <p:cNvSpPr/>
          <p:nvPr userDrawn="1"/>
        </p:nvSpPr>
        <p:spPr>
          <a:xfrm>
            <a:off x="4619182" y="2490933"/>
            <a:ext cx="607189" cy="500399"/>
          </a:xfrm>
          <a:prstGeom prst="rect">
            <a:avLst/>
          </a:prstGeom>
          <a:solidFill>
            <a:srgbClr val="F18700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241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0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931D8B5-D9AB-D547-B4C3-602A0499C239}"/>
              </a:ext>
            </a:extLst>
          </p:cNvPr>
          <p:cNvSpPr/>
          <p:nvPr userDrawn="1"/>
        </p:nvSpPr>
        <p:spPr>
          <a:xfrm>
            <a:off x="4619184" y="3096644"/>
            <a:ext cx="86750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Orange</a:t>
            </a:r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693ADF-65B3-4640-B7F1-43B81F7B8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68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6">
            <a:extLst>
              <a:ext uri="{FF2B5EF4-FFF2-40B4-BE49-F238E27FC236}">
                <a16:creationId xmlns:a16="http://schemas.microsoft.com/office/drawing/2014/main" id="{61DF7720-7E46-0340-BCE7-71A2014BEE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2160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60"/>
              </a:lnSpc>
              <a:spcBef>
                <a:spcPts val="0"/>
              </a:spcBef>
              <a:buFontTx/>
              <a:buNone/>
              <a:defRPr sz="2800" b="1" i="0" baseline="0"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1. Erstes Kapitel</a:t>
            </a:r>
          </a:p>
        </p:txBody>
      </p:sp>
    </p:spTree>
    <p:extLst>
      <p:ext uri="{BB962C8B-B14F-4D97-AF65-F5344CB8AC3E}">
        <p14:creationId xmlns:p14="http://schemas.microsoft.com/office/powerpoint/2010/main" val="149552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A465598-6EE5-EE49-A177-6E3551F9A56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6400" y="442800"/>
            <a:ext cx="11303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9" r:id="rId3"/>
    <p:sldLayoutId id="2147483655" r:id="rId4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9" pos="7401" userDrawn="1">
          <p15:clr>
            <a:srgbClr val="F26B43"/>
          </p15:clr>
        </p15:guide>
        <p15:guide id="13" pos="279" userDrawn="1">
          <p15:clr>
            <a:srgbClr val="F26B43"/>
          </p15:clr>
        </p15:guide>
        <p15:guide id="14" orient="horz" pos="278" userDrawn="1">
          <p15:clr>
            <a:srgbClr val="F26B43"/>
          </p15:clr>
        </p15:guide>
        <p15:guide id="15" orient="horz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EC720E-3048-2B4D-B927-E08F3BECF1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4500" y="442800"/>
            <a:ext cx="11303000" cy="825500"/>
          </a:xfrm>
          <a:prstGeom prst="rect">
            <a:avLst/>
          </a:prstGeom>
        </p:spPr>
      </p:pic>
      <p:sp>
        <p:nvSpPr>
          <p:cNvPr id="4" name="Textplatzhalter 12">
            <a:extLst>
              <a:ext uri="{FF2B5EF4-FFF2-40B4-BE49-F238E27FC236}">
                <a16:creationId xmlns:a16="http://schemas.microsoft.com/office/drawing/2014/main" id="{CA00277A-1612-8E45-8277-BB464F2F23D1}"/>
              </a:ext>
            </a:extLst>
          </p:cNvPr>
          <p:cNvSpPr txBox="1">
            <a:spLocks/>
          </p:cNvSpPr>
          <p:nvPr userDrawn="1"/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 algn="l" defTabSz="815557" rtl="0" eaLnBrk="1" latinLnBrk="0" hangingPunct="1">
              <a:lnSpc>
                <a:spcPct val="88000"/>
              </a:lnSpc>
              <a:spcBef>
                <a:spcPts val="0"/>
              </a:spcBef>
              <a:buFontTx/>
              <a:buNone/>
              <a:defRPr sz="680" b="1" i="0" kern="1200" cap="all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1668" indent="0" algn="l" defTabSz="815557" rtl="0" eaLnBrk="1" latinLnBrk="0" hangingPunct="1">
              <a:lnSpc>
                <a:spcPts val="880"/>
              </a:lnSpc>
              <a:spcBef>
                <a:spcPts val="446"/>
              </a:spcBef>
              <a:buFontTx/>
              <a:buNone/>
              <a:defRPr sz="680" b="1" i="0" kern="1200" cap="all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447" indent="0" algn="l" defTabSz="815557" rtl="0" eaLnBrk="1" latinLnBrk="0" hangingPunct="1">
              <a:lnSpc>
                <a:spcPts val="880"/>
              </a:lnSpc>
              <a:spcBef>
                <a:spcPts val="446"/>
              </a:spcBef>
              <a:buFontTx/>
              <a:buNone/>
              <a:defRPr sz="680" b="1" i="0" kern="1200" cap="all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225" indent="0" algn="l" defTabSz="815557" rtl="0" eaLnBrk="1" latinLnBrk="0" hangingPunct="1">
              <a:lnSpc>
                <a:spcPts val="880"/>
              </a:lnSpc>
              <a:spcBef>
                <a:spcPts val="446"/>
              </a:spcBef>
              <a:buFontTx/>
              <a:buNone/>
              <a:defRPr sz="680" b="1" i="0" kern="1200" cap="all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003" indent="0" algn="l" defTabSz="815557" rtl="0" eaLnBrk="1" latinLnBrk="0" hangingPunct="1">
              <a:lnSpc>
                <a:spcPts val="880"/>
              </a:lnSpc>
              <a:spcBef>
                <a:spcPts val="446"/>
              </a:spcBef>
              <a:buFontTx/>
              <a:buNone/>
              <a:defRPr sz="680" b="1" i="0" kern="1200" cap="all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</a:rPr>
              <a:t>ÜBERSCHRIFT / TITEL / EINRICHTUNG XY</a:t>
            </a:r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5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799E554-D74C-2D46-A4A0-20AFFC9B0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A7DF8FA-2683-4642-B02D-78840267E6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6399" y="441325"/>
            <a:ext cx="174434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4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6E27958E-5E01-8D4A-9B09-88661DB5E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1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4" r:id="rId3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DED63A8-5311-184A-B74C-C37B428BF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400" y="442801"/>
            <a:ext cx="1745167" cy="8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3B3BE-E019-9248-9CFD-AA37921A91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400" dirty="0">
                <a:latin typeface="LMU CompatilFact"/>
              </a:rPr>
              <a:t>Foundations </a:t>
            </a:r>
            <a:r>
              <a:rPr lang="de-DE" sz="1400" dirty="0" err="1">
                <a:latin typeface="LMU CompatilFact"/>
              </a:rPr>
              <a:t>of</a:t>
            </a:r>
            <a:r>
              <a:rPr lang="de-DE" sz="1400" dirty="0">
                <a:latin typeface="LMU CompatilFact"/>
              </a:rPr>
              <a:t> </a:t>
            </a:r>
            <a:r>
              <a:rPr lang="de-DE" sz="1400" dirty="0" err="1">
                <a:latin typeface="LMU CompatilFact"/>
              </a:rPr>
              <a:t>natural</a:t>
            </a:r>
            <a:r>
              <a:rPr lang="de-DE" sz="1400" dirty="0">
                <a:latin typeface="LMU CompatilFact"/>
              </a:rPr>
              <a:t> </a:t>
            </a:r>
            <a:r>
              <a:rPr lang="de-DE" sz="1400" dirty="0" err="1">
                <a:latin typeface="LMU CompatilFact"/>
              </a:rPr>
              <a:t>language</a:t>
            </a:r>
            <a:r>
              <a:rPr lang="de-DE" sz="1400" dirty="0">
                <a:latin typeface="LMU CompatilFact"/>
              </a:rPr>
              <a:t> </a:t>
            </a:r>
            <a:r>
              <a:rPr lang="de-DE" sz="1400" dirty="0" err="1">
                <a:latin typeface="LMU CompatilFact"/>
              </a:rPr>
              <a:t>processing</a:t>
            </a:r>
            <a:endParaRPr lang="de-DE" sz="1400" dirty="0">
              <a:latin typeface="LMU CompatilFac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9311F3-AB02-4261-9018-43259311A2E3}"/>
              </a:ext>
            </a:extLst>
          </p:cNvPr>
          <p:cNvSpPr txBox="1"/>
          <p:nvPr/>
        </p:nvSpPr>
        <p:spPr>
          <a:xfrm>
            <a:off x="209321" y="2675296"/>
            <a:ext cx="49245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LMU CompatilFact"/>
              </a:rPr>
              <a:t>"This movie was lame, lame, lame. […] Would not recommend it to my husband's dog, who will watch anything."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5BCB93A-8472-497B-BC11-6BD06C865A70}"/>
              </a:ext>
            </a:extLst>
          </p:cNvPr>
          <p:cNvGrpSpPr/>
          <p:nvPr/>
        </p:nvGrpSpPr>
        <p:grpSpPr>
          <a:xfrm>
            <a:off x="6006024" y="2021250"/>
            <a:ext cx="5559425" cy="4406714"/>
            <a:chOff x="6006024" y="1808529"/>
            <a:chExt cx="5559425" cy="4406714"/>
          </a:xfrm>
        </p:grpSpPr>
        <p:pic>
          <p:nvPicPr>
            <p:cNvPr id="14" name="Grafik 13" descr="Ein Bild, das Text, Vektorgrafiken enthält.&#10;&#10;Automatisch generierte Beschreibung">
              <a:extLst>
                <a:ext uri="{FF2B5EF4-FFF2-40B4-BE49-F238E27FC236}">
                  <a16:creationId xmlns:a16="http://schemas.microsoft.com/office/drawing/2014/main" id="{67D8B893-A7E1-4171-AC93-8DFA22321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364" t="23562" b="10682"/>
            <a:stretch/>
          </p:blipFill>
          <p:spPr>
            <a:xfrm>
              <a:off x="9178283" y="2610726"/>
              <a:ext cx="2387166" cy="3314503"/>
            </a:xfrm>
            <a:prstGeom prst="rect">
              <a:avLst/>
            </a:prstGeom>
          </p:spPr>
        </p:pic>
        <p:pic>
          <p:nvPicPr>
            <p:cNvPr id="16" name="Grafik 15" descr="Ein Bild, das Text, Vektorgrafiken enthält.&#10;&#10;Automatisch generierte Beschreibung">
              <a:extLst>
                <a:ext uri="{FF2B5EF4-FFF2-40B4-BE49-F238E27FC236}">
                  <a16:creationId xmlns:a16="http://schemas.microsoft.com/office/drawing/2014/main" id="{533384BF-3B17-4BA8-9F18-4C4895B57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3" t="5868" r="50389" b="63040"/>
            <a:stretch/>
          </p:blipFill>
          <p:spPr>
            <a:xfrm rot="356964">
              <a:off x="6006024" y="1808529"/>
              <a:ext cx="2790576" cy="2132331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0AD27362-5050-4E65-AE69-3FFA9580503C}"/>
                </a:ext>
              </a:extLst>
            </p:cNvPr>
            <p:cNvGrpSpPr/>
            <p:nvPr/>
          </p:nvGrpSpPr>
          <p:grpSpPr>
            <a:xfrm>
              <a:off x="6501476" y="2343724"/>
              <a:ext cx="2666102" cy="3871519"/>
              <a:chOff x="6501476" y="2343724"/>
              <a:chExt cx="2666102" cy="3871519"/>
            </a:xfrm>
          </p:grpSpPr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10F9856-2AF2-4081-919C-4B236FE685FA}"/>
                  </a:ext>
                </a:extLst>
              </p:cNvPr>
              <p:cNvSpPr txBox="1"/>
              <p:nvPr/>
            </p:nvSpPr>
            <p:spPr>
              <a:xfrm>
                <a:off x="6501476" y="2343724"/>
                <a:ext cx="18790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chemeClr val="tx2"/>
                    </a:solidFill>
                  </a:rPr>
                  <a:t>Well, </a:t>
                </a:r>
                <a:r>
                  <a:rPr lang="de-DE" sz="2400" dirty="0" err="1">
                    <a:solidFill>
                      <a:schemeClr val="tx2"/>
                    </a:solidFill>
                  </a:rPr>
                  <a:t>then</a:t>
                </a:r>
                <a:r>
                  <a:rPr lang="de-DE" sz="2400" dirty="0">
                    <a:solidFill>
                      <a:schemeClr val="tx2"/>
                    </a:solidFill>
                  </a:rPr>
                  <a:t> I </a:t>
                </a:r>
              </a:p>
              <a:p>
                <a:pPr algn="ctr"/>
                <a:r>
                  <a:rPr lang="de-DE" sz="2400" dirty="0" err="1">
                    <a:solidFill>
                      <a:schemeClr val="tx2"/>
                    </a:solidFill>
                  </a:rPr>
                  <a:t>won‘t</a:t>
                </a:r>
                <a:r>
                  <a:rPr lang="de-DE" sz="2400" dirty="0">
                    <a:solidFill>
                      <a:schemeClr val="tx2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2"/>
                    </a:solidFill>
                  </a:rPr>
                  <a:t>watch</a:t>
                </a:r>
                <a:r>
                  <a:rPr lang="de-DE" sz="2400" dirty="0">
                    <a:solidFill>
                      <a:schemeClr val="tx2"/>
                    </a:solidFill>
                  </a:rPr>
                  <a:t> </a:t>
                </a:r>
              </a:p>
              <a:p>
                <a:pPr algn="ctr"/>
                <a:r>
                  <a:rPr lang="de-DE" sz="2400" dirty="0" err="1">
                    <a:solidFill>
                      <a:schemeClr val="tx2"/>
                    </a:solidFill>
                  </a:rPr>
                  <a:t>this</a:t>
                </a:r>
                <a:r>
                  <a:rPr lang="de-DE" sz="2400" dirty="0">
                    <a:solidFill>
                      <a:schemeClr val="tx2"/>
                    </a:solidFill>
                  </a:rPr>
                  <a:t> </a:t>
                </a:r>
                <a:r>
                  <a:rPr lang="de-DE" sz="2400" dirty="0" err="1">
                    <a:solidFill>
                      <a:schemeClr val="tx2"/>
                    </a:solidFill>
                  </a:rPr>
                  <a:t>movie</a:t>
                </a:r>
                <a:r>
                  <a:rPr lang="de-DE" sz="2400" dirty="0">
                    <a:solidFill>
                      <a:schemeClr val="tx2"/>
                    </a:solidFill>
                  </a:rPr>
                  <a:t>.</a:t>
                </a:r>
                <a:endParaRPr lang="en-GB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3CF54FB-B4D3-4300-8E9A-5853A008A750}"/>
                  </a:ext>
                </a:extLst>
              </p:cNvPr>
              <p:cNvSpPr/>
              <p:nvPr/>
            </p:nvSpPr>
            <p:spPr>
              <a:xfrm>
                <a:off x="8229521" y="3855227"/>
                <a:ext cx="451692" cy="82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0" name="Grafik 19" descr="Ein Bild, das Text, Vektorgrafiken enthält.&#10;&#10;Automatisch generierte Beschreibung">
                <a:extLst>
                  <a:ext uri="{FF2B5EF4-FFF2-40B4-BE49-F238E27FC236}">
                    <a16:creationId xmlns:a16="http://schemas.microsoft.com/office/drawing/2014/main" id="{87287F23-92CE-4522-89FE-2A8D8F462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2900" t="33734" r="51260" b="60991"/>
              <a:stretch/>
            </p:blipFill>
            <p:spPr>
              <a:xfrm>
                <a:off x="8894254" y="2610726"/>
                <a:ext cx="273324" cy="263969"/>
              </a:xfrm>
              <a:prstGeom prst="rect">
                <a:avLst/>
              </a:prstGeom>
            </p:spPr>
          </p:pic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724BF483-FEF2-4625-84AA-2CA7BBBE2A5A}"/>
                  </a:ext>
                </a:extLst>
              </p:cNvPr>
              <p:cNvSpPr/>
              <p:nvPr/>
            </p:nvSpPr>
            <p:spPr>
              <a:xfrm>
                <a:off x="7969956" y="5840669"/>
                <a:ext cx="344168" cy="37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5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47899"/>
            <a:ext cx="10080000" cy="3128161"/>
          </a:xfrm>
        </p:spPr>
        <p:txBody>
          <a:bodyPr/>
          <a:lstStyle/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Representation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text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that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describes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the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occurence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words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within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a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document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Contains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a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vocabulary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known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words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Measure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the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presence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known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words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has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to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be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defined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407778" lvl="1" indent="0">
              <a:buNone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     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binary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(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Is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a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word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present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or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absent)</a:t>
            </a:r>
          </a:p>
          <a:p>
            <a:pPr marL="407778" lvl="1" indent="0">
              <a:buNone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     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number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times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a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word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occurs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in a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text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Bag-</a:t>
            </a:r>
            <a:r>
              <a:rPr lang="de-DE" sz="2800" dirty="0" err="1">
                <a:latin typeface="LMU CompatilFact"/>
              </a:rPr>
              <a:t>of</a:t>
            </a:r>
            <a:r>
              <a:rPr lang="de-DE" sz="2800" dirty="0">
                <a:latin typeface="LMU CompatilFact"/>
              </a:rPr>
              <a:t>-</a:t>
            </a:r>
            <a:r>
              <a:rPr lang="de-DE" sz="2800" dirty="0" err="1">
                <a:latin typeface="LMU CompatilFact"/>
              </a:rPr>
              <a:t>words</a:t>
            </a:r>
            <a:r>
              <a:rPr lang="de-DE" sz="2800" dirty="0">
                <a:latin typeface="LMU CompatilFact"/>
              </a:rPr>
              <a:t> </a:t>
            </a:r>
            <a:r>
              <a:rPr lang="de-DE" sz="2800" dirty="0" err="1">
                <a:latin typeface="LMU CompatilFact"/>
              </a:rPr>
              <a:t>model</a:t>
            </a:r>
            <a:endParaRPr lang="de-DE" sz="2800" dirty="0">
              <a:latin typeface="LMU CompatilFac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F25E55B4-B7A4-4B81-BB63-3873C4EA42E0}"/>
              </a:ext>
            </a:extLst>
          </p:cNvPr>
          <p:cNvSpPr/>
          <p:nvPr/>
        </p:nvSpPr>
        <p:spPr>
          <a:xfrm>
            <a:off x="770860" y="3788695"/>
            <a:ext cx="329609" cy="2232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61C3B01-6C85-4BB9-9881-C1FD421D9552}"/>
              </a:ext>
            </a:extLst>
          </p:cNvPr>
          <p:cNvSpPr/>
          <p:nvPr/>
        </p:nvSpPr>
        <p:spPr>
          <a:xfrm>
            <a:off x="770860" y="4098961"/>
            <a:ext cx="329609" cy="2232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9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1521711"/>
            <a:ext cx="10080000" cy="4778727"/>
          </a:xfrm>
        </p:spPr>
        <p:txBody>
          <a:bodyPr/>
          <a:lstStyle/>
          <a:p>
            <a:pPr marL="0" indent="0" algn="ctr">
              <a:buNone/>
            </a:pPr>
            <a:r>
              <a:rPr lang="en-GB" sz="2000" b="1" dirty="0">
                <a:latin typeface="LMU CompatilFact"/>
              </a:rPr>
              <a:t>Text 1:</a:t>
            </a:r>
            <a:r>
              <a:rPr lang="en-GB" sz="2000" dirty="0">
                <a:latin typeface="LMU CompatilFact"/>
              </a:rPr>
              <a:t> </a:t>
            </a:r>
            <a:r>
              <a:rPr lang="en-GB" sz="2000" i="1" dirty="0">
                <a:latin typeface="LMU CompatilFact"/>
              </a:rPr>
              <a:t>“This movie was lame, lame, lame.“</a:t>
            </a:r>
          </a:p>
          <a:p>
            <a:pPr marL="0" indent="0" algn="ctr">
              <a:buNone/>
            </a:pPr>
            <a:r>
              <a:rPr lang="en-GB" sz="2000" b="1" dirty="0">
                <a:latin typeface="LMU CompatilFact"/>
              </a:rPr>
              <a:t>Text 2: </a:t>
            </a:r>
            <a:r>
              <a:rPr lang="en-GB" sz="2000" i="1" dirty="0">
                <a:latin typeface="LMU CompatilFact"/>
              </a:rPr>
              <a:t>“What a build up!“</a:t>
            </a:r>
          </a:p>
          <a:p>
            <a:pPr marL="0" indent="0" algn="ctr">
              <a:buNone/>
            </a:pPr>
            <a:r>
              <a:rPr lang="en-GB" sz="2000" b="1" dirty="0">
                <a:latin typeface="LMU CompatilFact"/>
              </a:rPr>
              <a:t>Text 3: </a:t>
            </a:r>
            <a:r>
              <a:rPr lang="en-GB" sz="2000" i="1" dirty="0">
                <a:latin typeface="LMU CompatilFact"/>
              </a:rPr>
              <a:t>“What a let down.“</a:t>
            </a: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				          </a:t>
            </a:r>
            <a:r>
              <a:rPr lang="de-DE" sz="2400" b="1" dirty="0" err="1">
                <a:latin typeface="LMU CompatilFact"/>
              </a:rPr>
              <a:t>Tokenization</a:t>
            </a:r>
            <a:endParaRPr lang="de-DE" sz="2000" b="1" dirty="0">
              <a:latin typeface="LMU CompatilFact"/>
            </a:endParaRPr>
          </a:p>
          <a:p>
            <a:pPr marL="0" indent="0">
              <a:buNone/>
            </a:pPr>
            <a:endParaRPr lang="de-DE" sz="2200" dirty="0">
              <a:latin typeface="LMU CompatilFact"/>
            </a:endParaRPr>
          </a:p>
          <a:p>
            <a:pPr marL="0" indent="0">
              <a:buNone/>
            </a:pPr>
            <a:r>
              <a:rPr lang="de-DE" sz="2200" dirty="0">
                <a:latin typeface="LMU CompatilFact"/>
              </a:rPr>
              <a:t>		</a:t>
            </a:r>
            <a:r>
              <a:rPr lang="de-DE" sz="2200" b="1" dirty="0">
                <a:latin typeface="LMU CompatilFact"/>
              </a:rPr>
              <a:t>Text 1				Text 2				Text 3</a:t>
            </a:r>
          </a:p>
          <a:p>
            <a:pPr marL="0" indent="0">
              <a:buNone/>
            </a:pPr>
            <a:r>
              <a:rPr lang="de-DE" sz="2200" dirty="0">
                <a:latin typeface="LMU CompatilFact"/>
              </a:rPr>
              <a:t>		</a:t>
            </a:r>
            <a:r>
              <a:rPr lang="de-DE" sz="2200" dirty="0" err="1">
                <a:latin typeface="LMU CompatilFact"/>
              </a:rPr>
              <a:t>this</a:t>
            </a:r>
            <a:r>
              <a:rPr lang="de-DE" sz="2200" dirty="0">
                <a:latin typeface="LMU CompatilFact"/>
              </a:rPr>
              <a:t>				</a:t>
            </a:r>
            <a:r>
              <a:rPr lang="de-DE" sz="2200" dirty="0" err="1">
                <a:latin typeface="LMU CompatilFact"/>
              </a:rPr>
              <a:t>what</a:t>
            </a:r>
            <a:r>
              <a:rPr lang="de-DE" sz="2200" dirty="0">
                <a:latin typeface="LMU CompatilFact"/>
              </a:rPr>
              <a:t>				</a:t>
            </a:r>
            <a:r>
              <a:rPr lang="de-DE" sz="2200" dirty="0" err="1">
                <a:latin typeface="LMU CompatilFact"/>
              </a:rPr>
              <a:t>what</a:t>
            </a:r>
            <a:r>
              <a:rPr lang="de-DE" sz="2200" dirty="0">
                <a:latin typeface="LMU CompatilFact"/>
              </a:rPr>
              <a:t>	</a:t>
            </a:r>
            <a:br>
              <a:rPr lang="de-DE" sz="2200" dirty="0">
                <a:latin typeface="LMU CompatilFact"/>
              </a:rPr>
            </a:br>
            <a:r>
              <a:rPr lang="de-DE" sz="2200" dirty="0">
                <a:latin typeface="LMU CompatilFact"/>
              </a:rPr>
              <a:t>		</a:t>
            </a:r>
            <a:r>
              <a:rPr lang="de-DE" sz="2200" dirty="0" err="1">
                <a:latin typeface="LMU CompatilFact"/>
              </a:rPr>
              <a:t>movie</a:t>
            </a:r>
            <a:r>
              <a:rPr lang="de-DE" sz="2200" dirty="0">
                <a:latin typeface="LMU CompatilFact"/>
              </a:rPr>
              <a:t>				a				a</a:t>
            </a:r>
            <a:br>
              <a:rPr lang="de-DE" sz="2200" dirty="0">
                <a:latin typeface="LMU CompatilFact"/>
              </a:rPr>
            </a:br>
            <a:r>
              <a:rPr lang="de-DE" sz="2200" dirty="0">
                <a:latin typeface="LMU CompatilFact"/>
              </a:rPr>
              <a:t>		was				</a:t>
            </a:r>
            <a:r>
              <a:rPr lang="de-DE" sz="2200" dirty="0" err="1">
                <a:latin typeface="LMU CompatilFact"/>
              </a:rPr>
              <a:t>build</a:t>
            </a:r>
            <a:r>
              <a:rPr lang="de-DE" sz="2200" dirty="0">
                <a:latin typeface="LMU CompatilFact"/>
              </a:rPr>
              <a:t>				</a:t>
            </a:r>
            <a:r>
              <a:rPr lang="de-DE" sz="2200" dirty="0" err="1">
                <a:latin typeface="LMU CompatilFact"/>
              </a:rPr>
              <a:t>let</a:t>
            </a:r>
            <a:br>
              <a:rPr lang="de-DE" sz="2200" dirty="0">
                <a:latin typeface="LMU CompatilFact"/>
              </a:rPr>
            </a:br>
            <a:r>
              <a:rPr lang="de-DE" sz="2200" dirty="0">
                <a:latin typeface="LMU CompatilFact"/>
              </a:rPr>
              <a:t>		</a:t>
            </a:r>
            <a:r>
              <a:rPr lang="de-DE" sz="2200" dirty="0" err="1">
                <a:latin typeface="LMU CompatilFact"/>
              </a:rPr>
              <a:t>lame</a:t>
            </a:r>
            <a:r>
              <a:rPr lang="de-DE" sz="2200" dirty="0">
                <a:latin typeface="LMU CompatilFact"/>
              </a:rPr>
              <a:t>				</a:t>
            </a:r>
            <a:r>
              <a:rPr lang="de-DE" sz="2200" dirty="0" err="1">
                <a:latin typeface="LMU CompatilFact"/>
              </a:rPr>
              <a:t>up</a:t>
            </a:r>
            <a:r>
              <a:rPr lang="de-DE" sz="2200" dirty="0">
                <a:latin typeface="LMU CompatilFact"/>
              </a:rPr>
              <a:t>				down</a:t>
            </a:r>
            <a:br>
              <a:rPr lang="de-DE" sz="2200" dirty="0">
                <a:latin typeface="LMU CompatilFact"/>
              </a:rPr>
            </a:br>
            <a:r>
              <a:rPr lang="de-DE" sz="2200" dirty="0">
                <a:latin typeface="LMU CompatilFact"/>
              </a:rPr>
              <a:t>		</a:t>
            </a:r>
            <a:r>
              <a:rPr lang="de-DE" sz="2200" dirty="0" err="1">
                <a:latin typeface="LMU CompatilFact"/>
              </a:rPr>
              <a:t>lame</a:t>
            </a:r>
            <a:r>
              <a:rPr lang="de-DE" sz="2200" dirty="0">
                <a:latin typeface="LMU CompatilFact"/>
              </a:rPr>
              <a:t>		</a:t>
            </a:r>
            <a:br>
              <a:rPr lang="de-DE" sz="2200" dirty="0">
                <a:latin typeface="LMU CompatilFact"/>
              </a:rPr>
            </a:br>
            <a:r>
              <a:rPr lang="de-DE" sz="2200" dirty="0">
                <a:latin typeface="LMU CompatilFact"/>
              </a:rPr>
              <a:t>		</a:t>
            </a:r>
            <a:r>
              <a:rPr lang="de-DE" sz="2200" dirty="0" err="1">
                <a:latin typeface="LMU CompatilFact"/>
              </a:rPr>
              <a:t>lame</a:t>
            </a:r>
            <a:r>
              <a:rPr lang="de-DE" sz="2200" dirty="0">
                <a:latin typeface="LMU CompatilFact"/>
              </a:rPr>
              <a:t>		</a:t>
            </a:r>
          </a:p>
          <a:p>
            <a:pPr marL="0" indent="0">
              <a:buNone/>
            </a:pPr>
            <a:br>
              <a:rPr lang="de-DE" dirty="0">
                <a:latin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</a:rPr>
              <a:t> 	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1E2CAD5-C3A7-491A-B4A0-645FFD9B23B9}"/>
              </a:ext>
            </a:extLst>
          </p:cNvPr>
          <p:cNvSpPr/>
          <p:nvPr/>
        </p:nvSpPr>
        <p:spPr>
          <a:xfrm rot="5400000">
            <a:off x="4387123" y="2904582"/>
            <a:ext cx="388585" cy="3310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FF4B99-3B24-4E26-837B-D8CC534384CA}"/>
              </a:ext>
            </a:extLst>
          </p:cNvPr>
          <p:cNvSpPr/>
          <p:nvPr/>
        </p:nvSpPr>
        <p:spPr>
          <a:xfrm>
            <a:off x="1962615" y="3534937"/>
            <a:ext cx="1749849" cy="256411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446DB78-D3BE-4524-A3F3-5DBC9ED07334}"/>
              </a:ext>
            </a:extLst>
          </p:cNvPr>
          <p:cNvSpPr/>
          <p:nvPr/>
        </p:nvSpPr>
        <p:spPr>
          <a:xfrm>
            <a:off x="5217959" y="3534937"/>
            <a:ext cx="1749849" cy="2564112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65F400-C511-4207-AC3E-85AF13C001BA}"/>
              </a:ext>
            </a:extLst>
          </p:cNvPr>
          <p:cNvSpPr/>
          <p:nvPr/>
        </p:nvSpPr>
        <p:spPr>
          <a:xfrm>
            <a:off x="8473303" y="3534936"/>
            <a:ext cx="1749849" cy="256411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BBB45F8F-E651-49E4-B2E4-DBBE86973B03}"/>
              </a:ext>
            </a:extLst>
          </p:cNvPr>
          <p:cNvSpPr/>
          <p:nvPr/>
        </p:nvSpPr>
        <p:spPr>
          <a:xfrm rot="5400000">
            <a:off x="7110410" y="2904581"/>
            <a:ext cx="388585" cy="3310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4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65B284B5-53A5-478B-8503-EB8596CCE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49818"/>
              </p:ext>
            </p:extLst>
          </p:nvPr>
        </p:nvGraphicFramePr>
        <p:xfrm>
          <a:off x="1649721" y="4514293"/>
          <a:ext cx="9009882" cy="16439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9546">
                  <a:extLst>
                    <a:ext uri="{9D8B030D-6E8A-4147-A177-3AD203B41FA5}">
                      <a16:colId xmlns:a16="http://schemas.microsoft.com/office/drawing/2014/main" val="20495208"/>
                    </a:ext>
                  </a:extLst>
                </a:gridCol>
                <a:gridCol w="899546">
                  <a:extLst>
                    <a:ext uri="{9D8B030D-6E8A-4147-A177-3AD203B41FA5}">
                      <a16:colId xmlns:a16="http://schemas.microsoft.com/office/drawing/2014/main" val="1016867592"/>
                    </a:ext>
                  </a:extLst>
                </a:gridCol>
                <a:gridCol w="794947">
                  <a:extLst>
                    <a:ext uri="{9D8B030D-6E8A-4147-A177-3AD203B41FA5}">
                      <a16:colId xmlns:a16="http://schemas.microsoft.com/office/drawing/2014/main" val="407351750"/>
                    </a:ext>
                  </a:extLst>
                </a:gridCol>
                <a:gridCol w="772881">
                  <a:extLst>
                    <a:ext uri="{9D8B030D-6E8A-4147-A177-3AD203B41FA5}">
                      <a16:colId xmlns:a16="http://schemas.microsoft.com/office/drawing/2014/main" val="467610572"/>
                    </a:ext>
                  </a:extLst>
                </a:gridCol>
                <a:gridCol w="791505">
                  <a:extLst>
                    <a:ext uri="{9D8B030D-6E8A-4147-A177-3AD203B41FA5}">
                      <a16:colId xmlns:a16="http://schemas.microsoft.com/office/drawing/2014/main" val="1417528409"/>
                    </a:ext>
                  </a:extLst>
                </a:gridCol>
                <a:gridCol w="791505">
                  <a:extLst>
                    <a:ext uri="{9D8B030D-6E8A-4147-A177-3AD203B41FA5}">
                      <a16:colId xmlns:a16="http://schemas.microsoft.com/office/drawing/2014/main" val="433909544"/>
                    </a:ext>
                  </a:extLst>
                </a:gridCol>
                <a:gridCol w="772881">
                  <a:extLst>
                    <a:ext uri="{9D8B030D-6E8A-4147-A177-3AD203B41FA5}">
                      <a16:colId xmlns:a16="http://schemas.microsoft.com/office/drawing/2014/main" val="2634230246"/>
                    </a:ext>
                  </a:extLst>
                </a:gridCol>
                <a:gridCol w="800816">
                  <a:extLst>
                    <a:ext uri="{9D8B030D-6E8A-4147-A177-3AD203B41FA5}">
                      <a16:colId xmlns:a16="http://schemas.microsoft.com/office/drawing/2014/main" val="1733598367"/>
                    </a:ext>
                  </a:extLst>
                </a:gridCol>
                <a:gridCol w="810128">
                  <a:extLst>
                    <a:ext uri="{9D8B030D-6E8A-4147-A177-3AD203B41FA5}">
                      <a16:colId xmlns:a16="http://schemas.microsoft.com/office/drawing/2014/main" val="1196861701"/>
                    </a:ext>
                  </a:extLst>
                </a:gridCol>
                <a:gridCol w="819440">
                  <a:extLst>
                    <a:ext uri="{9D8B030D-6E8A-4147-A177-3AD203B41FA5}">
                      <a16:colId xmlns:a16="http://schemas.microsoft.com/office/drawing/2014/main" val="204027782"/>
                    </a:ext>
                  </a:extLst>
                </a:gridCol>
                <a:gridCol w="856687">
                  <a:extLst>
                    <a:ext uri="{9D8B030D-6E8A-4147-A177-3AD203B41FA5}">
                      <a16:colId xmlns:a16="http://schemas.microsoft.com/office/drawing/2014/main" val="3799874290"/>
                    </a:ext>
                  </a:extLst>
                </a:gridCol>
              </a:tblGrid>
              <a:tr h="3813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this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movie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what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build</a:t>
                      </a:r>
                      <a:r>
                        <a:rPr lang="de-DE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down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02290"/>
                  </a:ext>
                </a:extLst>
              </a:tr>
              <a:tr h="420871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2"/>
                          </a:solidFill>
                        </a:rPr>
                        <a:t>Text 1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64843"/>
                  </a:ext>
                </a:extLst>
              </a:tr>
              <a:tr h="420871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2"/>
                          </a:solidFill>
                        </a:rPr>
                        <a:t>Text 2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724383"/>
                  </a:ext>
                </a:extLst>
              </a:tr>
              <a:tr h="420871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2"/>
                          </a:solidFill>
                        </a:rPr>
                        <a:t>Text 3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29947"/>
                  </a:ext>
                </a:extLst>
              </a:tr>
            </a:tbl>
          </a:graphicData>
        </a:graphic>
      </p:graphicFrame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95D4B8A3-9424-4812-B0E7-ECFE4008F730}"/>
              </a:ext>
            </a:extLst>
          </p:cNvPr>
          <p:cNvSpPr txBox="1">
            <a:spLocks/>
          </p:cNvSpPr>
          <p:nvPr/>
        </p:nvSpPr>
        <p:spPr>
          <a:xfrm>
            <a:off x="442800" y="1521711"/>
            <a:ext cx="10080000" cy="2977137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900" kern="1200" baseline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11668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2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44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225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003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latin typeface="Arial" panose="020B0604020202020204" pitchFamily="34" charset="0"/>
              </a:rPr>
              <a:t>	</a:t>
            </a:r>
            <a:r>
              <a:rPr lang="de-DE" sz="2000" dirty="0">
                <a:latin typeface="LMU CompatilFact"/>
              </a:rPr>
              <a:t>	</a:t>
            </a:r>
            <a:r>
              <a:rPr lang="de-DE" sz="2000" b="1" dirty="0">
                <a:latin typeface="LMU CompatilFact"/>
              </a:rPr>
              <a:t>Text 1				Text 2				Text 3</a:t>
            </a: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	</a:t>
            </a:r>
            <a:r>
              <a:rPr lang="de-DE" sz="2000" dirty="0" err="1">
                <a:latin typeface="LMU CompatilFact"/>
              </a:rPr>
              <a:t>this</a:t>
            </a:r>
            <a:r>
              <a:rPr lang="de-DE" sz="2000" dirty="0">
                <a:latin typeface="LMU CompatilFact"/>
              </a:rPr>
              <a:t>				</a:t>
            </a:r>
            <a:r>
              <a:rPr lang="de-DE" sz="2000" dirty="0" err="1">
                <a:latin typeface="LMU CompatilFact"/>
              </a:rPr>
              <a:t>what</a:t>
            </a:r>
            <a:r>
              <a:rPr lang="de-DE" sz="2000" dirty="0">
                <a:latin typeface="LMU CompatilFact"/>
              </a:rPr>
              <a:t>				</a:t>
            </a:r>
            <a:r>
              <a:rPr lang="de-DE" sz="2000" dirty="0" err="1">
                <a:latin typeface="LMU CompatilFact"/>
              </a:rPr>
              <a:t>what</a:t>
            </a:r>
            <a:r>
              <a:rPr lang="de-DE" sz="2000" dirty="0">
                <a:latin typeface="LMU CompatilFact"/>
              </a:rPr>
              <a:t>	</a:t>
            </a:r>
            <a:br>
              <a:rPr lang="de-DE" sz="2000" dirty="0">
                <a:latin typeface="LMU CompatilFact"/>
              </a:rPr>
            </a:br>
            <a:r>
              <a:rPr lang="de-DE" sz="2000" dirty="0">
                <a:latin typeface="LMU CompatilFact"/>
              </a:rPr>
              <a:t>		</a:t>
            </a:r>
            <a:r>
              <a:rPr lang="de-DE" sz="2000" dirty="0" err="1">
                <a:latin typeface="LMU CompatilFact"/>
              </a:rPr>
              <a:t>movie</a:t>
            </a:r>
            <a:r>
              <a:rPr lang="de-DE" sz="2000" dirty="0">
                <a:latin typeface="LMU CompatilFact"/>
              </a:rPr>
              <a:t>				a				a</a:t>
            </a:r>
            <a:br>
              <a:rPr lang="de-DE" sz="2000" dirty="0">
                <a:latin typeface="LMU CompatilFact"/>
              </a:rPr>
            </a:br>
            <a:r>
              <a:rPr lang="de-DE" sz="2000" dirty="0">
                <a:latin typeface="LMU CompatilFact"/>
              </a:rPr>
              <a:t>		was				</a:t>
            </a:r>
            <a:r>
              <a:rPr lang="de-DE" sz="2000" dirty="0" err="1">
                <a:latin typeface="LMU CompatilFact"/>
              </a:rPr>
              <a:t>build</a:t>
            </a:r>
            <a:r>
              <a:rPr lang="de-DE" sz="2000" dirty="0">
                <a:latin typeface="LMU CompatilFact"/>
              </a:rPr>
              <a:t>				</a:t>
            </a:r>
            <a:r>
              <a:rPr lang="de-DE" sz="2000" dirty="0" err="1">
                <a:latin typeface="LMU CompatilFact"/>
              </a:rPr>
              <a:t>let</a:t>
            </a:r>
            <a:br>
              <a:rPr lang="de-DE" sz="2000" dirty="0">
                <a:latin typeface="LMU CompatilFact"/>
              </a:rPr>
            </a:br>
            <a:r>
              <a:rPr lang="de-DE" sz="2000" dirty="0">
                <a:latin typeface="LMU CompatilFact"/>
              </a:rPr>
              <a:t>		</a:t>
            </a:r>
            <a:r>
              <a:rPr lang="de-DE" sz="2000" dirty="0" err="1">
                <a:latin typeface="LMU CompatilFact"/>
              </a:rPr>
              <a:t>lame</a:t>
            </a:r>
            <a:r>
              <a:rPr lang="de-DE" sz="2000" dirty="0">
                <a:latin typeface="LMU CompatilFact"/>
              </a:rPr>
              <a:t>				</a:t>
            </a:r>
            <a:r>
              <a:rPr lang="de-DE" sz="2000" dirty="0" err="1">
                <a:latin typeface="LMU CompatilFact"/>
              </a:rPr>
              <a:t>up</a:t>
            </a:r>
            <a:r>
              <a:rPr lang="de-DE" sz="2000" dirty="0">
                <a:latin typeface="LMU CompatilFact"/>
              </a:rPr>
              <a:t>				down</a:t>
            </a:r>
            <a:br>
              <a:rPr lang="de-DE" sz="2000" dirty="0">
                <a:latin typeface="LMU CompatilFact"/>
              </a:rPr>
            </a:br>
            <a:r>
              <a:rPr lang="de-DE" sz="2000" dirty="0">
                <a:latin typeface="LMU CompatilFact"/>
              </a:rPr>
              <a:t>		</a:t>
            </a:r>
            <a:r>
              <a:rPr lang="de-DE" sz="2000" dirty="0" err="1">
                <a:latin typeface="LMU CompatilFact"/>
              </a:rPr>
              <a:t>lame</a:t>
            </a:r>
            <a:r>
              <a:rPr lang="de-DE" sz="2000" dirty="0">
                <a:latin typeface="LMU CompatilFact"/>
              </a:rPr>
              <a:t>		</a:t>
            </a:r>
            <a:br>
              <a:rPr lang="de-DE" sz="2000" dirty="0">
                <a:latin typeface="LMU CompatilFact"/>
              </a:rPr>
            </a:br>
            <a:r>
              <a:rPr lang="de-DE" sz="2000" dirty="0">
                <a:latin typeface="LMU CompatilFact"/>
              </a:rPr>
              <a:t>		</a:t>
            </a:r>
            <a:r>
              <a:rPr lang="de-DE" sz="2000" dirty="0" err="1">
                <a:latin typeface="LMU CompatilFact"/>
              </a:rPr>
              <a:t>lame</a:t>
            </a:r>
            <a:r>
              <a:rPr lang="de-DE" sz="2000" dirty="0">
                <a:latin typeface="LMU CompatilFact"/>
              </a:rPr>
              <a:t>		</a:t>
            </a:r>
            <a:endParaRPr lang="de-DE" sz="1800" dirty="0">
              <a:latin typeface="LMU CompatilFact"/>
            </a:endParaRPr>
          </a:p>
          <a:p>
            <a:pPr marL="0" indent="0">
              <a:buFontTx/>
              <a:buNone/>
            </a:pPr>
            <a:r>
              <a:rPr lang="en-GB" sz="1800" dirty="0">
                <a:latin typeface="Arial" panose="020B0604020202020204" pitchFamily="34" charset="0"/>
              </a:rPr>
              <a:t>					</a:t>
            </a:r>
            <a:endParaRPr lang="en-GB" dirty="0"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GB" dirty="0">
                <a:latin typeface="Arial" panose="020B0604020202020204" pitchFamily="34" charset="0"/>
              </a:rPr>
              <a:t>			</a:t>
            </a:r>
          </a:p>
          <a:p>
            <a:pPr marL="0" indent="0">
              <a:buFontTx/>
              <a:buNone/>
            </a:pPr>
            <a:r>
              <a:rPr lang="en-GB" dirty="0">
                <a:latin typeface="Arial" panose="020B0604020202020204" pitchFamily="34" charset="0"/>
              </a:rPr>
              <a:t> 	</a:t>
            </a:r>
          </a:p>
          <a:p>
            <a:pPr marL="0" indent="0">
              <a:buFontTx/>
              <a:buNone/>
            </a:pPr>
            <a:endParaRPr lang="en-GB" dirty="0"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C124C85-A4BF-4F07-BA14-61CE85168687}"/>
              </a:ext>
            </a:extLst>
          </p:cNvPr>
          <p:cNvSpPr/>
          <p:nvPr/>
        </p:nvSpPr>
        <p:spPr>
          <a:xfrm>
            <a:off x="1962615" y="1459445"/>
            <a:ext cx="1717287" cy="2426755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330459B-8308-434A-B96B-D8F4E90C315D}"/>
              </a:ext>
            </a:extLst>
          </p:cNvPr>
          <p:cNvSpPr/>
          <p:nvPr/>
        </p:nvSpPr>
        <p:spPr>
          <a:xfrm>
            <a:off x="5217959" y="1459444"/>
            <a:ext cx="1717287" cy="242675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326C35A-1AF9-4F31-AAD1-04ECBCE5325C}"/>
              </a:ext>
            </a:extLst>
          </p:cNvPr>
          <p:cNvSpPr/>
          <p:nvPr/>
        </p:nvSpPr>
        <p:spPr>
          <a:xfrm>
            <a:off x="8473304" y="1459443"/>
            <a:ext cx="1717288" cy="2426757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Bogen 3">
            <a:extLst>
              <a:ext uri="{FF2B5EF4-FFF2-40B4-BE49-F238E27FC236}">
                <a16:creationId xmlns:a16="http://schemas.microsoft.com/office/drawing/2014/main" id="{FB188226-C89A-43F7-85C6-6427ACB1F7B4}"/>
              </a:ext>
            </a:extLst>
          </p:cNvPr>
          <p:cNvSpPr/>
          <p:nvPr/>
        </p:nvSpPr>
        <p:spPr>
          <a:xfrm rot="13935221">
            <a:off x="830866" y="2325221"/>
            <a:ext cx="3021980" cy="2989892"/>
          </a:xfrm>
          <a:prstGeom prst="arc">
            <a:avLst/>
          </a:prstGeom>
          <a:ln w="28575">
            <a:solidFill>
              <a:schemeClr val="bg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8700E3-8F26-4277-AD9F-725A97A9B87A}"/>
              </a:ext>
            </a:extLst>
          </p:cNvPr>
          <p:cNvSpPr/>
          <p:nvPr/>
        </p:nvSpPr>
        <p:spPr>
          <a:xfrm>
            <a:off x="8575944" y="1979341"/>
            <a:ext cx="540624" cy="25647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1C389E-408E-49F3-A0A7-6044BE4B290A}"/>
              </a:ext>
            </a:extLst>
          </p:cNvPr>
          <p:cNvSpPr/>
          <p:nvPr/>
        </p:nvSpPr>
        <p:spPr>
          <a:xfrm>
            <a:off x="5315302" y="1983578"/>
            <a:ext cx="536858" cy="25647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5F69400-DC1C-4C6E-BE0F-D52276030C86}"/>
              </a:ext>
            </a:extLst>
          </p:cNvPr>
          <p:cNvSpPr/>
          <p:nvPr/>
        </p:nvSpPr>
        <p:spPr>
          <a:xfrm>
            <a:off x="5789276" y="4514293"/>
            <a:ext cx="821835" cy="37774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9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186872"/>
            <a:ext cx="11154468" cy="4593069"/>
          </a:xfrm>
        </p:spPr>
        <p:txBody>
          <a:bodyPr/>
          <a:lstStyle/>
          <a:p>
            <a:pPr marL="0" indent="0">
              <a:buClr>
                <a:schemeClr val="bg2"/>
              </a:buClr>
              <a:buNone/>
            </a:pPr>
            <a:r>
              <a:rPr lang="de-DE" sz="2000" dirty="0">
                <a:latin typeface="LMU CompatilFact"/>
              </a:rPr>
              <a:t>N-grams: </a:t>
            </a:r>
            <a:r>
              <a:rPr lang="de-DE" sz="2000" dirty="0" err="1">
                <a:latin typeface="LMU CompatilFact"/>
              </a:rPr>
              <a:t>composition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of</a:t>
            </a:r>
            <a:r>
              <a:rPr lang="de-DE" sz="2000" dirty="0">
                <a:latin typeface="LMU CompatilFact"/>
              </a:rPr>
              <a:t> n </a:t>
            </a:r>
            <a:r>
              <a:rPr lang="de-DE" sz="2000" dirty="0" err="1">
                <a:latin typeface="LMU CompatilFact"/>
              </a:rPr>
              <a:t>words</a:t>
            </a:r>
            <a:endParaRPr lang="de-DE" sz="2000" dirty="0">
              <a:latin typeface="LMU CompatilFact"/>
            </a:endParaRPr>
          </a:p>
          <a:p>
            <a:pPr lvl="1">
              <a:buClr>
                <a:schemeClr val="bg2"/>
              </a:buClr>
            </a:pP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Example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with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n = 2:</a:t>
            </a:r>
            <a:br>
              <a:rPr lang="de-DE" sz="2000" dirty="0">
                <a:solidFill>
                  <a:schemeClr val="tx2"/>
                </a:solidFill>
                <a:latin typeface="LMU CompatilFact"/>
              </a:rPr>
            </a:br>
            <a:r>
              <a:rPr lang="de-DE" sz="2000" dirty="0">
                <a:solidFill>
                  <a:schemeClr val="tx2"/>
                </a:solidFill>
                <a:latin typeface="LMU CompatilFact"/>
              </a:rPr>
              <a:t>	</a:t>
            </a:r>
            <a:r>
              <a:rPr lang="de-DE" sz="2000" b="1" dirty="0">
                <a:solidFill>
                  <a:schemeClr val="tx2"/>
                </a:solidFill>
                <a:latin typeface="LMU CompatilFact"/>
              </a:rPr>
              <a:t>Text 3: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en-GB" sz="2000" i="1" dirty="0">
                <a:solidFill>
                  <a:schemeClr val="tx2"/>
                </a:solidFill>
                <a:latin typeface="LMU CompatilFact"/>
              </a:rPr>
              <a:t>“What a let down.“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GB" sz="2000" i="1" dirty="0">
              <a:latin typeface="LMU CompatilFact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en-GB" sz="2000" dirty="0">
                <a:latin typeface="LMU CompatilFact"/>
              </a:rPr>
              <a:t>		</a:t>
            </a:r>
            <a:r>
              <a:rPr lang="en-GB" sz="2000" b="1" dirty="0">
                <a:latin typeface="LMU CompatilFact"/>
              </a:rPr>
              <a:t>	</a:t>
            </a:r>
            <a:br>
              <a:rPr lang="en-GB" sz="2000" b="1" dirty="0">
                <a:latin typeface="LMU CompatilFact"/>
              </a:rPr>
            </a:br>
            <a:r>
              <a:rPr lang="en-GB" sz="2000" b="1" dirty="0">
                <a:latin typeface="LMU CompatilFact"/>
              </a:rPr>
              <a:t>		     Text 3</a:t>
            </a:r>
          </a:p>
          <a:p>
            <a:pPr marL="0" indent="0">
              <a:buClr>
                <a:schemeClr val="bg2"/>
              </a:buClr>
              <a:buNone/>
            </a:pPr>
            <a:r>
              <a:rPr lang="en-GB" sz="2000" dirty="0">
                <a:latin typeface="LMU CompatilFact"/>
              </a:rPr>
              <a:t>		     what a				</a:t>
            </a:r>
            <a:br>
              <a:rPr lang="en-GB" sz="2000" dirty="0">
                <a:latin typeface="LMU CompatilFact"/>
              </a:rPr>
            </a:br>
            <a:r>
              <a:rPr lang="en-GB" sz="2000" dirty="0">
                <a:latin typeface="LMU CompatilFact"/>
              </a:rPr>
              <a:t>		     a let</a:t>
            </a:r>
            <a:br>
              <a:rPr lang="en-GB" sz="2000" dirty="0">
                <a:latin typeface="LMU CompatilFact"/>
              </a:rPr>
            </a:br>
            <a:r>
              <a:rPr lang="en-GB" sz="2000" dirty="0">
                <a:latin typeface="LMU CompatilFact"/>
              </a:rPr>
              <a:t>		     let down</a:t>
            </a:r>
            <a:br>
              <a:rPr lang="en-GB" sz="2000" dirty="0">
                <a:latin typeface="LMU CompatilFact"/>
              </a:rPr>
            </a:br>
            <a:r>
              <a:rPr lang="en-GB" sz="2000" dirty="0">
                <a:latin typeface="LMU CompatilFact"/>
              </a:rPr>
              <a:t>								</a:t>
            </a:r>
            <a:br>
              <a:rPr lang="en-GB" sz="2000" dirty="0">
                <a:latin typeface="LMU CompatilFact"/>
              </a:rPr>
            </a:br>
            <a:r>
              <a:rPr lang="en-GB" sz="2000" dirty="0">
                <a:latin typeface="LMU CompatilFact"/>
              </a:rPr>
              <a:t>			</a:t>
            </a:r>
          </a:p>
          <a:p>
            <a:pPr lvl="1">
              <a:buClr>
                <a:schemeClr val="bg2"/>
              </a:buClr>
            </a:pPr>
            <a:r>
              <a:rPr lang="en-GB" sz="2000" dirty="0">
                <a:solidFill>
                  <a:schemeClr val="tx2"/>
                </a:solidFill>
                <a:latin typeface="LMU CompatilFact"/>
              </a:rPr>
              <a:t>Captures more meaning from a document</a:t>
            </a:r>
          </a:p>
          <a:p>
            <a:pPr marL="0" indent="0">
              <a:buClr>
                <a:schemeClr val="bg2"/>
              </a:buClr>
              <a:buNone/>
            </a:pPr>
            <a:endParaRPr lang="en-GB" sz="2000" dirty="0">
              <a:latin typeface="LMU CompatilFact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en-GB" dirty="0">
                <a:latin typeface="Arial" panose="020B0604020202020204" pitchFamily="34" charset="0"/>
              </a:rPr>
              <a:t>	</a:t>
            </a:r>
          </a:p>
          <a:p>
            <a:pPr marL="0" indent="0">
              <a:buClr>
                <a:schemeClr val="bg2"/>
              </a:buClr>
              <a:buNone/>
            </a:pPr>
            <a:endParaRPr lang="en-GB" dirty="0"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dirty="0"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Bag-</a:t>
            </a:r>
            <a:r>
              <a:rPr lang="de-DE" sz="2800" dirty="0" err="1">
                <a:latin typeface="LMU CompatilFact"/>
              </a:rPr>
              <a:t>of</a:t>
            </a:r>
            <a:r>
              <a:rPr lang="de-DE" sz="2800" dirty="0">
                <a:latin typeface="LMU CompatilFact"/>
              </a:rPr>
              <a:t>-</a:t>
            </a:r>
            <a:r>
              <a:rPr lang="de-DE" sz="2800" dirty="0" err="1">
                <a:latin typeface="LMU CompatilFact"/>
              </a:rPr>
              <a:t>words</a:t>
            </a:r>
            <a:r>
              <a:rPr lang="de-DE" sz="2800" dirty="0">
                <a:latin typeface="LMU CompatilFact"/>
              </a:rPr>
              <a:t>: N-grams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93EFD937-1475-4905-AB68-687474FEFCC8}"/>
              </a:ext>
            </a:extLst>
          </p:cNvPr>
          <p:cNvSpPr/>
          <p:nvPr/>
        </p:nvSpPr>
        <p:spPr>
          <a:xfrm rot="5400000">
            <a:off x="2749671" y="3332588"/>
            <a:ext cx="358435" cy="326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6E6F49-364F-4479-B3DD-8CD48A46116F}"/>
              </a:ext>
            </a:extLst>
          </p:cNvPr>
          <p:cNvSpPr/>
          <p:nvPr/>
        </p:nvSpPr>
        <p:spPr>
          <a:xfrm>
            <a:off x="2203212" y="3924284"/>
            <a:ext cx="1451355" cy="159680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7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45616E65-959A-8E4C-B770-EDAE5AF4264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42800" y="2188800"/>
                <a:ext cx="11042956" cy="4669200"/>
              </a:xfrm>
            </p:spPr>
            <p:txBody>
              <a:bodyPr/>
              <a:lstStyle/>
              <a:p>
                <a:pPr marL="0" indent="0">
                  <a:buClr>
                    <a:schemeClr val="bg2"/>
                  </a:buClr>
                  <a:buNone/>
                </a:pPr>
                <a:r>
                  <a:rPr lang="de-DE" sz="2000" dirty="0">
                    <a:latin typeface="LMU CompatilFact"/>
                  </a:rPr>
                  <a:t>TF-IDF: Term </a:t>
                </a:r>
                <a:r>
                  <a:rPr lang="de-DE" sz="2000" dirty="0" err="1">
                    <a:latin typeface="LMU CompatilFact"/>
                  </a:rPr>
                  <a:t>Frequency</a:t>
                </a:r>
                <a:r>
                  <a:rPr lang="de-DE" sz="2000" dirty="0">
                    <a:latin typeface="LMU CompatilFact"/>
                  </a:rPr>
                  <a:t> – Inverse </a:t>
                </a:r>
                <a:r>
                  <a:rPr lang="de-DE" sz="2000" dirty="0" err="1">
                    <a:latin typeface="LMU CompatilFact"/>
                  </a:rPr>
                  <a:t>Document</a:t>
                </a:r>
                <a:r>
                  <a:rPr lang="de-DE" sz="2000" dirty="0">
                    <a:latin typeface="LMU CompatilFact"/>
                  </a:rPr>
                  <a:t> </a:t>
                </a:r>
                <a:r>
                  <a:rPr lang="de-DE" sz="2000" dirty="0" err="1">
                    <a:latin typeface="LMU CompatilFact"/>
                  </a:rPr>
                  <a:t>Frequency</a:t>
                </a:r>
                <a:endParaRPr lang="de-DE" sz="2000" dirty="0">
                  <a:latin typeface="LMU CompatilFact"/>
                </a:endParaRPr>
              </a:p>
              <a:p>
                <a:pPr lvl="1">
                  <a:buClr>
                    <a:schemeClr val="bg2"/>
                  </a:buClr>
                </a:pPr>
                <a:r>
                  <a:rPr lang="de-DE" sz="2000" dirty="0" err="1">
                    <a:solidFill>
                      <a:schemeClr val="tx2"/>
                    </a:solidFill>
                    <a:latin typeface="LMU CompatilFact"/>
                  </a:rPr>
                  <a:t>penalizes</a:t>
                </a:r>
                <a:r>
                  <a:rPr lang="de-DE" sz="2000" dirty="0">
                    <a:solidFill>
                      <a:schemeClr val="tx2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chemeClr val="tx2"/>
                    </a:solidFill>
                    <a:latin typeface="LMU CompatilFact"/>
                  </a:rPr>
                  <a:t>words</a:t>
                </a:r>
                <a:r>
                  <a:rPr lang="de-DE" sz="2000" dirty="0">
                    <a:solidFill>
                      <a:schemeClr val="tx2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chemeClr val="tx2"/>
                    </a:solidFill>
                    <a:latin typeface="LMU CompatilFact"/>
                  </a:rPr>
                  <a:t>that</a:t>
                </a:r>
                <a:r>
                  <a:rPr lang="de-DE" sz="2000" dirty="0">
                    <a:solidFill>
                      <a:schemeClr val="tx2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chemeClr val="tx2"/>
                    </a:solidFill>
                    <a:latin typeface="LMU CompatilFact"/>
                  </a:rPr>
                  <a:t>are</a:t>
                </a:r>
                <a:r>
                  <a:rPr lang="de-DE" sz="2000" dirty="0">
                    <a:solidFill>
                      <a:schemeClr val="tx2"/>
                    </a:solidFill>
                    <a:latin typeface="LMU CompatilFact"/>
                  </a:rPr>
                  <a:t> frequent </a:t>
                </a:r>
                <a:r>
                  <a:rPr lang="de-DE" sz="2000" dirty="0" err="1">
                    <a:solidFill>
                      <a:schemeClr val="tx2"/>
                    </a:solidFill>
                    <a:latin typeface="LMU CompatilFact"/>
                  </a:rPr>
                  <a:t>across</a:t>
                </a:r>
                <a:r>
                  <a:rPr lang="de-DE" sz="2000" dirty="0">
                    <a:solidFill>
                      <a:schemeClr val="tx2"/>
                    </a:solidFill>
                    <a:latin typeface="LMU CompatilFact"/>
                  </a:rPr>
                  <a:t> all </a:t>
                </a:r>
                <a:r>
                  <a:rPr lang="de-DE" sz="2000" dirty="0" err="1">
                    <a:solidFill>
                      <a:schemeClr val="tx2"/>
                    </a:solidFill>
                    <a:latin typeface="LMU CompatilFact"/>
                  </a:rPr>
                  <a:t>documents</a:t>
                </a:r>
                <a:r>
                  <a:rPr lang="de-DE" sz="2000" dirty="0">
                    <a:solidFill>
                      <a:schemeClr val="tx2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chemeClr val="tx2"/>
                    </a:solidFill>
                    <a:latin typeface="LMU CompatilFact"/>
                  </a:rPr>
                  <a:t>by</a:t>
                </a:r>
                <a:r>
                  <a:rPr lang="de-DE" sz="2000" dirty="0">
                    <a:solidFill>
                      <a:schemeClr val="tx2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chemeClr val="tx2"/>
                    </a:solidFill>
                    <a:latin typeface="LMU CompatilFact"/>
                  </a:rPr>
                  <a:t>rescaling</a:t>
                </a:r>
                <a:r>
                  <a:rPr lang="de-DE" sz="2000" dirty="0">
                    <a:solidFill>
                      <a:schemeClr val="tx2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chemeClr val="tx2"/>
                    </a:solidFill>
                    <a:latin typeface="LMU CompatilFact"/>
                  </a:rPr>
                  <a:t>the</a:t>
                </a:r>
                <a:r>
                  <a:rPr lang="de-DE" sz="2000" dirty="0">
                    <a:solidFill>
                      <a:schemeClr val="tx2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chemeClr val="tx2"/>
                    </a:solidFill>
                    <a:latin typeface="LMU CompatilFact"/>
                  </a:rPr>
                  <a:t>frequency</a:t>
                </a:r>
                <a:r>
                  <a:rPr lang="de-DE" sz="2000" dirty="0">
                    <a:solidFill>
                      <a:schemeClr val="tx2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chemeClr val="tx2"/>
                    </a:solidFill>
                    <a:latin typeface="LMU CompatilFact"/>
                  </a:rPr>
                  <a:t>of</a:t>
                </a:r>
                <a:r>
                  <a:rPr lang="de-DE" sz="2000" dirty="0">
                    <a:solidFill>
                      <a:schemeClr val="tx2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chemeClr val="tx2"/>
                    </a:solidFill>
                    <a:latin typeface="LMU CompatilFact"/>
                  </a:rPr>
                  <a:t>words</a:t>
                </a:r>
                <a:endParaRPr lang="de-DE" sz="2000" dirty="0">
                  <a:solidFill>
                    <a:schemeClr val="tx2"/>
                  </a:solidFill>
                  <a:latin typeface="LMU CompatilFact"/>
                </a:endParaRPr>
              </a:p>
              <a:p>
                <a:pPr marL="407778" lvl="1" indent="0">
                  <a:buClr>
                    <a:schemeClr val="bg2"/>
                  </a:buClr>
                  <a:buNone/>
                </a:pPr>
                <a:endParaRPr lang="de-DE" sz="1200" dirty="0">
                  <a:solidFill>
                    <a:schemeClr val="tx2"/>
                  </a:solidFill>
                  <a:latin typeface="LMU CompatilFact"/>
                </a:endParaRPr>
              </a:p>
              <a:p>
                <a:pPr lvl="1">
                  <a:buClr>
                    <a:schemeClr val="bg2"/>
                  </a:buClr>
                </a:pPr>
                <a:r>
                  <a:rPr lang="en-GB" sz="2000" i="1" u="none" strike="noStrike" dirty="0">
                    <a:solidFill>
                      <a:schemeClr val="tx2"/>
                    </a:solidFill>
                    <a:effectLst/>
                    <a:latin typeface="LMU CompatilFact"/>
                  </a:rPr>
                  <a:t>Term Frequency: </a:t>
                </a:r>
                <a:r>
                  <a:rPr lang="en-GB" sz="2000" dirty="0">
                    <a:solidFill>
                      <a:schemeClr val="tx2"/>
                    </a:solidFill>
                    <a:latin typeface="LMU CompatilFact"/>
                  </a:rPr>
                  <a:t>measure</a:t>
                </a:r>
                <a:r>
                  <a:rPr lang="en-GB" sz="2000" i="0" u="none" strike="noStrike" dirty="0">
                    <a:solidFill>
                      <a:schemeClr val="tx2"/>
                    </a:solidFill>
                    <a:effectLst/>
                    <a:latin typeface="LMU CompatilFact"/>
                  </a:rPr>
                  <a:t> of </a:t>
                </a:r>
                <a:r>
                  <a:rPr lang="en-GB" sz="2000" dirty="0">
                    <a:solidFill>
                      <a:schemeClr val="tx2"/>
                    </a:solidFill>
                    <a:latin typeface="LMU CompatilFact"/>
                  </a:rPr>
                  <a:t>how</a:t>
                </a:r>
                <a:r>
                  <a:rPr lang="en-GB" sz="2000" i="0" u="none" strike="noStrike" dirty="0">
                    <a:solidFill>
                      <a:schemeClr val="tx2"/>
                    </a:solidFill>
                    <a:effectLst/>
                    <a:latin typeface="LMU CompatilFact"/>
                  </a:rPr>
                  <a:t> frequently </a:t>
                </a:r>
                <a:r>
                  <a:rPr lang="en-GB" sz="2000" dirty="0">
                    <a:solidFill>
                      <a:schemeClr val="tx2"/>
                    </a:solidFill>
                    <a:latin typeface="LMU CompatilFact"/>
                  </a:rPr>
                  <a:t>a</a:t>
                </a:r>
                <a:r>
                  <a:rPr lang="en-GB" sz="2000" i="0" u="none" strike="noStrike" dirty="0">
                    <a:solidFill>
                      <a:schemeClr val="tx2"/>
                    </a:solidFill>
                    <a:effectLst/>
                    <a:latin typeface="LMU CompatilFact"/>
                  </a:rPr>
                  <a:t> term </a:t>
                </a:r>
                <a14:m>
                  <m:oMath xmlns:m="http://schemas.openxmlformats.org/officeDocument/2006/math">
                    <m:r>
                      <a:rPr lang="de-DE" sz="2000" b="0" i="1" u="none" strike="noStrike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000" i="0" u="none" strike="noStrike" dirty="0">
                    <a:solidFill>
                      <a:schemeClr val="tx2"/>
                    </a:solidFill>
                    <a:effectLst/>
                    <a:latin typeface="LMU CompatilFact"/>
                  </a:rPr>
                  <a:t> appears in a document </a:t>
                </a:r>
                <a14:m>
                  <m:oMath xmlns:m="http://schemas.openxmlformats.org/officeDocument/2006/math">
                    <m:r>
                      <a:rPr lang="de-DE" sz="2000" b="0" i="1" u="none" strike="noStrike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de-DE" sz="2000" b="0" i="0" u="none" strike="noStrike" dirty="0">
                  <a:solidFill>
                    <a:schemeClr val="tx2"/>
                  </a:solidFill>
                  <a:effectLst/>
                  <a:latin typeface="LMU CompatilFact"/>
                </a:endParaRPr>
              </a:p>
              <a:p>
                <a:pPr marL="407778" lvl="1" indent="0">
                  <a:buClr>
                    <a:schemeClr val="bg2"/>
                  </a:buClr>
                  <a:buNone/>
                </a:pPr>
                <a:endParaRPr lang="en-GB" sz="1000" i="0" u="none" strike="noStrike" dirty="0">
                  <a:solidFill>
                    <a:schemeClr val="tx2"/>
                  </a:solidFill>
                  <a:effectLst/>
                  <a:latin typeface="LMU CompatilFact"/>
                </a:endParaRPr>
              </a:p>
              <a:p>
                <a:pPr marL="407778" lvl="1" indent="0">
                  <a:buClr>
                    <a:schemeClr val="bg2"/>
                  </a:buClr>
                  <a:buNone/>
                </a:pPr>
                <a:r>
                  <a:rPr lang="en-GB" sz="2000" i="0" u="none" strike="noStrike" dirty="0">
                    <a:solidFill>
                      <a:schemeClr val="tx2"/>
                    </a:solidFill>
                    <a:effectLst/>
                    <a:latin typeface="LMU CompatilFact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de-DE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sz="2000" b="0" i="1" u="none" strike="noStrike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b="0" i="1" u="none" strike="noStrike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u="none" strike="noStrike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2000" b="0" i="1" u="none" strike="noStrike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000" b="0" i="1" u="none" strike="noStrike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2000" b="0" i="1" u="none" strike="noStrike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de-DE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de-DE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de-DE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de-DE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de-DE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𝑡𝑒𝑥𝑡</m:t>
                        </m:r>
                      </m:den>
                    </m:f>
                    <m:r>
                      <a:rPr lang="de-DE" sz="2000" b="0" i="1" u="none" strike="noStrike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 ,   </m:t>
                    </m:r>
                  </m:oMath>
                </a14:m>
                <a:r>
                  <a:rPr lang="en-GB" sz="2000" i="0" u="none" strike="noStrike" dirty="0">
                    <a:solidFill>
                      <a:schemeClr val="tx2"/>
                    </a:solidFill>
                    <a:effectLst/>
                    <a:latin typeface="LMU CompatilFact"/>
                  </a:rPr>
                  <a:t>   with </a:t>
                </a:r>
                <a14:m>
                  <m:oMath xmlns:m="http://schemas.openxmlformats.org/officeDocument/2006/math">
                    <m:r>
                      <a:rPr lang="de-DE" sz="2000" b="0" i="1" u="none" strike="noStrike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i="0" u="none" strike="noStrike" dirty="0">
                    <a:solidFill>
                      <a:schemeClr val="tx2"/>
                    </a:solidFill>
                    <a:effectLst/>
                    <a:latin typeface="LMU CompatilFact"/>
                  </a:rPr>
                  <a:t> number of times a term appears in a document</a:t>
                </a:r>
              </a:p>
              <a:p>
                <a:pPr marL="407778" lvl="1" indent="0">
                  <a:buClr>
                    <a:schemeClr val="bg2"/>
                  </a:buClr>
                  <a:buNone/>
                </a:pPr>
                <a:endParaRPr lang="en-GB" sz="1400" i="0" u="none" strike="noStrike" dirty="0">
                  <a:solidFill>
                    <a:schemeClr val="tx2"/>
                  </a:solidFill>
                  <a:effectLst/>
                  <a:latin typeface="LMU CompatilFact"/>
                </a:endParaRPr>
              </a:p>
              <a:p>
                <a:pPr lvl="1">
                  <a:buClr>
                    <a:schemeClr val="bg2"/>
                  </a:buClr>
                </a:pPr>
                <a:r>
                  <a:rPr lang="en-GB" sz="2000" i="1" u="none" strike="noStrike" dirty="0">
                    <a:solidFill>
                      <a:schemeClr val="tx2"/>
                    </a:solidFill>
                    <a:effectLst/>
                    <a:latin typeface="LMU CompatilFact"/>
                  </a:rPr>
                  <a:t>Inverse Document Frequency:</a:t>
                </a:r>
                <a:r>
                  <a:rPr lang="en-GB" sz="2000" i="0" u="none" strike="noStrike" dirty="0">
                    <a:solidFill>
                      <a:schemeClr val="tx2"/>
                    </a:solidFill>
                    <a:effectLst/>
                    <a:latin typeface="LMU CompatilFact"/>
                  </a:rPr>
                  <a:t> scoring of how rare the word is across documents</a:t>
                </a:r>
              </a:p>
              <a:p>
                <a:pPr marL="407778" lvl="1" indent="0">
                  <a:buClr>
                    <a:schemeClr val="bg2"/>
                  </a:buClr>
                  <a:buNone/>
                </a:pPr>
                <a:endParaRPr lang="en-GB" sz="1000" dirty="0">
                  <a:solidFill>
                    <a:schemeClr val="tx2"/>
                  </a:solidFill>
                  <a:latin typeface="LMU CompatilFact"/>
                </a:endParaRPr>
              </a:p>
              <a:p>
                <a:pPr marL="407778" lvl="1" indent="0">
                  <a:buClr>
                    <a:schemeClr val="bg2"/>
                  </a:buClr>
                  <a:buNone/>
                </a:pPr>
                <a:r>
                  <a:rPr lang="en-GB" sz="2000" dirty="0">
                    <a:solidFill>
                      <a:schemeClr val="tx2"/>
                    </a:solidFill>
                    <a:latin typeface="LMU CompatilFact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⁡</m:t>
                    </m:r>
                    <m:f>
                      <m:fPr>
                        <m:ctrlP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′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lang="en-GB" sz="2000" dirty="0">
                  <a:solidFill>
                    <a:schemeClr val="tx2"/>
                  </a:solidFill>
                  <a:latin typeface="LMU CompatilFact"/>
                </a:endParaRPr>
              </a:p>
              <a:p>
                <a:pPr marL="407778" lvl="1" indent="0">
                  <a:buClr>
                    <a:schemeClr val="bg2"/>
                  </a:buClr>
                  <a:buNone/>
                </a:pPr>
                <a:endParaRPr lang="en-GB" sz="1400" dirty="0">
                  <a:solidFill>
                    <a:schemeClr val="tx2"/>
                  </a:solidFill>
                  <a:latin typeface="LMU CompatilFact"/>
                </a:endParaRPr>
              </a:p>
              <a:p>
                <a:pPr lvl="1">
                  <a:buClr>
                    <a:schemeClr val="bg2"/>
                  </a:buClr>
                </a:pPr>
                <a:r>
                  <a:rPr lang="en-GB" sz="2000" dirty="0">
                    <a:solidFill>
                      <a:schemeClr val="tx2"/>
                    </a:solidFill>
                    <a:latin typeface="LMU CompatilFact"/>
                  </a:rPr>
                  <a:t>Computation of </a:t>
                </a:r>
                <a:r>
                  <a:rPr lang="en-GB" sz="2000" i="1" dirty="0">
                    <a:solidFill>
                      <a:schemeClr val="tx2"/>
                    </a:solidFill>
                    <a:latin typeface="LMU CompatilFact"/>
                  </a:rPr>
                  <a:t>TF-IDF </a:t>
                </a:r>
                <a:r>
                  <a:rPr lang="en-GB" sz="2000" dirty="0">
                    <a:solidFill>
                      <a:schemeClr val="tx2"/>
                    </a:solidFill>
                    <a:latin typeface="LMU CompatilFact"/>
                  </a:rPr>
                  <a:t>for each word in the corpus</a:t>
                </a:r>
              </a:p>
              <a:p>
                <a:pPr lvl="1">
                  <a:buClr>
                    <a:schemeClr val="bg2"/>
                  </a:buClr>
                </a:pPr>
                <a:endParaRPr lang="en-GB" sz="1000" dirty="0">
                  <a:solidFill>
                    <a:schemeClr val="tx2"/>
                  </a:solidFill>
                  <a:latin typeface="LMU CompatilFact"/>
                </a:endParaRPr>
              </a:p>
              <a:p>
                <a:pPr marL="407778" lvl="1" indent="0">
                  <a:buClr>
                    <a:schemeClr val="bg2"/>
                  </a:buClr>
                  <a:buNone/>
                </a:pPr>
                <a:r>
                  <a:rPr lang="en-GB" sz="2000" dirty="0">
                    <a:solidFill>
                      <a:schemeClr val="tx2"/>
                    </a:solidFill>
                    <a:latin typeface="LMU CompatilFact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𝑡𝑓𝑖𝑑𝑓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>
                  <a:solidFill>
                    <a:schemeClr val="tx2"/>
                  </a:solidFill>
                  <a:latin typeface="LMU CompatilFact"/>
                </a:endParaRPr>
              </a:p>
              <a:p>
                <a:pPr marL="407778" lvl="1" indent="0">
                  <a:buClr>
                    <a:schemeClr val="bg2"/>
                  </a:buClr>
                  <a:buNone/>
                </a:pPr>
                <a:r>
                  <a:rPr lang="en-GB" sz="2000" dirty="0">
                    <a:solidFill>
                      <a:schemeClr val="tx2"/>
                    </a:solidFill>
                    <a:latin typeface="LMU CompatilFact"/>
                  </a:rPr>
                  <a:t>		</a:t>
                </a:r>
                <a:endParaRPr lang="en-GB" sz="928" dirty="0">
                  <a:solidFill>
                    <a:schemeClr val="tx2"/>
                  </a:solidFill>
                  <a:latin typeface="LMU CompatilFact"/>
                </a:endParaRPr>
              </a:p>
              <a:p>
                <a:pPr marL="407778" lvl="1" indent="0">
                  <a:buClr>
                    <a:schemeClr val="bg2"/>
                  </a:buClr>
                  <a:buNone/>
                </a:pPr>
                <a:endParaRPr lang="en-GB" sz="2000" dirty="0">
                  <a:solidFill>
                    <a:schemeClr val="tx2"/>
                  </a:solidFill>
                  <a:latin typeface="LMU CompatilFact"/>
                </a:endParaRPr>
              </a:p>
              <a:p>
                <a:pPr marL="407778" lvl="1" indent="0">
                  <a:buClr>
                    <a:schemeClr val="bg2"/>
                  </a:buClr>
                  <a:buNone/>
                </a:pPr>
                <a:r>
                  <a:rPr lang="en-GB" sz="2000" dirty="0">
                    <a:solidFill>
                      <a:schemeClr val="tx2"/>
                    </a:solidFill>
                    <a:latin typeface="LMU CompatilFact"/>
                  </a:rPr>
                  <a:t>   </a:t>
                </a:r>
                <a:endParaRPr lang="en-GB" sz="1900" dirty="0">
                  <a:solidFill>
                    <a:schemeClr val="tx2"/>
                  </a:solidFill>
                </a:endParaRPr>
              </a:p>
              <a:p>
                <a:pPr marL="407778" lvl="1" indent="0">
                  <a:buClr>
                    <a:schemeClr val="bg2"/>
                  </a:buClr>
                  <a:buNone/>
                </a:pPr>
                <a:endParaRPr lang="en-GB" sz="1900" dirty="0">
                  <a:solidFill>
                    <a:schemeClr val="tx2"/>
                  </a:solidFill>
                </a:endParaRPr>
              </a:p>
              <a:p>
                <a:pPr marL="407778" lvl="1" indent="0">
                  <a:buClr>
                    <a:schemeClr val="bg2"/>
                  </a:buClr>
                  <a:buNone/>
                </a:pPr>
                <a:endParaRPr lang="en-GB" sz="1900" dirty="0">
                  <a:solidFill>
                    <a:schemeClr val="tx2"/>
                  </a:solidFill>
                </a:endParaRPr>
              </a:p>
              <a:p>
                <a:pPr marL="0" indent="0">
                  <a:buClr>
                    <a:schemeClr val="bg2"/>
                  </a:buClr>
                  <a:buNone/>
                </a:pPr>
                <a:endParaRPr lang="de-DE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45616E65-959A-8E4C-B770-EDAE5AF42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42800" y="2188800"/>
                <a:ext cx="11042956" cy="4669200"/>
              </a:xfrm>
              <a:blipFill>
                <a:blip r:embed="rId2"/>
                <a:stretch>
                  <a:fillRect l="-1436" t="-1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Bag-</a:t>
            </a:r>
            <a:r>
              <a:rPr lang="de-DE" sz="2800" dirty="0" err="1">
                <a:latin typeface="LMU CompatilFact"/>
              </a:rPr>
              <a:t>of</a:t>
            </a:r>
            <a:r>
              <a:rPr lang="de-DE" sz="2800" dirty="0">
                <a:latin typeface="LMU CompatilFact"/>
              </a:rPr>
              <a:t>-</a:t>
            </a:r>
            <a:r>
              <a:rPr lang="de-DE" sz="2800" dirty="0" err="1">
                <a:latin typeface="LMU CompatilFact"/>
              </a:rPr>
              <a:t>words</a:t>
            </a:r>
            <a:r>
              <a:rPr lang="de-DE" sz="2800" dirty="0">
                <a:latin typeface="LMU CompatilFact"/>
              </a:rPr>
              <a:t>: TF-IDF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3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09111"/>
            <a:ext cx="6322782" cy="3772148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sz="2000" dirty="0">
                <a:latin typeface="LMU CompatilFact"/>
              </a:rPr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in module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sklearn.feature_extraction.text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ngram_range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(1, 1),	     		      binary = False, 				     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use_idf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… 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MU CompatilFact"/>
                <a:cs typeface="Courier New" panose="02070309020205020404" pitchFamily="49" charset="0"/>
              </a:rPr>
              <a:t> Accuracy with function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>
                <a:solidFill>
                  <a:srgbClr val="000000"/>
                </a:solidFill>
                <a:latin typeface="LMU CompatilFact"/>
                <a:cs typeface="Courier New" panose="02070309020205020404" pitchFamily="49" charset="0"/>
              </a:rPr>
              <a:t>in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module </a:t>
            </a:r>
            <a:br>
              <a:rPr lang="en-GB" sz="2000" b="0" i="0" u="none" strike="noStrike" dirty="0">
                <a:solidFill>
                  <a:srgbClr val="000000"/>
                </a:solidFill>
                <a:effectLst/>
                <a:latin typeface="LMU CompatilFact"/>
              </a:rPr>
            </a:b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sklearn.metrics._classification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MU CompatilFact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ytrue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ypred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  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LMU CompatilFact"/>
            </a:endParaRPr>
          </a:p>
          <a:p>
            <a:pPr marL="0" indent="0">
              <a:buNone/>
            </a:pPr>
            <a:endParaRPr lang="de-DE" sz="2000" dirty="0">
              <a:latin typeface="LMU CompatilFact"/>
            </a:endParaRP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</a:t>
            </a: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Bag-</a:t>
            </a:r>
            <a:r>
              <a:rPr lang="de-DE" sz="2800" dirty="0" err="1">
                <a:latin typeface="LMU CompatilFact"/>
              </a:rPr>
              <a:t>of</a:t>
            </a:r>
            <a:r>
              <a:rPr lang="de-DE" sz="2800" dirty="0">
                <a:latin typeface="LMU CompatilFact"/>
              </a:rPr>
              <a:t>-</a:t>
            </a:r>
            <a:r>
              <a:rPr lang="de-DE" sz="2800" dirty="0" err="1">
                <a:latin typeface="LMU CompatilFact"/>
              </a:rPr>
              <a:t>words</a:t>
            </a:r>
            <a:r>
              <a:rPr lang="de-DE" sz="2800" dirty="0">
                <a:latin typeface="LMU CompatilFact"/>
              </a:rPr>
              <a:t>: </a:t>
            </a:r>
            <a:r>
              <a:rPr lang="de-DE" sz="2800" dirty="0" err="1">
                <a:latin typeface="LMU CompatilFact"/>
              </a:rPr>
              <a:t>Application</a:t>
            </a:r>
            <a:r>
              <a:rPr lang="de-DE" sz="2800" dirty="0">
                <a:latin typeface="LMU CompatilFact"/>
              </a:rPr>
              <a:t> in Python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D9333CE1-8E85-4B04-AB79-32E201BC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14825"/>
              </p:ext>
            </p:extLst>
          </p:nvPr>
        </p:nvGraphicFramePr>
        <p:xfrm>
          <a:off x="6941180" y="2408663"/>
          <a:ext cx="4624960" cy="37721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532">
                  <a:extLst>
                    <a:ext uri="{9D8B030D-6E8A-4147-A177-3AD203B41FA5}">
                      <a16:colId xmlns:a16="http://schemas.microsoft.com/office/drawing/2014/main" val="145068032"/>
                    </a:ext>
                  </a:extLst>
                </a:gridCol>
                <a:gridCol w="1337426">
                  <a:extLst>
                    <a:ext uri="{9D8B030D-6E8A-4147-A177-3AD203B41FA5}">
                      <a16:colId xmlns:a16="http://schemas.microsoft.com/office/drawing/2014/main" val="3865632523"/>
                    </a:ext>
                  </a:extLst>
                </a:gridCol>
                <a:gridCol w="1754002">
                  <a:extLst>
                    <a:ext uri="{9D8B030D-6E8A-4147-A177-3AD203B41FA5}">
                      <a16:colId xmlns:a16="http://schemas.microsoft.com/office/drawing/2014/main" val="3378331896"/>
                    </a:ext>
                  </a:extLst>
                </a:gridCol>
              </a:tblGrid>
              <a:tr h="41912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>
                          <a:latin typeface="LMU CompatilFact"/>
                        </a:rPr>
                        <a:t>ngram_range</a:t>
                      </a:r>
                      <a:endParaRPr lang="en-GB" sz="1800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>
                          <a:latin typeface="LMU CompatilFact"/>
                        </a:rPr>
                        <a:t>use_idf</a:t>
                      </a:r>
                      <a:endParaRPr lang="en-GB" sz="1800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>
                          <a:latin typeface="LMU CompatilFact"/>
                        </a:rPr>
                        <a:t>accuracy_score</a:t>
                      </a:r>
                      <a:endParaRPr lang="en-GB" sz="1800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88986"/>
                  </a:ext>
                </a:extLst>
              </a:tr>
              <a:tr h="41912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(1, 1)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False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0.8617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35431"/>
                  </a:ext>
                </a:extLst>
              </a:tr>
              <a:tr h="419128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2"/>
                          </a:solidFill>
                        </a:rPr>
                        <a:t>(1, 1)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2"/>
                          </a:solidFill>
                        </a:rPr>
                        <a:t>True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2"/>
                          </a:solidFill>
                        </a:rPr>
                        <a:t>0.8907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4641"/>
                  </a:ext>
                </a:extLst>
              </a:tr>
              <a:tr h="41912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(2, 2)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2"/>
                          </a:solidFill>
                        </a:rPr>
                        <a:t>False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0.8617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6992"/>
                  </a:ext>
                </a:extLst>
              </a:tr>
              <a:tr h="41912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(2, 2)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0.8756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55470"/>
                  </a:ext>
                </a:extLst>
              </a:tr>
              <a:tr h="41912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(3, 3)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2"/>
                          </a:solidFill>
                        </a:rPr>
                        <a:t>False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0.8134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59955"/>
                  </a:ext>
                </a:extLst>
              </a:tr>
              <a:tr h="41912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(3, 3)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0.8376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47629"/>
                  </a:ext>
                </a:extLst>
              </a:tr>
              <a:tr h="41912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(1, 3)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2"/>
                          </a:solidFill>
                        </a:rPr>
                        <a:t>False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0.8674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56100"/>
                  </a:ext>
                </a:extLst>
              </a:tr>
              <a:tr h="41912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(1, 3)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0.8844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47899"/>
            <a:ext cx="11306174" cy="37721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rgbClr val="03DF28"/>
                </a:solidFill>
                <a:latin typeface="LMU CompatilFact"/>
              </a:rPr>
              <a:t>+</a:t>
            </a:r>
            <a:r>
              <a:rPr lang="de-DE" sz="2400" b="1" dirty="0">
                <a:solidFill>
                  <a:schemeClr val="tx1"/>
                </a:solidFill>
                <a:latin typeface="LMU CompatilFact"/>
              </a:rPr>
              <a:t> </a:t>
            </a:r>
            <a:r>
              <a:rPr lang="de-DE" sz="2000" dirty="0">
                <a:latin typeface="LMU CompatilFact"/>
              </a:rPr>
              <a:t>Simple and flexible					  </a:t>
            </a:r>
            <a:r>
              <a:rPr lang="de-DE" sz="2400" b="1" dirty="0">
                <a:solidFill>
                  <a:srgbClr val="FF0000"/>
                </a:solidFill>
                <a:latin typeface="LMU CompatilFact"/>
              </a:rPr>
              <a:t> - </a:t>
            </a:r>
            <a:r>
              <a:rPr lang="de-DE" sz="2000" dirty="0" err="1">
                <a:latin typeface="LMU CompatilFact"/>
              </a:rPr>
              <a:t>Sparsity</a:t>
            </a:r>
            <a:r>
              <a:rPr lang="de-DE" sz="2000" dirty="0">
                <a:latin typeface="LMU CompatilFact"/>
              </a:rPr>
              <a:t>: Dimension </a:t>
            </a:r>
            <a:r>
              <a:rPr lang="de-DE" sz="2000" dirty="0" err="1">
                <a:latin typeface="LMU CompatilFact"/>
              </a:rPr>
              <a:t>of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resulting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vector</a:t>
            </a:r>
            <a:r>
              <a:rPr lang="de-DE" sz="2000" dirty="0">
                <a:latin typeface="LMU CompatilFact"/>
              </a:rPr>
              <a:t> will </a:t>
            </a:r>
            <a:r>
              <a:rPr lang="de-DE" sz="2000" dirty="0" err="1">
                <a:latin typeface="LMU CompatilFact"/>
              </a:rPr>
              <a:t>be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very</a:t>
            </a:r>
            <a:endParaRPr lang="de-DE" sz="2000" b="1" dirty="0">
              <a:latin typeface="LMU CompatilFact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rgbClr val="03DF28"/>
                </a:solidFill>
                <a:latin typeface="LMU CompatilFact"/>
              </a:rPr>
              <a:t>+</a:t>
            </a:r>
            <a:r>
              <a:rPr lang="de-DE" sz="2000" b="1" dirty="0">
                <a:solidFill>
                  <a:srgbClr val="03DF28"/>
                </a:solidFill>
                <a:latin typeface="LMU CompatilFact"/>
              </a:rPr>
              <a:t> </a:t>
            </a:r>
            <a:r>
              <a:rPr lang="de-DE" sz="2000" dirty="0">
                <a:latin typeface="LMU CompatilFact"/>
              </a:rPr>
              <a:t>easy </a:t>
            </a:r>
            <a:r>
              <a:rPr lang="de-DE" sz="2000" dirty="0" err="1">
                <a:latin typeface="LMU CompatilFact"/>
              </a:rPr>
              <a:t>to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use</a:t>
            </a:r>
            <a:r>
              <a:rPr lang="de-DE" sz="2000" dirty="0">
                <a:latin typeface="LMU CompatilFact"/>
              </a:rPr>
              <a:t>  						      large and will </a:t>
            </a:r>
            <a:r>
              <a:rPr lang="de-DE" sz="2000" dirty="0" err="1">
                <a:latin typeface="LMU CompatilFact"/>
              </a:rPr>
              <a:t>contain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many</a:t>
            </a:r>
            <a:r>
              <a:rPr lang="de-DE" sz="2000" dirty="0">
                <a:latin typeface="LMU CompatilFact"/>
              </a:rPr>
              <a:t> 0 </a:t>
            </a:r>
            <a:r>
              <a:rPr lang="de-DE" sz="2000" dirty="0" err="1">
                <a:latin typeface="LMU CompatilFact"/>
              </a:rPr>
              <a:t>values</a:t>
            </a:r>
            <a:endParaRPr lang="de-DE" sz="2000" dirty="0">
              <a:latin typeface="LMU CompatilFact"/>
            </a:endParaRP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    </a:t>
            </a:r>
            <a:r>
              <a:rPr lang="de-DE" sz="2000" dirty="0" err="1">
                <a:latin typeface="LMU CompatilFact"/>
              </a:rPr>
              <a:t>function</a:t>
            </a:r>
            <a:r>
              <a:rPr lang="de-DE" sz="2000" dirty="0">
                <a:latin typeface="LMU CompatilFact"/>
              </a:rPr>
              <a:t> in Python: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sz="2000" dirty="0">
                <a:latin typeface="LMU CompatilFact"/>
              </a:rPr>
              <a:t>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in module 	   </a:t>
            </a:r>
            <a:r>
              <a:rPr lang="en-GB" sz="2400" b="1" i="0" u="none" strike="noStrike" dirty="0">
                <a:solidFill>
                  <a:srgbClr val="FF0000"/>
                </a:solidFill>
                <a:effectLst/>
                <a:latin typeface="LMU CompatilFact"/>
              </a:rPr>
              <a:t>- </a:t>
            </a:r>
            <a:r>
              <a:rPr lang="en-GB" sz="2000" i="0" u="none" strike="noStrike" dirty="0">
                <a:effectLst/>
                <a:latin typeface="LMU CompatilFact"/>
              </a:rPr>
              <a:t>Meaning: Discarding word order ignores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 </a:t>
            </a:r>
          </a:p>
          <a:p>
            <a:pPr marL="0" indent="0">
              <a:buNone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   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LMU CompatilFact"/>
              </a:rPr>
              <a:t>sklearn.feature_extraction.text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			      the context and in turn meaning of words in the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			</a:t>
            </a:r>
            <a:r>
              <a:rPr lang="en-GB" sz="2000" dirty="0">
                <a:solidFill>
                  <a:srgbClr val="000000"/>
                </a:solidFill>
                <a:latin typeface="LMU CompatilFact"/>
                <a:cs typeface="Courier New" panose="02070309020205020404" pitchFamily="49" charset="0"/>
              </a:rPr>
              <a:t>      document (semantics)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     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ngram_range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(1, 1),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binary = False,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use_idf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LMU CompatilFact"/>
            </a:endParaRPr>
          </a:p>
          <a:p>
            <a:pPr marL="0" indent="0">
              <a:buNone/>
            </a:pPr>
            <a:endParaRPr lang="de-DE" sz="2000" dirty="0">
              <a:latin typeface="LMU CompatilFact"/>
            </a:endParaRP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</a:t>
            </a: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Bag-</a:t>
            </a:r>
            <a:r>
              <a:rPr lang="de-DE" sz="2800" dirty="0" err="1">
                <a:latin typeface="LMU CompatilFact"/>
              </a:rPr>
              <a:t>of</a:t>
            </a:r>
            <a:r>
              <a:rPr lang="de-DE" sz="2800" dirty="0">
                <a:latin typeface="LMU CompatilFact"/>
              </a:rPr>
              <a:t>-</a:t>
            </a:r>
            <a:r>
              <a:rPr lang="de-DE" sz="2800" dirty="0" err="1">
                <a:latin typeface="LMU CompatilFact"/>
              </a:rPr>
              <a:t>words</a:t>
            </a:r>
            <a:r>
              <a:rPr lang="de-DE" sz="2800" dirty="0">
                <a:latin typeface="LMU CompatilFact"/>
              </a:rPr>
              <a:t>: Advantages and </a:t>
            </a:r>
            <a:r>
              <a:rPr lang="de-DE" sz="2800" dirty="0" err="1">
                <a:latin typeface="LMU CompatilFact"/>
              </a:rPr>
              <a:t>Disadvantages</a:t>
            </a:r>
            <a:r>
              <a:rPr lang="de-DE" sz="2800" dirty="0">
                <a:latin typeface="LMU CompatilFact"/>
              </a:rPr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E531580-DB53-4BAD-A688-E10FD10720D4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>
            <a:off x="6095887" y="2409111"/>
            <a:ext cx="1" cy="3810936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7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B9E9F77-5E70-46C8-896D-556D52F59036}"/>
              </a:ext>
            </a:extLst>
          </p:cNvPr>
          <p:cNvSpPr/>
          <p:nvPr/>
        </p:nvSpPr>
        <p:spPr>
          <a:xfrm>
            <a:off x="446400" y="2159998"/>
            <a:ext cx="2807163" cy="806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0DD043AF-0142-41A8-A997-C5B1A86B62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67" y="1792381"/>
            <a:ext cx="7200000" cy="380690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Data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Bag-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of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-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words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 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approach</a:t>
            </a:r>
            <a:endParaRPr lang="de-DE" sz="3200" b="0" dirty="0">
              <a:solidFill>
                <a:schemeClr val="accent1">
                  <a:lumMod val="50000"/>
                </a:schemeClr>
              </a:solidFill>
              <a:latin typeface="LMU CompatilFac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dirty="0" err="1">
                <a:solidFill>
                  <a:schemeClr val="tx2"/>
                </a:solidFill>
                <a:latin typeface="LMU CompatilFact"/>
              </a:rPr>
              <a:t>Neural</a:t>
            </a:r>
            <a:r>
              <a:rPr lang="de-DE" sz="3200" dirty="0">
                <a:solidFill>
                  <a:schemeClr val="tx2"/>
                </a:solidFill>
                <a:latin typeface="LMU CompatilFact"/>
              </a:rPr>
              <a:t> network-</a:t>
            </a:r>
            <a:r>
              <a:rPr lang="de-DE" sz="3200" dirty="0" err="1">
                <a:solidFill>
                  <a:schemeClr val="tx2"/>
                </a:solidFill>
                <a:latin typeface="LMU CompatilFact"/>
              </a:rPr>
              <a:t>based</a:t>
            </a:r>
            <a:r>
              <a:rPr lang="de-DE" sz="32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3200" dirty="0" err="1">
                <a:solidFill>
                  <a:schemeClr val="tx2"/>
                </a:solidFill>
                <a:latin typeface="LMU CompatilFact"/>
              </a:rPr>
              <a:t>approaches</a:t>
            </a:r>
            <a:endParaRPr lang="de-DE" sz="3200" dirty="0">
              <a:solidFill>
                <a:schemeClr val="tx2"/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r>
              <a:rPr lang="de-DE" sz="24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	</a:t>
            </a:r>
            <a:r>
              <a:rPr lang="de-DE" sz="2400" dirty="0">
                <a:solidFill>
                  <a:schemeClr val="tx2"/>
                </a:solidFill>
                <a:latin typeface="LMU CompatilFact"/>
              </a:rPr>
              <a:t>i. Paragraph Vector</a:t>
            </a:r>
          </a:p>
          <a:p>
            <a:pPr>
              <a:lnSpc>
                <a:spcPct val="100000"/>
              </a:lnSpc>
            </a:pPr>
            <a:r>
              <a:rPr lang="de-DE" sz="24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	ii. Skip-</a:t>
            </a:r>
            <a:r>
              <a:rPr lang="de-DE" sz="24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thought</a:t>
            </a:r>
            <a:endParaRPr lang="de-DE" sz="2400" b="0" dirty="0">
              <a:solidFill>
                <a:schemeClr val="accent1">
                  <a:lumMod val="50000"/>
                </a:schemeClr>
              </a:solidFill>
              <a:latin typeface="LMU CompatilFact"/>
            </a:endParaRPr>
          </a:p>
          <a:p>
            <a:pPr>
              <a:lnSpc>
                <a:spcPct val="150000"/>
              </a:lnSpc>
            </a:pP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4.  Evaluation and Outlook</a:t>
            </a:r>
          </a:p>
        </p:txBody>
      </p:sp>
    </p:spTree>
    <p:extLst>
      <p:ext uri="{BB962C8B-B14F-4D97-AF65-F5344CB8AC3E}">
        <p14:creationId xmlns:p14="http://schemas.microsoft.com/office/powerpoint/2010/main" val="407695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45616E65-959A-8E4C-B770-EDAE5AF4264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42800" y="2447899"/>
                <a:ext cx="11101500" cy="3128161"/>
              </a:xfrm>
            </p:spPr>
            <p:txBody>
              <a:bodyPr/>
              <a:lstStyle/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Learn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vector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representations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for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each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word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by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using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neural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networks</a:t>
                </a:r>
                <a:endParaRPr lang="de-DE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The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concatenation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or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sum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of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the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vectors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is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used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as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features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to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predict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the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next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word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b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</a:b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in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the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  <a:ea typeface="Cambria Math" panose="02040503050406030204" pitchFamily="18" charset="0"/>
                  </a:rPr>
                  <a:t>context</a:t>
                </a:r>
                <a:endParaRPr lang="de-DE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Every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word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is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mapped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to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a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unique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vector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,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represented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by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a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column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in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matrix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de-DE" sz="2000" dirty="0">
                  <a:solidFill>
                    <a:srgbClr val="2F2F2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Captures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the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context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of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a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word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in a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document</a:t>
                </a:r>
                <a:endParaRPr lang="de-DE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45616E65-959A-8E4C-B770-EDAE5AF42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42800" y="2447899"/>
                <a:ext cx="11101500" cy="3128161"/>
              </a:xfrm>
              <a:blipFill>
                <a:blip r:embed="rId2"/>
                <a:stretch>
                  <a:fillRect l="-1647" t="-48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 err="1">
                <a:latin typeface="LMU CompatilFact"/>
              </a:rPr>
              <a:t>Reminder</a:t>
            </a:r>
            <a:r>
              <a:rPr lang="de-DE" sz="2800" dirty="0">
                <a:latin typeface="LMU CompatilFact"/>
              </a:rPr>
              <a:t>: Vector </a:t>
            </a:r>
            <a:r>
              <a:rPr lang="de-DE" sz="2800" dirty="0" err="1">
                <a:latin typeface="LMU CompatilFact"/>
              </a:rPr>
              <a:t>Representation</a:t>
            </a:r>
            <a:r>
              <a:rPr lang="de-DE" sz="2800" dirty="0">
                <a:latin typeface="LMU CompatilFact"/>
              </a:rPr>
              <a:t> </a:t>
            </a:r>
            <a:r>
              <a:rPr lang="de-DE" sz="2800" dirty="0" err="1">
                <a:latin typeface="LMU CompatilFact"/>
              </a:rPr>
              <a:t>of</a:t>
            </a:r>
            <a:r>
              <a:rPr lang="de-DE" sz="2800" dirty="0">
                <a:latin typeface="LMU CompatilFact"/>
              </a:rPr>
              <a:t> Words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4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47899"/>
            <a:ext cx="10080000" cy="3128161"/>
          </a:xfrm>
        </p:spPr>
        <p:txBody>
          <a:bodyPr/>
          <a:lstStyle/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Inspired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by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the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method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for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learning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word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vectors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, but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adds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for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each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paragraph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a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unique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paragraph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vector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Unsupervised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algorithm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that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learns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continuous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distributed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vector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representations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for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pieces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texts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which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may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differ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in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length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Vector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representation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is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trained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to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predict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words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in a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given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context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Two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different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approaches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Paragraph Vector</a:t>
            </a:r>
          </a:p>
          <a:p>
            <a:pPr marL="0" indent="0">
              <a:buClr>
                <a:schemeClr val="bg2"/>
              </a:buClr>
              <a:buNone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	Distributed Memory (PV-DM)</a:t>
            </a:r>
          </a:p>
          <a:p>
            <a:pPr marL="0" indent="0">
              <a:buClr>
                <a:schemeClr val="bg2"/>
              </a:buClr>
              <a:buNone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	Distributed Bag-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-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words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(PV-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DBoW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Paragraph Vector (Doc2Vec)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F25E55B4-B7A4-4B81-BB63-3873C4EA42E0}"/>
              </a:ext>
            </a:extLst>
          </p:cNvPr>
          <p:cNvSpPr/>
          <p:nvPr/>
        </p:nvSpPr>
        <p:spPr>
          <a:xfrm>
            <a:off x="792124" y="4774930"/>
            <a:ext cx="329609" cy="2232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61C3B01-6C85-4BB9-9881-C1FD421D9552}"/>
              </a:ext>
            </a:extLst>
          </p:cNvPr>
          <p:cNvSpPr/>
          <p:nvPr/>
        </p:nvSpPr>
        <p:spPr>
          <a:xfrm>
            <a:off x="770859" y="5205809"/>
            <a:ext cx="329609" cy="2232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22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A4E1DCB-587B-9946-9FF3-4B1EDB28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200" dirty="0" err="1">
                <a:latin typeface="LMU CompatilFact"/>
              </a:rPr>
              <a:t>Presenter</a:t>
            </a:r>
            <a:r>
              <a:rPr lang="de-DE" sz="2200" dirty="0">
                <a:latin typeface="LMU CompatilFact"/>
              </a:rPr>
              <a:t>:    Anne </a:t>
            </a:r>
            <a:r>
              <a:rPr lang="de-DE" sz="2200" dirty="0" err="1">
                <a:latin typeface="LMU CompatilFact"/>
              </a:rPr>
              <a:t>Gritto</a:t>
            </a:r>
            <a:endParaRPr lang="de-DE" sz="2200" dirty="0">
              <a:latin typeface="LMU CompatilFact"/>
            </a:endParaRPr>
          </a:p>
          <a:p>
            <a:r>
              <a:rPr lang="de-DE" sz="2200" dirty="0">
                <a:latin typeface="LMU CompatilFact"/>
              </a:rPr>
              <a:t>Supervisor:  Matthias </a:t>
            </a:r>
            <a:r>
              <a:rPr lang="de-DE" sz="2200" dirty="0" err="1">
                <a:latin typeface="LMU CompatilFact"/>
              </a:rPr>
              <a:t>Aßenmacher</a:t>
            </a:r>
            <a:endParaRPr lang="de-DE" sz="2200" dirty="0">
              <a:latin typeface="LMU CompatilFact"/>
            </a:endParaRPr>
          </a:p>
          <a:p>
            <a:r>
              <a:rPr lang="de-DE" sz="2200" dirty="0">
                <a:latin typeface="LMU CompatilFact"/>
              </a:rPr>
              <a:t>Date:             08.07.2021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6A8734-5B11-6443-A825-B6099076A6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30" y="2160000"/>
            <a:ext cx="4944619" cy="1440000"/>
          </a:xfrm>
        </p:spPr>
        <p:txBody>
          <a:bodyPr/>
          <a:lstStyle/>
          <a:p>
            <a:r>
              <a:rPr lang="de-DE" sz="3600" dirty="0">
                <a:latin typeface="LMU CompatilFact"/>
              </a:rPr>
              <a:t>SENTENCE &amp; DOCUMENT </a:t>
            </a:r>
            <a:br>
              <a:rPr lang="de-DE" sz="3600" dirty="0">
                <a:latin typeface="LMU CompatilFact"/>
              </a:rPr>
            </a:br>
            <a:r>
              <a:rPr lang="de-DE" sz="3600" dirty="0">
                <a:latin typeface="LMU CompatilFact"/>
              </a:rPr>
              <a:t>EMBEDDINGS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3B3BE-E019-9248-9CFD-AA37921A91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400" dirty="0">
                <a:latin typeface="LMU CompatilFact"/>
              </a:rPr>
              <a:t>Foundations </a:t>
            </a:r>
            <a:r>
              <a:rPr lang="de-DE" sz="1400" dirty="0" err="1">
                <a:latin typeface="LMU CompatilFact"/>
              </a:rPr>
              <a:t>of</a:t>
            </a:r>
            <a:r>
              <a:rPr lang="de-DE" sz="1400" dirty="0">
                <a:latin typeface="LMU CompatilFact"/>
              </a:rPr>
              <a:t> </a:t>
            </a:r>
            <a:r>
              <a:rPr lang="de-DE" sz="1400" dirty="0" err="1">
                <a:latin typeface="LMU CompatilFact"/>
              </a:rPr>
              <a:t>natural</a:t>
            </a:r>
            <a:r>
              <a:rPr lang="de-DE" sz="1400" dirty="0">
                <a:latin typeface="LMU CompatilFact"/>
              </a:rPr>
              <a:t> </a:t>
            </a:r>
            <a:r>
              <a:rPr lang="de-DE" sz="1400" dirty="0" err="1">
                <a:latin typeface="LMU CompatilFact"/>
              </a:rPr>
              <a:t>language</a:t>
            </a:r>
            <a:r>
              <a:rPr lang="de-DE" sz="1400" dirty="0">
                <a:latin typeface="LMU CompatilFact"/>
              </a:rPr>
              <a:t> </a:t>
            </a:r>
            <a:r>
              <a:rPr lang="de-DE" sz="1400" dirty="0" err="1">
                <a:latin typeface="LMU CompatilFact"/>
              </a:rPr>
              <a:t>processing</a:t>
            </a:r>
            <a:endParaRPr lang="de-DE" sz="1400" dirty="0">
              <a:latin typeface="LMU CompatilFact"/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C77F1DBA-7CEA-47E4-9872-E2915B0307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29" r="129"/>
          <a:stretch>
            <a:fillRect/>
          </a:stretch>
        </p:blipFill>
        <p:spPr>
          <a:xfrm>
            <a:off x="5374800" y="1484313"/>
            <a:ext cx="6817200" cy="5373687"/>
          </a:xfrm>
        </p:spPr>
      </p:pic>
    </p:spTree>
    <p:extLst>
      <p:ext uri="{BB962C8B-B14F-4D97-AF65-F5344CB8AC3E}">
        <p14:creationId xmlns:p14="http://schemas.microsoft.com/office/powerpoint/2010/main" val="2797848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47899"/>
            <a:ext cx="10080000" cy="3978874"/>
          </a:xfrm>
        </p:spPr>
        <p:txBody>
          <a:bodyPr/>
          <a:lstStyle/>
          <a:p>
            <a:pPr marL="0" indent="0">
              <a:buClr>
                <a:schemeClr val="bg2"/>
              </a:buClr>
              <a:buNone/>
            </a:pPr>
            <a:r>
              <a:rPr lang="de-DE" dirty="0" err="1">
                <a:latin typeface="Arial" panose="020B0604020202020204" pitchFamily="34" charset="0"/>
              </a:rPr>
              <a:t>Classifier</a:t>
            </a:r>
            <a:endParaRPr lang="de-DE" dirty="0"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dirty="0"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dirty="0"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de-DE" dirty="0">
                <a:latin typeface="Arial" panose="020B0604020202020204" pitchFamily="34" charset="0"/>
              </a:rPr>
              <a:t>Average/</a:t>
            </a:r>
            <a:r>
              <a:rPr lang="de-DE" dirty="0" err="1">
                <a:latin typeface="Arial" panose="020B0604020202020204" pitchFamily="34" charset="0"/>
              </a:rPr>
              <a:t>Concatenate</a:t>
            </a:r>
            <a:endParaRPr lang="de-DE" dirty="0"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dirty="0"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sz="800" dirty="0"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de-DE" dirty="0">
                <a:latin typeface="Arial" panose="020B0604020202020204" pitchFamily="34" charset="0"/>
              </a:rPr>
              <a:t>Paragraph Matrix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Doc2Vec: Distributed Memory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50352E9D-751E-4978-A9BE-D2416BE115F0}"/>
              </a:ext>
            </a:extLst>
          </p:cNvPr>
          <p:cNvGrpSpPr/>
          <p:nvPr/>
        </p:nvGrpSpPr>
        <p:grpSpPr>
          <a:xfrm>
            <a:off x="2518345" y="2478914"/>
            <a:ext cx="9039246" cy="3634807"/>
            <a:chOff x="2518345" y="2478914"/>
            <a:chExt cx="9039246" cy="3634807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B6F7949-1BA2-4FD8-B8DE-96EA179D1E0E}"/>
                </a:ext>
              </a:extLst>
            </p:cNvPr>
            <p:cNvSpPr txBox="1"/>
            <p:nvPr/>
          </p:nvSpPr>
          <p:spPr>
            <a:xfrm>
              <a:off x="4973016" y="5135994"/>
              <a:ext cx="467832" cy="461665"/>
            </a:xfrm>
            <a:prstGeom prst="rect">
              <a:avLst/>
            </a:prstGeom>
            <a:noFill/>
            <a:ln w="12700">
              <a:solidFill>
                <a:srgbClr val="20232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tx2"/>
                  </a:solidFill>
                </a:rPr>
                <a:t>D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2E8A0CB-F9DF-42A0-A959-FD6BB3DD1CB6}"/>
                </a:ext>
              </a:extLst>
            </p:cNvPr>
            <p:cNvSpPr txBox="1"/>
            <p:nvPr/>
          </p:nvSpPr>
          <p:spPr>
            <a:xfrm>
              <a:off x="6400800" y="5135994"/>
              <a:ext cx="467832" cy="461665"/>
            </a:xfrm>
            <a:prstGeom prst="rect">
              <a:avLst/>
            </a:prstGeom>
            <a:noFill/>
            <a:ln w="12700">
              <a:solidFill>
                <a:srgbClr val="20232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tx2"/>
                  </a:solidFill>
                </a:rPr>
                <a:t>W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EC50E82-303C-4969-BF42-7C980A012820}"/>
                </a:ext>
              </a:extLst>
            </p:cNvPr>
            <p:cNvSpPr txBox="1"/>
            <p:nvPr/>
          </p:nvSpPr>
          <p:spPr>
            <a:xfrm>
              <a:off x="8032402" y="5131712"/>
              <a:ext cx="467832" cy="461665"/>
            </a:xfrm>
            <a:prstGeom prst="rect">
              <a:avLst/>
            </a:prstGeom>
            <a:noFill/>
            <a:ln w="12700">
              <a:solidFill>
                <a:srgbClr val="20232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tx2"/>
                  </a:solidFill>
                </a:rPr>
                <a:t>W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FF62880-5108-4F11-899F-E63F42378731}"/>
                </a:ext>
              </a:extLst>
            </p:cNvPr>
            <p:cNvSpPr txBox="1"/>
            <p:nvPr/>
          </p:nvSpPr>
          <p:spPr>
            <a:xfrm>
              <a:off x="9473854" y="5131712"/>
              <a:ext cx="467832" cy="461665"/>
            </a:xfrm>
            <a:prstGeom prst="rect">
              <a:avLst/>
            </a:prstGeom>
            <a:noFill/>
            <a:ln w="12700">
              <a:solidFill>
                <a:srgbClr val="20232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tx2"/>
                  </a:solidFill>
                </a:rPr>
                <a:t>W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023EDF5-AC05-4118-A620-4B5AFE4CA09F}"/>
                </a:ext>
              </a:extLst>
            </p:cNvPr>
            <p:cNvSpPr txBox="1"/>
            <p:nvPr/>
          </p:nvSpPr>
          <p:spPr>
            <a:xfrm>
              <a:off x="3146263" y="5744389"/>
              <a:ext cx="8411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tx2"/>
                  </a:solidFill>
                </a:rPr>
                <a:t>                   Paragraph ID        </a:t>
              </a:r>
              <a:r>
                <a:rPr lang="de-DE" b="1" dirty="0" err="1">
                  <a:solidFill>
                    <a:schemeClr val="tx2"/>
                  </a:solidFill>
                </a:rPr>
                <a:t>what</a:t>
              </a:r>
              <a:r>
                <a:rPr lang="de-DE" b="1" dirty="0">
                  <a:solidFill>
                    <a:schemeClr val="tx2"/>
                  </a:solidFill>
                </a:rPr>
                <a:t>                    a                    </a:t>
              </a:r>
              <a:r>
                <a:rPr lang="de-DE" b="1" dirty="0" err="1">
                  <a:solidFill>
                    <a:schemeClr val="tx2"/>
                  </a:solidFill>
                </a:rPr>
                <a:t>let</a:t>
              </a:r>
              <a:endParaRPr lang="en-GB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AFA0C01-A6B7-4EAC-964D-B6E9474B2D3A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5206932" y="4838282"/>
              <a:ext cx="0" cy="297712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9CBD3112-119E-4B21-9B3D-D3386A52C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716" y="4838282"/>
              <a:ext cx="0" cy="297712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CB0F6127-8F48-4E08-AA9F-E6534DF79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6318" y="4827180"/>
              <a:ext cx="0" cy="297712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651B0462-1524-434B-B626-AEE8AC01A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7061" y="4827180"/>
              <a:ext cx="0" cy="297712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C817B8EE-0C70-41B1-9240-D5584589D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1755" y="4495689"/>
              <a:ext cx="978197" cy="297712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A9B59966-415B-4450-BC15-5972C6CAA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4157" y="4495689"/>
              <a:ext cx="978197" cy="297712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654ADC10-0CAD-45C6-B8D4-BD8350A4C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9218" y="4495148"/>
              <a:ext cx="978197" cy="297712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9174920F-CD87-44EA-B20C-BC9A81A41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5628" y="4492829"/>
              <a:ext cx="978197" cy="297712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5D5A88FF-A284-4B10-919A-BDDC6E3B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7101" y="3651656"/>
              <a:ext cx="978197" cy="297712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E473C15E-D6C8-4CE0-A001-FA112CD09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6781" y="4024479"/>
              <a:ext cx="1570320" cy="44959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12015CB2-F606-4BA0-88E8-F94192347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3185" y="4094282"/>
              <a:ext cx="489099" cy="36606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A7B5290-E593-4D37-A0EF-02D3780251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76973" y="4094282"/>
              <a:ext cx="460478" cy="38621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064D889F-F418-4784-9297-34F07AFCB3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3637" y="4024479"/>
              <a:ext cx="1584608" cy="44959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58A1E56-FBB9-46BF-962D-85418C4FB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3262" y="3061846"/>
              <a:ext cx="2937" cy="5267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41DFCA90-6AF3-4726-9ABF-C46B9779E588}"/>
                </a:ext>
              </a:extLst>
            </p:cNvPr>
            <p:cNvSpPr txBox="1"/>
            <p:nvPr/>
          </p:nvSpPr>
          <p:spPr>
            <a:xfrm>
              <a:off x="6925961" y="2478914"/>
              <a:ext cx="1140476" cy="461665"/>
            </a:xfrm>
            <a:prstGeom prst="rect">
              <a:avLst/>
            </a:prstGeom>
            <a:noFill/>
            <a:ln w="22225">
              <a:solidFill>
                <a:srgbClr val="20232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tx2"/>
                  </a:solidFill>
                </a:rPr>
                <a:t>down</a:t>
              </a:r>
              <a:endParaRPr lang="en-GB" sz="2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AD59A1BE-218A-47FA-B970-DC51B047257A}"/>
                </a:ext>
              </a:extLst>
            </p:cNvPr>
            <p:cNvCxnSpPr>
              <a:cxnSpLocks/>
            </p:cNvCxnSpPr>
            <p:nvPr/>
          </p:nvCxnSpPr>
          <p:spPr>
            <a:xfrm>
              <a:off x="2518345" y="5207325"/>
              <a:ext cx="1706183" cy="0"/>
            </a:xfrm>
            <a:prstGeom prst="straightConnector1">
              <a:avLst/>
            </a:prstGeom>
            <a:ln w="15875"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DA482348-F850-4700-960F-6115D5653640}"/>
              </a:ext>
            </a:extLst>
          </p:cNvPr>
          <p:cNvSpPr txBox="1"/>
          <p:nvPr/>
        </p:nvSpPr>
        <p:spPr>
          <a:xfrm>
            <a:off x="4547359" y="6498261"/>
            <a:ext cx="5891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2"/>
                </a:solidFill>
                <a:latin typeface="LMU CompatilFact"/>
              </a:rPr>
              <a:t>Figure 2: T. </a:t>
            </a:r>
            <a:r>
              <a:rPr lang="de-DE" sz="1200" dirty="0" err="1">
                <a:solidFill>
                  <a:schemeClr val="bg2"/>
                </a:solidFill>
                <a:latin typeface="LMU CompatilFact"/>
              </a:rPr>
              <a:t>Mikolov</a:t>
            </a:r>
            <a:r>
              <a:rPr lang="de-DE" sz="1200" dirty="0">
                <a:solidFill>
                  <a:schemeClr val="bg2"/>
                </a:solidFill>
                <a:latin typeface="LMU CompatilFact"/>
              </a:rPr>
              <a:t>, Q. Le (2014): Distributed </a:t>
            </a:r>
            <a:r>
              <a:rPr lang="de-DE" sz="1200" dirty="0" err="1">
                <a:solidFill>
                  <a:schemeClr val="bg2"/>
                </a:solidFill>
                <a:latin typeface="LMU CompatilFact"/>
              </a:rPr>
              <a:t>Representations</a:t>
            </a:r>
            <a:r>
              <a:rPr lang="de-DE" sz="1200" dirty="0">
                <a:solidFill>
                  <a:schemeClr val="bg2"/>
                </a:solidFill>
                <a:latin typeface="LMU CompatilFact"/>
              </a:rPr>
              <a:t> </a:t>
            </a:r>
            <a:r>
              <a:rPr lang="de-DE" sz="1200" dirty="0" err="1">
                <a:solidFill>
                  <a:schemeClr val="bg2"/>
                </a:solidFill>
                <a:latin typeface="LMU CompatilFact"/>
              </a:rPr>
              <a:t>of</a:t>
            </a:r>
            <a:r>
              <a:rPr lang="de-DE" sz="1200" dirty="0">
                <a:solidFill>
                  <a:schemeClr val="bg2"/>
                </a:solidFill>
                <a:latin typeface="LMU CompatilFact"/>
              </a:rPr>
              <a:t> </a:t>
            </a:r>
            <a:r>
              <a:rPr lang="de-DE" sz="1200" dirty="0" err="1">
                <a:solidFill>
                  <a:schemeClr val="bg2"/>
                </a:solidFill>
                <a:latin typeface="LMU CompatilFact"/>
              </a:rPr>
              <a:t>Sentences</a:t>
            </a:r>
            <a:r>
              <a:rPr lang="de-DE" sz="1200" dirty="0">
                <a:solidFill>
                  <a:schemeClr val="bg2"/>
                </a:solidFill>
                <a:latin typeface="LMU CompatilFact"/>
              </a:rPr>
              <a:t> and </a:t>
            </a:r>
            <a:r>
              <a:rPr lang="de-DE" sz="1200" dirty="0" err="1">
                <a:solidFill>
                  <a:schemeClr val="bg2"/>
                </a:solidFill>
                <a:latin typeface="LMU CompatilFact"/>
              </a:rPr>
              <a:t>Documents</a:t>
            </a:r>
            <a:endParaRPr lang="en-GB" sz="1200" dirty="0">
              <a:solidFill>
                <a:schemeClr val="bg2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4189211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47899"/>
            <a:ext cx="11098712" cy="3875783"/>
          </a:xfrm>
        </p:spPr>
        <p:txBody>
          <a:bodyPr/>
          <a:lstStyle/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Based on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the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idea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Word2Vec, in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particular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CBoW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trained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by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using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stochastic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gradient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descent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and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backpropagation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At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every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step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gradient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descent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:</a:t>
            </a:r>
          </a:p>
          <a:p>
            <a:pPr marL="864978" lvl="1" indent="-457200">
              <a:buClr>
                <a:schemeClr val="bg2"/>
              </a:buClr>
              <a:buFont typeface="+mj-lt"/>
              <a:buAutoNum type="arabicPeriod"/>
            </a:pPr>
            <a:r>
              <a:rPr lang="de-DE" sz="1800" dirty="0">
                <a:solidFill>
                  <a:srgbClr val="2F2F2F"/>
                </a:solidFill>
                <a:latin typeface="LMU CompatilFact"/>
              </a:rPr>
              <a:t>Fixed-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length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context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is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sampled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from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a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random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paragraph</a:t>
            </a:r>
            <a:endParaRPr lang="de-DE" sz="1800" dirty="0">
              <a:solidFill>
                <a:srgbClr val="2F2F2F"/>
              </a:solidFill>
              <a:latin typeface="LMU CompatilFact"/>
            </a:endParaRPr>
          </a:p>
          <a:p>
            <a:pPr marL="864978" lvl="1" indent="-457200">
              <a:buClr>
                <a:schemeClr val="bg2"/>
              </a:buClr>
              <a:buFont typeface="+mj-lt"/>
              <a:buAutoNum type="arabicPeriod"/>
            </a:pPr>
            <a:r>
              <a:rPr lang="de-DE" sz="1800" dirty="0">
                <a:solidFill>
                  <a:srgbClr val="2F2F2F"/>
                </a:solidFill>
                <a:latin typeface="LMU CompatilFact"/>
              </a:rPr>
              <a:t>An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error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gradient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is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computed</a:t>
            </a:r>
            <a:endParaRPr lang="de-DE" sz="1800" dirty="0">
              <a:solidFill>
                <a:srgbClr val="2F2F2F"/>
              </a:solidFill>
              <a:latin typeface="LMU CompatilFact"/>
            </a:endParaRPr>
          </a:p>
          <a:p>
            <a:pPr marL="864978" lvl="1" indent="-457200">
              <a:buClr>
                <a:schemeClr val="bg2"/>
              </a:buClr>
              <a:buFont typeface="+mj-lt"/>
              <a:buAutoNum type="arabicPeriod"/>
            </a:pPr>
            <a:r>
              <a:rPr lang="de-DE" sz="1800" dirty="0">
                <a:solidFill>
                  <a:srgbClr val="2F2F2F"/>
                </a:solidFill>
                <a:latin typeface="LMU CompatilFact"/>
              </a:rPr>
              <a:t>Gradient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is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used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to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update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the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parameters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in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the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model</a:t>
            </a:r>
            <a:endParaRPr lang="de-DE" sz="1800" dirty="0">
              <a:solidFill>
                <a:srgbClr val="2F2F2F"/>
              </a:solidFill>
              <a:latin typeface="LMU CompatilFact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de-DE" sz="2241" dirty="0">
              <a:solidFill>
                <a:srgbClr val="2F2F2F"/>
              </a:solidFill>
              <a:latin typeface="LMU CompatilFact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Inference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step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to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compute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the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paragraph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vector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for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a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new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paragraph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	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Doc2Vec: Distributed Memory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127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47899"/>
            <a:ext cx="10080000" cy="3978874"/>
          </a:xfrm>
        </p:spPr>
        <p:txBody>
          <a:bodyPr/>
          <a:lstStyle/>
          <a:p>
            <a:pPr marL="0" indent="0">
              <a:buClr>
                <a:schemeClr val="bg2"/>
              </a:buClr>
              <a:buNone/>
            </a:pPr>
            <a:r>
              <a:rPr lang="de-DE" dirty="0" err="1">
                <a:latin typeface="Arial" panose="020B0604020202020204" pitchFamily="34" charset="0"/>
              </a:rPr>
              <a:t>Classifier</a:t>
            </a:r>
            <a:endParaRPr lang="de-DE" dirty="0"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dirty="0"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dirty="0"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dirty="0"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sz="800" dirty="0"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de-DE" dirty="0">
                <a:latin typeface="Arial" panose="020B0604020202020204" pitchFamily="34" charset="0"/>
              </a:rPr>
              <a:t>Paragraph Matrix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Doc2Vec: Distributed Bag-</a:t>
            </a:r>
            <a:r>
              <a:rPr lang="de-DE" sz="2800" dirty="0" err="1">
                <a:latin typeface="LMU CompatilFact"/>
              </a:rPr>
              <a:t>of</a:t>
            </a:r>
            <a:r>
              <a:rPr lang="de-DE" sz="2800" dirty="0">
                <a:latin typeface="LMU CompatilFact"/>
              </a:rPr>
              <a:t>-</a:t>
            </a:r>
            <a:r>
              <a:rPr lang="de-DE" sz="2800" dirty="0" err="1">
                <a:latin typeface="LMU CompatilFact"/>
              </a:rPr>
              <a:t>words</a:t>
            </a:r>
            <a:endParaRPr lang="de-DE" sz="2800" dirty="0">
              <a:latin typeface="LMU CompatilFac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22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747EFE5-93E7-44C1-A2D8-03180C180A77}"/>
              </a:ext>
            </a:extLst>
          </p:cNvPr>
          <p:cNvGrpSpPr/>
          <p:nvPr/>
        </p:nvGrpSpPr>
        <p:grpSpPr>
          <a:xfrm>
            <a:off x="2836544" y="2316391"/>
            <a:ext cx="7237184" cy="3317691"/>
            <a:chOff x="2836544" y="2316391"/>
            <a:chExt cx="7237184" cy="3317691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B6F7949-1BA2-4FD8-B8DE-96EA179D1E0E}"/>
                </a:ext>
              </a:extLst>
            </p:cNvPr>
            <p:cNvSpPr txBox="1"/>
            <p:nvPr/>
          </p:nvSpPr>
          <p:spPr>
            <a:xfrm>
              <a:off x="6804227" y="4579236"/>
              <a:ext cx="467832" cy="461665"/>
            </a:xfrm>
            <a:prstGeom prst="rect">
              <a:avLst/>
            </a:prstGeom>
            <a:noFill/>
            <a:ln w="12700">
              <a:solidFill>
                <a:srgbClr val="20232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tx2"/>
                  </a:solidFill>
                </a:rPr>
                <a:t>D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EC50E82-303C-4969-BF42-7C980A012820}"/>
                </a:ext>
              </a:extLst>
            </p:cNvPr>
            <p:cNvSpPr txBox="1"/>
            <p:nvPr/>
          </p:nvSpPr>
          <p:spPr>
            <a:xfrm>
              <a:off x="3984331" y="2316392"/>
              <a:ext cx="1200704" cy="461665"/>
            </a:xfrm>
            <a:prstGeom prst="rect">
              <a:avLst/>
            </a:prstGeom>
            <a:noFill/>
            <a:ln w="12700">
              <a:solidFill>
                <a:srgbClr val="20232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>
                  <a:solidFill>
                    <a:schemeClr val="tx2"/>
                  </a:solidFill>
                </a:rPr>
                <a:t>what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FF62880-5108-4F11-899F-E63F42378731}"/>
                </a:ext>
              </a:extLst>
            </p:cNvPr>
            <p:cNvSpPr txBox="1"/>
            <p:nvPr/>
          </p:nvSpPr>
          <p:spPr>
            <a:xfrm>
              <a:off x="6105627" y="2316392"/>
              <a:ext cx="467832" cy="461665"/>
            </a:xfrm>
            <a:prstGeom prst="rect">
              <a:avLst/>
            </a:prstGeom>
            <a:noFill/>
            <a:ln w="12700">
              <a:solidFill>
                <a:srgbClr val="20232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tx2"/>
                  </a:solidFill>
                </a:rPr>
                <a:t>a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E858B31-A85E-443A-BE66-A1F60B69A6EC}"/>
                </a:ext>
              </a:extLst>
            </p:cNvPr>
            <p:cNvSpPr txBox="1"/>
            <p:nvPr/>
          </p:nvSpPr>
          <p:spPr>
            <a:xfrm>
              <a:off x="9125379" y="2316391"/>
              <a:ext cx="948349" cy="461665"/>
            </a:xfrm>
            <a:prstGeom prst="rect">
              <a:avLst/>
            </a:prstGeom>
            <a:noFill/>
            <a:ln w="12700">
              <a:solidFill>
                <a:srgbClr val="20232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tx2"/>
                  </a:solidFill>
                </a:rPr>
                <a:t>down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091BB3E-0AE0-459C-8D1A-8D0DFE13B1B1}"/>
                </a:ext>
              </a:extLst>
            </p:cNvPr>
            <p:cNvSpPr txBox="1"/>
            <p:nvPr/>
          </p:nvSpPr>
          <p:spPr>
            <a:xfrm>
              <a:off x="7497675" y="2316392"/>
              <a:ext cx="703488" cy="461665"/>
            </a:xfrm>
            <a:prstGeom prst="rect">
              <a:avLst/>
            </a:prstGeom>
            <a:noFill/>
            <a:ln w="12700">
              <a:solidFill>
                <a:srgbClr val="20232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>
                  <a:solidFill>
                    <a:schemeClr val="tx2"/>
                  </a:solidFill>
                </a:rPr>
                <a:t>let</a:t>
              </a:r>
              <a:endParaRPr lang="en-GB" sz="2400" dirty="0">
                <a:solidFill>
                  <a:schemeClr val="tx2"/>
                </a:solidFill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023EDF5-AC05-4118-A620-4B5AFE4CA09F}"/>
                </a:ext>
              </a:extLst>
            </p:cNvPr>
            <p:cNvSpPr txBox="1"/>
            <p:nvPr/>
          </p:nvSpPr>
          <p:spPr>
            <a:xfrm>
              <a:off x="6164757" y="5264750"/>
              <a:ext cx="1749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tx2"/>
                  </a:solidFill>
                </a:rPr>
                <a:t>Paragraph ID</a:t>
              </a:r>
              <a:endParaRPr lang="en-GB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AFA0C01-A6B7-4EAC-964D-B6E9474B2D3A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7038143" y="4036741"/>
              <a:ext cx="0" cy="54249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9CBD3112-119E-4B21-9B3D-D3386A52C9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498" y="2898570"/>
              <a:ext cx="541396" cy="711002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CB0F6127-8F48-4E08-AA9F-E6534DF79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2298" y="2858801"/>
              <a:ext cx="540102" cy="75077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651B0462-1524-434B-B626-AEE8AC01A4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0010" y="2898570"/>
              <a:ext cx="2027106" cy="72386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647336A-6DD8-4A6B-956B-0716783D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796" y="2858801"/>
              <a:ext cx="2038092" cy="76601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5D5A88FF-A284-4B10-919A-BDDC6E3B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84" y="3651656"/>
              <a:ext cx="978197" cy="297712"/>
            </a:xfrm>
            <a:prstGeom prst="rect">
              <a:avLst/>
            </a:prstGeom>
          </p:spPr>
        </p:pic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AD59A1BE-218A-47FA-B970-DC51B047257A}"/>
                </a:ext>
              </a:extLst>
            </p:cNvPr>
            <p:cNvCxnSpPr>
              <a:cxnSpLocks/>
            </p:cNvCxnSpPr>
            <p:nvPr/>
          </p:nvCxnSpPr>
          <p:spPr>
            <a:xfrm>
              <a:off x="2836544" y="4761276"/>
              <a:ext cx="2610301" cy="0"/>
            </a:xfrm>
            <a:prstGeom prst="straightConnector1">
              <a:avLst/>
            </a:prstGeom>
            <a:ln w="15875"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2FF240C3-7C8A-48AE-8F30-105B6A0E23B0}"/>
              </a:ext>
            </a:extLst>
          </p:cNvPr>
          <p:cNvSpPr txBox="1"/>
          <p:nvPr/>
        </p:nvSpPr>
        <p:spPr>
          <a:xfrm>
            <a:off x="4547359" y="6498261"/>
            <a:ext cx="5891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2"/>
                </a:solidFill>
                <a:latin typeface="LMU CompatilFact"/>
              </a:rPr>
              <a:t>Figure 3: T. </a:t>
            </a:r>
            <a:r>
              <a:rPr lang="de-DE" sz="1200" dirty="0" err="1">
                <a:solidFill>
                  <a:schemeClr val="bg2"/>
                </a:solidFill>
                <a:latin typeface="LMU CompatilFact"/>
              </a:rPr>
              <a:t>Mikolov</a:t>
            </a:r>
            <a:r>
              <a:rPr lang="de-DE" sz="1200" dirty="0">
                <a:solidFill>
                  <a:schemeClr val="bg2"/>
                </a:solidFill>
                <a:latin typeface="LMU CompatilFact"/>
              </a:rPr>
              <a:t>, Q. Le (2014): Distributed </a:t>
            </a:r>
            <a:r>
              <a:rPr lang="de-DE" sz="1200" dirty="0" err="1">
                <a:solidFill>
                  <a:schemeClr val="bg2"/>
                </a:solidFill>
                <a:latin typeface="LMU CompatilFact"/>
              </a:rPr>
              <a:t>Representations</a:t>
            </a:r>
            <a:r>
              <a:rPr lang="de-DE" sz="1200" dirty="0">
                <a:solidFill>
                  <a:schemeClr val="bg2"/>
                </a:solidFill>
                <a:latin typeface="LMU CompatilFact"/>
              </a:rPr>
              <a:t> </a:t>
            </a:r>
            <a:r>
              <a:rPr lang="de-DE" sz="1200" dirty="0" err="1">
                <a:solidFill>
                  <a:schemeClr val="bg2"/>
                </a:solidFill>
                <a:latin typeface="LMU CompatilFact"/>
              </a:rPr>
              <a:t>of</a:t>
            </a:r>
            <a:r>
              <a:rPr lang="de-DE" sz="1200" dirty="0">
                <a:solidFill>
                  <a:schemeClr val="bg2"/>
                </a:solidFill>
                <a:latin typeface="LMU CompatilFact"/>
              </a:rPr>
              <a:t> </a:t>
            </a:r>
            <a:r>
              <a:rPr lang="de-DE" sz="1200" dirty="0" err="1">
                <a:solidFill>
                  <a:schemeClr val="bg2"/>
                </a:solidFill>
                <a:latin typeface="LMU CompatilFact"/>
              </a:rPr>
              <a:t>Sentences</a:t>
            </a:r>
            <a:r>
              <a:rPr lang="de-DE" sz="1200" dirty="0">
                <a:solidFill>
                  <a:schemeClr val="bg2"/>
                </a:solidFill>
                <a:latin typeface="LMU CompatilFact"/>
              </a:rPr>
              <a:t> and </a:t>
            </a:r>
            <a:r>
              <a:rPr lang="de-DE" sz="1200" dirty="0" err="1">
                <a:solidFill>
                  <a:schemeClr val="bg2"/>
                </a:solidFill>
                <a:latin typeface="LMU CompatilFact"/>
              </a:rPr>
              <a:t>Documents</a:t>
            </a:r>
            <a:endParaRPr lang="en-GB" sz="1200" dirty="0">
              <a:solidFill>
                <a:schemeClr val="bg2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639732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47899"/>
            <a:ext cx="11098712" cy="3128161"/>
          </a:xfrm>
        </p:spPr>
        <p:txBody>
          <a:bodyPr/>
          <a:lstStyle/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Based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on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the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idea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Word2Vec, in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particular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Skip-Gram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Word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vectors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are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not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used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for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predicting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,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only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the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paragraph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vectors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At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each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iteration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stochastic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gradient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descent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:</a:t>
            </a:r>
          </a:p>
          <a:p>
            <a:pPr marL="864978" lvl="1" indent="-457200">
              <a:buClr>
                <a:schemeClr val="bg2"/>
              </a:buClr>
              <a:buFont typeface="+mj-lt"/>
              <a:buAutoNum type="arabicPeriod"/>
            </a:pPr>
            <a:r>
              <a:rPr lang="de-DE" sz="1800" dirty="0">
                <a:solidFill>
                  <a:srgbClr val="2F2F2F"/>
                </a:solidFill>
                <a:latin typeface="LMU CompatilFact"/>
              </a:rPr>
              <a:t>A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text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window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is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sampled</a:t>
            </a:r>
            <a:endParaRPr lang="de-DE" sz="1800" dirty="0">
              <a:solidFill>
                <a:srgbClr val="2F2F2F"/>
              </a:solidFill>
              <a:latin typeface="LMU CompatilFact"/>
            </a:endParaRPr>
          </a:p>
          <a:p>
            <a:pPr marL="864978" lvl="1" indent="-457200">
              <a:buClr>
                <a:schemeClr val="bg2"/>
              </a:buClr>
              <a:buFont typeface="+mj-lt"/>
              <a:buAutoNum type="arabicPeriod"/>
            </a:pPr>
            <a:r>
              <a:rPr lang="de-DE" sz="1800" dirty="0">
                <a:solidFill>
                  <a:srgbClr val="2F2F2F"/>
                </a:solidFill>
                <a:latin typeface="LMU CompatilFact"/>
              </a:rPr>
              <a:t>A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word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from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that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text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window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is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randomly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sampled</a:t>
            </a:r>
            <a:endParaRPr lang="de-DE" sz="1800" dirty="0">
              <a:solidFill>
                <a:srgbClr val="2F2F2F"/>
              </a:solidFill>
              <a:latin typeface="LMU CompatilFact"/>
            </a:endParaRPr>
          </a:p>
          <a:p>
            <a:pPr marL="864978" lvl="1" indent="-457200">
              <a:buClr>
                <a:schemeClr val="bg2"/>
              </a:buClr>
              <a:buFont typeface="+mj-lt"/>
              <a:buAutoNum type="arabicPeriod"/>
            </a:pPr>
            <a:r>
              <a:rPr lang="de-DE" sz="1800" dirty="0">
                <a:solidFill>
                  <a:srgbClr val="2F2F2F"/>
                </a:solidFill>
                <a:latin typeface="LMU CompatilFact"/>
              </a:rPr>
              <a:t>Classification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task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given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the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paragraph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vector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is</a:t>
            </a:r>
            <a:r>
              <a:rPr lang="de-DE" sz="18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1800" dirty="0" err="1">
                <a:solidFill>
                  <a:srgbClr val="2F2F2F"/>
                </a:solidFill>
                <a:latin typeface="LMU CompatilFact"/>
              </a:rPr>
              <a:t>formed</a:t>
            </a:r>
            <a:endParaRPr lang="de-DE" sz="18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	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Doc2Vec: Distributed Bag-</a:t>
            </a:r>
            <a:r>
              <a:rPr lang="de-DE" sz="2800" dirty="0" err="1">
                <a:latin typeface="LMU CompatilFact"/>
              </a:rPr>
              <a:t>of</a:t>
            </a:r>
            <a:r>
              <a:rPr lang="de-DE" sz="2800" dirty="0">
                <a:latin typeface="LMU CompatilFact"/>
              </a:rPr>
              <a:t>-</a:t>
            </a:r>
            <a:r>
              <a:rPr lang="de-DE" sz="2800" dirty="0" err="1">
                <a:latin typeface="LMU CompatilFact"/>
              </a:rPr>
              <a:t>words</a:t>
            </a:r>
            <a:endParaRPr lang="de-DE" sz="2800" dirty="0">
              <a:latin typeface="LMU CompatilFac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23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76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27566"/>
            <a:ext cx="6145616" cy="377214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MU CompatilFact"/>
                <a:cs typeface="Courier New" panose="02070309020205020404" pitchFamily="49" charset="0"/>
              </a:rPr>
              <a:t>Doc2Vec model with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Doc2Vec() </a:t>
            </a:r>
            <a:r>
              <a:rPr lang="en-GB" sz="2000" dirty="0">
                <a:solidFill>
                  <a:srgbClr val="000000"/>
                </a:solidFill>
                <a:latin typeface="LMU CompatilFact"/>
                <a:cs typeface="Courier New" panose="02070309020205020404" pitchFamily="49" charset="0"/>
              </a:rPr>
              <a:t>in module     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gensim.models.doc2vec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Doc2Vec(dm = 1,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dm_concat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dm_mean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200, … )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LMU CompatilFac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MU CompatilFact"/>
                <a:cs typeface="Courier New" panose="02070309020205020404" pitchFamily="49" charset="0"/>
              </a:rPr>
              <a:t>Accuracy with function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>
                <a:solidFill>
                  <a:srgbClr val="000000"/>
                </a:solidFill>
                <a:latin typeface="LMU CompatilFact"/>
                <a:cs typeface="Courier New" panose="02070309020205020404" pitchFamily="49" charset="0"/>
              </a:rPr>
              <a:t>in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module </a:t>
            </a:r>
            <a:br>
              <a:rPr lang="en-GB" sz="2000" b="0" i="0" u="none" strike="noStrike" dirty="0">
                <a:solidFill>
                  <a:srgbClr val="000000"/>
                </a:solidFill>
                <a:effectLst/>
                <a:latin typeface="LMU CompatilFact"/>
              </a:rPr>
            </a:b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sklearn.metrics._classification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ytrue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ypred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  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LMU CompatilFact"/>
            </a:endParaRPr>
          </a:p>
          <a:p>
            <a:pPr marL="0" indent="0">
              <a:buNone/>
            </a:pPr>
            <a:endParaRPr lang="de-DE" sz="2000" dirty="0">
              <a:latin typeface="LMU CompatilFact"/>
            </a:endParaRP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</a:t>
            </a: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Doc2Vec: </a:t>
            </a:r>
            <a:r>
              <a:rPr lang="de-DE" sz="2800" dirty="0" err="1">
                <a:latin typeface="LMU CompatilFact"/>
              </a:rPr>
              <a:t>Application</a:t>
            </a:r>
            <a:r>
              <a:rPr lang="de-DE" sz="2800" dirty="0">
                <a:latin typeface="LMU CompatilFact"/>
              </a:rPr>
              <a:t> in Python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24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D9333CE1-8E85-4B04-AB79-32E201BC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956985"/>
              </p:ext>
            </p:extLst>
          </p:nvPr>
        </p:nvGraphicFramePr>
        <p:xfrm>
          <a:off x="7233565" y="2409111"/>
          <a:ext cx="3866311" cy="24715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3513">
                  <a:extLst>
                    <a:ext uri="{9D8B030D-6E8A-4147-A177-3AD203B41FA5}">
                      <a16:colId xmlns:a16="http://schemas.microsoft.com/office/drawing/2014/main" val="145068032"/>
                    </a:ext>
                  </a:extLst>
                </a:gridCol>
                <a:gridCol w="2062798">
                  <a:extLst>
                    <a:ext uri="{9D8B030D-6E8A-4147-A177-3AD203B41FA5}">
                      <a16:colId xmlns:a16="http://schemas.microsoft.com/office/drawing/2014/main" val="3378331896"/>
                    </a:ext>
                  </a:extLst>
                </a:gridCol>
              </a:tblGrid>
              <a:tr h="503101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LMU CompatilFact"/>
                        </a:rPr>
                        <a:t>Method</a:t>
                      </a:r>
                      <a:endParaRPr lang="en-GB" sz="1800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>
                          <a:latin typeface="LMU CompatilFact"/>
                        </a:rPr>
                        <a:t>accuracy_score</a:t>
                      </a:r>
                      <a:endParaRPr lang="en-GB" sz="1800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88986"/>
                  </a:ext>
                </a:extLst>
              </a:tr>
              <a:tr h="768321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Distributed Memory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0.8172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35431"/>
                  </a:ext>
                </a:extLst>
              </a:tr>
              <a:tr h="696977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Distributed Bag-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of</a:t>
                      </a:r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-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words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0.8689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4641"/>
                  </a:ext>
                </a:extLst>
              </a:tr>
              <a:tr h="503101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both</a:t>
                      </a:r>
                      <a:endParaRPr lang="en-GB" sz="1800" b="1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2"/>
                          </a:solidFill>
                          <a:latin typeface="LMU CompatilFact"/>
                        </a:rPr>
                        <a:t>0.8694</a:t>
                      </a:r>
                      <a:endParaRPr lang="en-GB" sz="1800" b="1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3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47899"/>
            <a:ext cx="5785496" cy="377214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de-DE" sz="2400" b="1" dirty="0">
                <a:solidFill>
                  <a:srgbClr val="03DF28"/>
                </a:solidFill>
                <a:latin typeface="LMU CompatilFact"/>
              </a:rPr>
              <a:t>+</a:t>
            </a:r>
            <a:r>
              <a:rPr lang="de-DE" sz="2400" b="1" dirty="0">
                <a:solidFill>
                  <a:schemeClr val="tx1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can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be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learned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from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unlabelled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data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			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	</a:t>
            </a:r>
            <a:endParaRPr lang="de-DE" sz="2000" dirty="0">
              <a:latin typeface="LMU CompatilFac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sz="2400" b="1" dirty="0">
                <a:solidFill>
                  <a:srgbClr val="03DF28"/>
                </a:solidFill>
                <a:latin typeface="LMU CompatilFact"/>
              </a:rPr>
              <a:t>+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input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texts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can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be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variable-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length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			 							</a:t>
            </a:r>
            <a:r>
              <a:rPr lang="de-DE" sz="2400" dirty="0">
                <a:solidFill>
                  <a:srgbClr val="2F2F2F"/>
                </a:solidFill>
                <a:latin typeface="LMU CompatilFact"/>
              </a:rPr>
              <a:t>  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de-DE" sz="2400" b="1" dirty="0">
                <a:solidFill>
                  <a:srgbClr val="03DF28"/>
                </a:solidFill>
                <a:latin typeface="LMU CompatilFact"/>
              </a:rPr>
              <a:t>+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capture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the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semantics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 and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context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the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texts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rgbClr val="FF0000"/>
                </a:solidFill>
                <a:latin typeface="LMU CompatilFact"/>
              </a:rPr>
              <a:t>     		</a:t>
            </a:r>
            <a:r>
              <a:rPr lang="de-DE" sz="2000" dirty="0">
                <a:latin typeface="LMU CompatilFact"/>
              </a:rPr>
              <a:t>and </a:t>
            </a:r>
            <a:r>
              <a:rPr lang="de-DE" sz="2000" dirty="0" err="1">
                <a:latin typeface="LMU CompatilFact"/>
              </a:rPr>
              <a:t>words</a:t>
            </a:r>
            <a:r>
              <a:rPr lang="de-DE" sz="2000" dirty="0">
                <a:latin typeface="LMU CompatilFact"/>
              </a:rPr>
              <a:t>	</a:t>
            </a:r>
            <a:r>
              <a:rPr lang="de-DE" sz="2400" b="1" dirty="0">
                <a:solidFill>
                  <a:srgbClr val="FF0000"/>
                </a:solidFill>
                <a:latin typeface="LMU CompatilFact"/>
              </a:rPr>
              <a:t>	</a:t>
            </a:r>
            <a:endParaRPr lang="de-DE" sz="24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					</a:t>
            </a: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    </a:t>
            </a:r>
            <a:endParaRPr lang="en-GB" sz="2000" dirty="0">
              <a:solidFill>
                <a:srgbClr val="000000"/>
              </a:solidFill>
              <a:latin typeface="LMU CompatilFact"/>
            </a:endParaRPr>
          </a:p>
          <a:p>
            <a:pPr marL="0" indent="0">
              <a:buNone/>
            </a:pPr>
            <a:endParaRPr lang="de-DE" sz="2000" dirty="0">
              <a:latin typeface="LMU CompatilFact"/>
            </a:endParaRP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</a:t>
            </a: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Doc2Vec: Advantages and </a:t>
            </a:r>
            <a:r>
              <a:rPr lang="de-DE" sz="2800" dirty="0" err="1">
                <a:latin typeface="LMU CompatilFact"/>
              </a:rPr>
              <a:t>Disadvantages</a:t>
            </a:r>
            <a:r>
              <a:rPr lang="de-DE" sz="2800" dirty="0">
                <a:latin typeface="LMU CompatilFact"/>
              </a:rPr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25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E531580-DB53-4BAD-A688-E10FD10720D4}"/>
              </a:ext>
            </a:extLst>
          </p:cNvPr>
          <p:cNvCxnSpPr>
            <a:cxnSpLocks/>
            <a:stCxn id="5" idx="2"/>
            <a:endCxn id="8" idx="2"/>
          </p:cNvCxnSpPr>
          <p:nvPr/>
        </p:nvCxnSpPr>
        <p:spPr>
          <a:xfrm>
            <a:off x="6095888" y="2409111"/>
            <a:ext cx="0" cy="4133209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A749E23-EF52-477E-B344-31D9DE87A4C8}"/>
              </a:ext>
            </a:extLst>
          </p:cNvPr>
          <p:cNvSpPr/>
          <p:nvPr/>
        </p:nvSpPr>
        <p:spPr>
          <a:xfrm>
            <a:off x="1438932" y="4574535"/>
            <a:ext cx="9313911" cy="196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2"/>
                </a:solidFill>
                <a:latin typeface="LMU CompatilFact"/>
              </a:rPr>
              <a:t>My</a:t>
            </a:r>
            <a:r>
              <a:rPr lang="de-DE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LMU CompatilFact"/>
              </a:rPr>
              <a:t>example</a:t>
            </a:r>
            <a:r>
              <a:rPr lang="de-DE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LMU CompatilFact"/>
              </a:rPr>
              <a:t>sentence</a:t>
            </a:r>
            <a:r>
              <a:rPr lang="de-DE" dirty="0">
                <a:solidFill>
                  <a:schemeClr val="tx2"/>
                </a:solidFill>
                <a:latin typeface="LMU CompatilFact"/>
              </a:rPr>
              <a:t>: “This </a:t>
            </a:r>
            <a:r>
              <a:rPr lang="de-DE" dirty="0" err="1">
                <a:solidFill>
                  <a:schemeClr val="tx2"/>
                </a:solidFill>
                <a:latin typeface="LMU CompatilFact"/>
              </a:rPr>
              <a:t>movie</a:t>
            </a:r>
            <a:r>
              <a:rPr lang="de-DE" dirty="0">
                <a:solidFill>
                  <a:schemeClr val="tx2"/>
                </a:solidFill>
                <a:latin typeface="LMU CompatilFact"/>
              </a:rPr>
              <a:t> was </a:t>
            </a:r>
            <a:r>
              <a:rPr lang="de-DE" dirty="0" err="1">
                <a:solidFill>
                  <a:schemeClr val="tx2"/>
                </a:solidFill>
                <a:latin typeface="LMU CompatilFact"/>
              </a:rPr>
              <a:t>lame</a:t>
            </a:r>
            <a:r>
              <a:rPr lang="de-DE" dirty="0">
                <a:solidFill>
                  <a:schemeClr val="tx2"/>
                </a:solidFill>
                <a:latin typeface="LMU CompatilFact"/>
              </a:rPr>
              <a:t>, </a:t>
            </a:r>
            <a:r>
              <a:rPr lang="de-DE" dirty="0" err="1">
                <a:solidFill>
                  <a:schemeClr val="tx2"/>
                </a:solidFill>
                <a:latin typeface="LMU CompatilFact"/>
              </a:rPr>
              <a:t>lame</a:t>
            </a:r>
            <a:r>
              <a:rPr lang="de-DE" dirty="0">
                <a:solidFill>
                  <a:schemeClr val="tx2"/>
                </a:solidFill>
                <a:latin typeface="LMU CompatilFact"/>
              </a:rPr>
              <a:t>, </a:t>
            </a:r>
            <a:r>
              <a:rPr lang="de-DE" dirty="0" err="1">
                <a:solidFill>
                  <a:schemeClr val="tx2"/>
                </a:solidFill>
                <a:latin typeface="LMU CompatilFact"/>
              </a:rPr>
              <a:t>lame</a:t>
            </a:r>
            <a:r>
              <a:rPr lang="de-DE" dirty="0">
                <a:solidFill>
                  <a:schemeClr val="tx2"/>
                </a:solidFill>
                <a:latin typeface="LMU CompatilFact"/>
              </a:rPr>
              <a:t>. </a:t>
            </a:r>
            <a:r>
              <a:rPr lang="de-DE" dirty="0" err="1">
                <a:solidFill>
                  <a:schemeClr val="tx2"/>
                </a:solidFill>
                <a:latin typeface="LMU CompatilFact"/>
              </a:rPr>
              <a:t>What</a:t>
            </a:r>
            <a:r>
              <a:rPr lang="de-DE" dirty="0">
                <a:solidFill>
                  <a:schemeClr val="tx2"/>
                </a:solidFill>
                <a:latin typeface="LMU CompatilFact"/>
              </a:rPr>
              <a:t> a </a:t>
            </a:r>
            <a:r>
              <a:rPr lang="de-DE" dirty="0" err="1">
                <a:solidFill>
                  <a:schemeClr val="tx2"/>
                </a:solidFill>
                <a:latin typeface="LMU CompatilFact"/>
              </a:rPr>
              <a:t>build</a:t>
            </a:r>
            <a:r>
              <a:rPr lang="de-DE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LMU CompatilFact"/>
              </a:rPr>
              <a:t>up</a:t>
            </a:r>
            <a:r>
              <a:rPr lang="de-DE" dirty="0">
                <a:solidFill>
                  <a:schemeClr val="tx2"/>
                </a:solidFill>
                <a:latin typeface="LMU CompatilFact"/>
              </a:rPr>
              <a:t>! </a:t>
            </a:r>
            <a:r>
              <a:rPr lang="de-DE" dirty="0" err="1">
                <a:solidFill>
                  <a:schemeClr val="tx2"/>
                </a:solidFill>
                <a:latin typeface="LMU CompatilFact"/>
              </a:rPr>
              <a:t>What</a:t>
            </a:r>
            <a:r>
              <a:rPr lang="de-DE" dirty="0">
                <a:solidFill>
                  <a:schemeClr val="tx2"/>
                </a:solidFill>
                <a:latin typeface="LMU CompatilFact"/>
              </a:rPr>
              <a:t> a </a:t>
            </a:r>
            <a:r>
              <a:rPr lang="de-DE" dirty="0" err="1">
                <a:solidFill>
                  <a:schemeClr val="tx2"/>
                </a:solidFill>
                <a:latin typeface="LMU CompatilFact"/>
              </a:rPr>
              <a:t>let</a:t>
            </a:r>
            <a:r>
              <a:rPr lang="de-DE" dirty="0">
                <a:solidFill>
                  <a:schemeClr val="tx2"/>
                </a:solidFill>
                <a:latin typeface="LMU CompatilFact"/>
              </a:rPr>
              <a:t> down[..]           </a:t>
            </a:r>
            <a:r>
              <a:rPr lang="en-GB" dirty="0">
                <a:solidFill>
                  <a:schemeClr val="tx2"/>
                </a:solidFill>
                <a:latin typeface="LMU CompatilFact"/>
              </a:rPr>
              <a:t>Would not recommend it to my husband's dog, who will watch anything.“</a:t>
            </a:r>
          </a:p>
          <a:p>
            <a:pPr algn="ctr"/>
            <a:endParaRPr lang="en-GB" dirty="0">
              <a:solidFill>
                <a:schemeClr val="tx2"/>
              </a:solidFill>
              <a:latin typeface="LMU CompatilFact"/>
            </a:endParaRPr>
          </a:p>
          <a:p>
            <a:pPr algn="ctr"/>
            <a:r>
              <a:rPr lang="en-GB" dirty="0">
                <a:solidFill>
                  <a:schemeClr val="tx2"/>
                </a:solidFill>
                <a:latin typeface="LMU CompatilFact"/>
              </a:rPr>
              <a:t>Most similar sentence (0.84): “no comment - stupid movie, acting average or worse... screenplay - no sense at all... SKIP IT!”</a:t>
            </a:r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C39143E2-2BA5-40DD-92C9-0854C487748F}"/>
              </a:ext>
            </a:extLst>
          </p:cNvPr>
          <p:cNvSpPr/>
          <p:nvPr/>
        </p:nvSpPr>
        <p:spPr>
          <a:xfrm rot="12224302">
            <a:off x="959058" y="4095907"/>
            <a:ext cx="758436" cy="644069"/>
          </a:xfrm>
          <a:prstGeom prst="arc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0A6413-E5A0-4CBB-8CA1-DAB34A18F653}"/>
              </a:ext>
            </a:extLst>
          </p:cNvPr>
          <p:cNvSpPr txBox="1"/>
          <p:nvPr/>
        </p:nvSpPr>
        <p:spPr>
          <a:xfrm>
            <a:off x="6228296" y="2311770"/>
            <a:ext cx="53882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>
                <a:solidFill>
                  <a:srgbClr val="FF0000"/>
                </a:solidFill>
                <a:latin typeface="LMU CompatilFact"/>
              </a:rPr>
              <a:t>-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Computationally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intensive</a:t>
            </a:r>
          </a:p>
          <a:p>
            <a:pPr>
              <a:spcAft>
                <a:spcPts val="600"/>
              </a:spcAft>
            </a:pPr>
            <a:endParaRPr lang="de-DE" sz="2000" dirty="0">
              <a:solidFill>
                <a:schemeClr val="tx2"/>
              </a:solidFill>
              <a:latin typeface="LMU CompatilFact"/>
            </a:endParaRPr>
          </a:p>
          <a:p>
            <a:pPr>
              <a:spcAft>
                <a:spcPts val="600"/>
              </a:spcAft>
            </a:pPr>
            <a:r>
              <a:rPr lang="de-DE" sz="2400" b="1" dirty="0">
                <a:solidFill>
                  <a:srgbClr val="FF0000"/>
                </a:solidFill>
                <a:latin typeface="LMU CompatilFact"/>
              </a:rPr>
              <a:t>-</a:t>
            </a:r>
            <a:r>
              <a:rPr lang="de-DE" sz="2000" b="1" dirty="0">
                <a:solidFill>
                  <a:srgbClr val="FF0000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Inference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step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to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compute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the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paragraph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vector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solidFill>
                  <a:schemeClr val="tx2"/>
                </a:solidFill>
                <a:latin typeface="LMU CompatilFact"/>
              </a:rPr>
              <a:t> 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for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a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new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paragraph</a:t>
            </a:r>
            <a:endParaRPr lang="de-DE" sz="2000" dirty="0">
              <a:solidFill>
                <a:schemeClr val="tx2"/>
              </a:solidFill>
              <a:latin typeface="LMU CompatilFact"/>
            </a:endParaRPr>
          </a:p>
          <a:p>
            <a:endParaRPr lang="de-DE" sz="2000" dirty="0">
              <a:solidFill>
                <a:schemeClr val="tx2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5430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C93ADB-233B-4A25-B14E-771D1F0B834A}"/>
              </a:ext>
            </a:extLst>
          </p:cNvPr>
          <p:cNvSpPr/>
          <p:nvPr/>
        </p:nvSpPr>
        <p:spPr>
          <a:xfrm>
            <a:off x="446400" y="2159998"/>
            <a:ext cx="2807163" cy="806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D78377F5-B5AB-43B8-B131-E6A6297C5C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67" y="1792381"/>
            <a:ext cx="7200000" cy="380690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Data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Bag-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of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-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words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 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approach</a:t>
            </a:r>
            <a:endParaRPr lang="de-DE" sz="3200" b="0" dirty="0">
              <a:solidFill>
                <a:schemeClr val="accent1">
                  <a:lumMod val="50000"/>
                </a:schemeClr>
              </a:solidFill>
              <a:latin typeface="LMU CompatilFac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dirty="0" err="1">
                <a:solidFill>
                  <a:schemeClr val="tx2"/>
                </a:solidFill>
                <a:latin typeface="LMU CompatilFact"/>
              </a:rPr>
              <a:t>Neural</a:t>
            </a:r>
            <a:r>
              <a:rPr lang="de-DE" sz="3200" dirty="0">
                <a:solidFill>
                  <a:schemeClr val="tx2"/>
                </a:solidFill>
                <a:latin typeface="LMU CompatilFact"/>
              </a:rPr>
              <a:t> network-</a:t>
            </a:r>
            <a:r>
              <a:rPr lang="de-DE" sz="3200" dirty="0" err="1">
                <a:solidFill>
                  <a:schemeClr val="tx2"/>
                </a:solidFill>
                <a:latin typeface="LMU CompatilFact"/>
              </a:rPr>
              <a:t>based</a:t>
            </a:r>
            <a:r>
              <a:rPr lang="de-DE" sz="32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3200" dirty="0" err="1">
                <a:solidFill>
                  <a:schemeClr val="tx2"/>
                </a:solidFill>
                <a:latin typeface="LMU CompatilFact"/>
              </a:rPr>
              <a:t>approaches</a:t>
            </a:r>
            <a:endParaRPr lang="de-DE" sz="3200" dirty="0">
              <a:solidFill>
                <a:schemeClr val="tx2"/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r>
              <a:rPr lang="de-DE" sz="24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	i. Paragraph Vector</a:t>
            </a:r>
          </a:p>
          <a:p>
            <a:pPr>
              <a:lnSpc>
                <a:spcPct val="100000"/>
              </a:lnSpc>
            </a:pPr>
            <a:r>
              <a:rPr lang="de-DE" sz="24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	</a:t>
            </a:r>
            <a:r>
              <a:rPr lang="de-DE" sz="2400" dirty="0">
                <a:solidFill>
                  <a:schemeClr val="tx2"/>
                </a:solidFill>
                <a:latin typeface="LMU CompatilFact"/>
              </a:rPr>
              <a:t>ii. Skip-</a:t>
            </a:r>
            <a:r>
              <a:rPr lang="de-DE" sz="2400" dirty="0" err="1">
                <a:solidFill>
                  <a:schemeClr val="tx2"/>
                </a:solidFill>
                <a:latin typeface="LMU CompatilFact"/>
              </a:rPr>
              <a:t>thought</a:t>
            </a:r>
            <a:endParaRPr lang="de-DE" sz="2400" dirty="0">
              <a:solidFill>
                <a:schemeClr val="tx2"/>
              </a:solidFill>
              <a:latin typeface="LMU CompatilFact"/>
            </a:endParaRPr>
          </a:p>
          <a:p>
            <a:pPr>
              <a:lnSpc>
                <a:spcPct val="150000"/>
              </a:lnSpc>
            </a:pP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4.  Evaluation and Outlook</a:t>
            </a:r>
          </a:p>
        </p:txBody>
      </p:sp>
    </p:spTree>
    <p:extLst>
      <p:ext uri="{BB962C8B-B14F-4D97-AF65-F5344CB8AC3E}">
        <p14:creationId xmlns:p14="http://schemas.microsoft.com/office/powerpoint/2010/main" val="277957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25236"/>
            <a:ext cx="11483340" cy="2478233"/>
          </a:xfrm>
        </p:spPr>
        <p:txBody>
          <a:bodyPr/>
          <a:lstStyle/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2000" u="none" strike="noStrike" dirty="0">
                <a:solidFill>
                  <a:srgbClr val="212529"/>
                </a:solidFill>
                <a:effectLst/>
                <a:latin typeface="inherit"/>
              </a:rPr>
              <a:t>Neural Network for learning fixed length representations of sentences with unlabelled data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Unsupervised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sentence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encoder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-decoder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framework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Tries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to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reconstruct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the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surrounding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sentences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an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encoded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passage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Model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depends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on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having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a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training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corpus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contiguous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text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: </a:t>
            </a:r>
            <a:br>
              <a:rPr lang="de-DE" sz="2000" dirty="0">
                <a:solidFill>
                  <a:srgbClr val="2F2F2F"/>
                </a:solidFill>
                <a:latin typeface="LMU CompatilFact"/>
              </a:rPr>
            </a:br>
            <a:r>
              <a:rPr lang="de-DE" sz="2000" dirty="0">
                <a:solidFill>
                  <a:srgbClr val="2F2F2F"/>
                </a:solidFill>
                <a:latin typeface="LMU CompatilFact"/>
              </a:rPr>
              <a:t>Book Corpus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dataset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contains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11,038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books</a:t>
            </a: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	         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Skip-</a:t>
            </a:r>
            <a:r>
              <a:rPr lang="de-DE" sz="2800" dirty="0" err="1">
                <a:latin typeface="LMU CompatilFact"/>
              </a:rPr>
              <a:t>Thought</a:t>
            </a:r>
            <a:r>
              <a:rPr lang="de-DE" sz="2800" dirty="0">
                <a:latin typeface="LMU CompatilFact"/>
              </a:rPr>
              <a:t> </a:t>
            </a:r>
            <a:r>
              <a:rPr lang="de-DE" sz="2800" dirty="0" err="1">
                <a:latin typeface="LMU CompatilFact"/>
              </a:rPr>
              <a:t>Vectors</a:t>
            </a:r>
            <a:endParaRPr lang="de-DE" sz="2800" dirty="0">
              <a:latin typeface="LMU CompatilFac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27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88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Skip-</a:t>
            </a:r>
            <a:r>
              <a:rPr lang="de-DE" sz="2800" dirty="0" err="1">
                <a:latin typeface="LMU CompatilFact"/>
              </a:rPr>
              <a:t>Thought</a:t>
            </a:r>
            <a:r>
              <a:rPr lang="de-DE" sz="2800" dirty="0">
                <a:latin typeface="LMU CompatilFact"/>
              </a:rPr>
              <a:t> </a:t>
            </a:r>
            <a:r>
              <a:rPr lang="de-DE" sz="2800" dirty="0" err="1">
                <a:latin typeface="LMU CompatilFact"/>
              </a:rPr>
              <a:t>Vectors</a:t>
            </a:r>
            <a:endParaRPr lang="de-DE" sz="2800" dirty="0">
              <a:latin typeface="LMU CompatilFac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28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562559F-503B-434B-91FC-4B82AC5E297D}"/>
              </a:ext>
            </a:extLst>
          </p:cNvPr>
          <p:cNvGrpSpPr/>
          <p:nvPr/>
        </p:nvGrpSpPr>
        <p:grpSpPr>
          <a:xfrm>
            <a:off x="787423" y="2656047"/>
            <a:ext cx="10418717" cy="3110072"/>
            <a:chOff x="787423" y="2313147"/>
            <a:chExt cx="10418717" cy="3110072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C37CAB13-74DF-456F-AAC0-51949E21C250}"/>
                </a:ext>
              </a:extLst>
            </p:cNvPr>
            <p:cNvSpPr/>
            <p:nvPr/>
          </p:nvSpPr>
          <p:spPr>
            <a:xfrm>
              <a:off x="8869427" y="2559050"/>
              <a:ext cx="2332968" cy="82550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2"/>
                  </a:solidFill>
                  <a:latin typeface="LMU CompatilFact"/>
                </a:rPr>
                <a:t>This movie was lame, lame, lame.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09BA45B7-45B7-4505-8D51-ECAADFB36561}"/>
                    </a:ext>
                  </a:extLst>
                </p:cNvPr>
                <p:cNvSpPr/>
                <p:nvPr/>
              </p:nvSpPr>
              <p:spPr>
                <a:xfrm>
                  <a:off x="787423" y="3455433"/>
                  <a:ext cx="2332968" cy="825500"/>
                </a:xfrm>
                <a:prstGeom prst="rect">
                  <a:avLst/>
                </a:prstGeom>
                <a:ln w="444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GB" dirty="0">
                      <a:solidFill>
                        <a:schemeClr val="tx2"/>
                      </a:solidFill>
                      <a:latin typeface="LMU CompatilFact"/>
                    </a:rPr>
                    <a:t>: What a build up!</a:t>
                  </a:r>
                </a:p>
              </p:txBody>
            </p:sp>
          </mc:Choice>
          <mc:Fallback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09BA45B7-45B7-4505-8D51-ECAADFB36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3" y="3455433"/>
                  <a:ext cx="2332968" cy="8255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444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14F1C3AE-420A-4F84-A870-DF173E714FCE}"/>
                    </a:ext>
                  </a:extLst>
                </p:cNvPr>
                <p:cNvSpPr/>
                <p:nvPr/>
              </p:nvSpPr>
              <p:spPr>
                <a:xfrm>
                  <a:off x="787423" y="4597719"/>
                  <a:ext cx="2332968" cy="8255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GB" dirty="0">
                      <a:solidFill>
                        <a:schemeClr val="tx2"/>
                      </a:solidFill>
                      <a:latin typeface="LMU CompatilFact"/>
                    </a:rPr>
                    <a:t>: What a let down.</a:t>
                  </a:r>
                </a:p>
              </p:txBody>
            </p:sp>
          </mc:Choice>
          <mc:Fallback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14F1C3AE-420A-4F84-A870-DF173E714F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3" y="4597719"/>
                  <a:ext cx="2332968" cy="825500"/>
                </a:xfrm>
                <a:prstGeom prst="rect">
                  <a:avLst/>
                </a:prstGeom>
                <a:blipFill>
                  <a:blip r:embed="rId3"/>
                  <a:stretch>
                    <a:fillRect r="-129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0BD97AFE-0F01-4383-AA3A-CC7F9C464DC4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3120391" y="3868183"/>
              <a:ext cx="777239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674A4A27-8136-4E97-BFBA-8473614DAA50}"/>
                </a:ext>
              </a:extLst>
            </p:cNvPr>
            <p:cNvSpPr/>
            <p:nvPr/>
          </p:nvSpPr>
          <p:spPr>
            <a:xfrm>
              <a:off x="3920490" y="2767970"/>
              <a:ext cx="777239" cy="220042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E</a:t>
              </a:r>
            </a:p>
            <a:p>
              <a:pPr algn="ctr"/>
              <a:r>
                <a:rPr lang="de-DE" dirty="0">
                  <a:solidFill>
                    <a:schemeClr val="tx2"/>
                  </a:solidFill>
                </a:rPr>
                <a:t>N</a:t>
              </a:r>
            </a:p>
            <a:p>
              <a:pPr algn="ctr"/>
              <a:r>
                <a:rPr lang="de-DE" dirty="0">
                  <a:solidFill>
                    <a:schemeClr val="tx2"/>
                  </a:solidFill>
                </a:rPr>
                <a:t>C</a:t>
              </a:r>
            </a:p>
            <a:p>
              <a:pPr algn="ctr"/>
              <a:r>
                <a:rPr lang="de-DE" dirty="0">
                  <a:solidFill>
                    <a:schemeClr val="tx2"/>
                  </a:solidFill>
                </a:rPr>
                <a:t>O</a:t>
              </a:r>
            </a:p>
            <a:p>
              <a:pPr algn="ctr"/>
              <a:r>
                <a:rPr lang="de-DE" dirty="0">
                  <a:solidFill>
                    <a:schemeClr val="tx2"/>
                  </a:solidFill>
                </a:rPr>
                <a:t>D</a:t>
              </a:r>
            </a:p>
            <a:p>
              <a:pPr algn="ctr"/>
              <a:r>
                <a:rPr lang="de-DE" dirty="0">
                  <a:solidFill>
                    <a:schemeClr val="tx2"/>
                  </a:solidFill>
                </a:rPr>
                <a:t>E</a:t>
              </a:r>
            </a:p>
            <a:p>
              <a:pPr algn="ctr"/>
              <a:r>
                <a:rPr lang="de-DE" dirty="0">
                  <a:solidFill>
                    <a:schemeClr val="tx2"/>
                  </a:solidFill>
                </a:rPr>
                <a:t>R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5837C507-097E-460C-98A2-4A43E1374DA3}"/>
                </a:ext>
              </a:extLst>
            </p:cNvPr>
            <p:cNvCxnSpPr>
              <a:cxnSpLocks/>
            </p:cNvCxnSpPr>
            <p:nvPr/>
          </p:nvCxnSpPr>
          <p:spPr>
            <a:xfrm>
              <a:off x="4697729" y="3868183"/>
              <a:ext cx="457201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hteck: abgerundete Ecken 34">
                  <a:extLst>
                    <a:ext uri="{FF2B5EF4-FFF2-40B4-BE49-F238E27FC236}">
                      <a16:creationId xmlns:a16="http://schemas.microsoft.com/office/drawing/2014/main" id="{7507130E-1B32-49CB-8F44-89FE6E338300}"/>
                    </a:ext>
                  </a:extLst>
                </p:cNvPr>
                <p:cNvSpPr/>
                <p:nvPr/>
              </p:nvSpPr>
              <p:spPr>
                <a:xfrm>
                  <a:off x="5189218" y="3593432"/>
                  <a:ext cx="640080" cy="542053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35" name="Rechteck: abgerundete Ecken 34">
                  <a:extLst>
                    <a:ext uri="{FF2B5EF4-FFF2-40B4-BE49-F238E27FC236}">
                      <a16:creationId xmlns:a16="http://schemas.microsoft.com/office/drawing/2014/main" id="{7507130E-1B32-49CB-8F44-89FE6E3383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218" y="3593432"/>
                  <a:ext cx="640080" cy="54205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75C67DDA-4085-47FC-B120-023A10554762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5400000" flipH="1" flipV="1">
              <a:off x="5521144" y="2959914"/>
              <a:ext cx="621632" cy="645404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Verbinder: gewinkelt 42">
              <a:extLst>
                <a:ext uri="{FF2B5EF4-FFF2-40B4-BE49-F238E27FC236}">
                  <a16:creationId xmlns:a16="http://schemas.microsoft.com/office/drawing/2014/main" id="{479831CD-4295-4249-AE48-B00A81D74F6B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5510826" y="4133917"/>
              <a:ext cx="642268" cy="645404"/>
            </a:xfrm>
            <a:prstGeom prst="bentConnector2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0B937F66-3EF7-4845-81B2-22DAAB9CE222}"/>
                </a:ext>
              </a:extLst>
            </p:cNvPr>
            <p:cNvSpPr/>
            <p:nvPr/>
          </p:nvSpPr>
          <p:spPr>
            <a:xfrm>
              <a:off x="6268824" y="2458085"/>
              <a:ext cx="1606446" cy="9973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2"/>
                  </a:solidFill>
                </a:rPr>
                <a:t>Previous</a:t>
              </a:r>
              <a:r>
                <a:rPr lang="de-DE" dirty="0">
                  <a:solidFill>
                    <a:schemeClr val="tx2"/>
                  </a:solidFill>
                </a:rPr>
                <a:t> </a:t>
              </a:r>
            </a:p>
            <a:p>
              <a:pPr algn="ctr"/>
              <a:r>
                <a:rPr lang="de-DE" dirty="0">
                  <a:solidFill>
                    <a:schemeClr val="tx2"/>
                  </a:solidFill>
                </a:rPr>
                <a:t>Decoder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2E87DBD8-CF96-4B70-9A86-5B2A86806315}"/>
                </a:ext>
              </a:extLst>
            </p:cNvPr>
            <p:cNvSpPr/>
            <p:nvPr/>
          </p:nvSpPr>
          <p:spPr>
            <a:xfrm>
              <a:off x="6268824" y="4272994"/>
              <a:ext cx="1606446" cy="9973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Next </a:t>
              </a:r>
            </a:p>
            <a:p>
              <a:pPr algn="ctr"/>
              <a:r>
                <a:rPr lang="de-DE" dirty="0">
                  <a:solidFill>
                    <a:schemeClr val="tx2"/>
                  </a:solidFill>
                </a:rPr>
                <a:t>Decoder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72F438A4-3A5B-4CE8-A6D7-457AA211681B}"/>
                </a:ext>
              </a:extLst>
            </p:cNvPr>
            <p:cNvCxnSpPr/>
            <p:nvPr/>
          </p:nvCxnSpPr>
          <p:spPr>
            <a:xfrm>
              <a:off x="7875270" y="2942552"/>
              <a:ext cx="777239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DD53F661-FD6C-47C7-B5F3-6CF580461C53}"/>
                </a:ext>
              </a:extLst>
            </p:cNvPr>
            <p:cNvCxnSpPr/>
            <p:nvPr/>
          </p:nvCxnSpPr>
          <p:spPr>
            <a:xfrm>
              <a:off x="7875269" y="4777753"/>
              <a:ext cx="777239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093D938C-43CE-46DB-977F-94FDB73D41E4}"/>
                    </a:ext>
                  </a:extLst>
                </p:cNvPr>
                <p:cNvSpPr/>
                <p:nvPr/>
              </p:nvSpPr>
              <p:spPr>
                <a:xfrm>
                  <a:off x="787423" y="2313147"/>
                  <a:ext cx="2332968" cy="8255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GB" dirty="0">
                      <a:solidFill>
                        <a:schemeClr val="tx2"/>
                      </a:solidFill>
                      <a:latin typeface="LMU CompatilFact"/>
                    </a:rPr>
                    <a:t>: This movie was   lame, lame, lame.</a:t>
                  </a:r>
                </a:p>
              </p:txBody>
            </p:sp>
          </mc:Choice>
          <mc:Fallback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093D938C-43CE-46DB-977F-94FDB73D41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3" y="2313147"/>
                  <a:ext cx="2332968" cy="825500"/>
                </a:xfrm>
                <a:prstGeom prst="rect">
                  <a:avLst/>
                </a:prstGeom>
                <a:blipFill>
                  <a:blip r:embed="rId5"/>
                  <a:stretch>
                    <a:fillRect r="-389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9F7CCCF7-3E87-46CC-B987-024DEC3CB82E}"/>
                </a:ext>
              </a:extLst>
            </p:cNvPr>
            <p:cNvSpPr/>
            <p:nvPr/>
          </p:nvSpPr>
          <p:spPr>
            <a:xfrm>
              <a:off x="8873172" y="4358918"/>
              <a:ext cx="2332968" cy="82550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2"/>
                  </a:solidFill>
                  <a:latin typeface="LMU CompatilFact"/>
                </a:rPr>
                <a:t>What a let down.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585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47899"/>
            <a:ext cx="11306174" cy="37721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rgbClr val="03DF28"/>
                </a:solidFill>
                <a:latin typeface="LMU CompatilFact"/>
              </a:rPr>
              <a:t>+</a:t>
            </a:r>
            <a:r>
              <a:rPr lang="de-DE" sz="2400" b="1" dirty="0">
                <a:solidFill>
                  <a:schemeClr val="tx1"/>
                </a:solidFill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robustness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of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representations</a:t>
            </a:r>
            <a:r>
              <a:rPr lang="de-DE" sz="2000" dirty="0">
                <a:latin typeface="LMU CompatilFact"/>
              </a:rPr>
              <a:t>			  </a:t>
            </a:r>
            <a:r>
              <a:rPr lang="de-DE" sz="2400" b="1" dirty="0">
                <a:solidFill>
                  <a:srgbClr val="FF0000"/>
                </a:solidFill>
                <a:latin typeface="LMU CompatilFact"/>
              </a:rPr>
              <a:t>- </a:t>
            </a:r>
            <a:r>
              <a:rPr lang="de-DE" sz="2000" b="1" dirty="0">
                <a:solidFill>
                  <a:srgbClr val="FF0000"/>
                </a:solidFill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corpus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must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consist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of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sentences</a:t>
            </a:r>
            <a:endParaRPr lang="de-DE" sz="2000" dirty="0">
              <a:latin typeface="LMU CompatilFact"/>
            </a:endParaRP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						     </a:t>
            </a:r>
          </a:p>
          <a:p>
            <a:pPr marL="0" indent="0">
              <a:buNone/>
            </a:pPr>
            <a:r>
              <a:rPr lang="de-DE" sz="2400" b="1" dirty="0">
                <a:solidFill>
                  <a:srgbClr val="03DF28"/>
                </a:solidFill>
                <a:latin typeface="LMU CompatilFact"/>
              </a:rPr>
              <a:t>+</a:t>
            </a:r>
            <a:r>
              <a:rPr lang="de-DE" sz="2000" b="1" dirty="0">
                <a:solidFill>
                  <a:srgbClr val="03DF28"/>
                </a:solidFill>
                <a:latin typeface="LMU CompatilFact"/>
              </a:rPr>
              <a:t> 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capture semantics and syntax of the sentences</a:t>
            </a:r>
            <a:r>
              <a:rPr lang="de-DE" sz="2000" b="0" i="0" dirty="0">
                <a:solidFill>
                  <a:srgbClr val="2F2F2F"/>
                </a:solidFill>
                <a:effectLst/>
                <a:latin typeface="LMU CompatilFact"/>
              </a:rPr>
              <a:t>	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            </a:t>
            </a:r>
          </a:p>
          <a:p>
            <a:pPr marL="0" indent="0">
              <a:buNone/>
            </a:pP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rgbClr val="03DF28"/>
                </a:solidFill>
                <a:latin typeface="LMU CompatilFact"/>
              </a:rPr>
              <a:t>+ </a:t>
            </a:r>
            <a:r>
              <a:rPr lang="de-DE" sz="2000" dirty="0" err="1">
                <a:latin typeface="LMU CompatilFact"/>
              </a:rPr>
              <a:t>can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be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learned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from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unlabelled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data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							</a:t>
            </a:r>
            <a:endParaRPr lang="de-DE" sz="24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None/>
            </a:pP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					</a:t>
            </a: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    </a:t>
            </a:r>
            <a:endParaRPr lang="en-GB" sz="2000" dirty="0">
              <a:solidFill>
                <a:srgbClr val="000000"/>
              </a:solidFill>
              <a:latin typeface="LMU CompatilFact"/>
            </a:endParaRPr>
          </a:p>
          <a:p>
            <a:pPr marL="0" indent="0">
              <a:buNone/>
            </a:pPr>
            <a:endParaRPr lang="de-DE" sz="2000" dirty="0">
              <a:latin typeface="LMU CompatilFact"/>
            </a:endParaRP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</a:t>
            </a: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Skip-</a:t>
            </a:r>
            <a:r>
              <a:rPr lang="de-DE" sz="2800" dirty="0" err="1">
                <a:latin typeface="LMU CompatilFact"/>
              </a:rPr>
              <a:t>Thought</a:t>
            </a:r>
            <a:r>
              <a:rPr lang="de-DE" sz="2800" dirty="0">
                <a:latin typeface="LMU CompatilFact"/>
              </a:rPr>
              <a:t> </a:t>
            </a:r>
            <a:r>
              <a:rPr lang="de-DE" sz="2800" dirty="0" err="1">
                <a:latin typeface="LMU CompatilFact"/>
              </a:rPr>
              <a:t>Vectors</a:t>
            </a:r>
            <a:r>
              <a:rPr lang="de-DE" sz="2800" dirty="0">
                <a:latin typeface="LMU CompatilFact"/>
              </a:rPr>
              <a:t>: Advantages and </a:t>
            </a:r>
            <a:r>
              <a:rPr lang="de-DE" sz="2800" dirty="0" err="1">
                <a:latin typeface="LMU CompatilFact"/>
              </a:rPr>
              <a:t>Disadvantages</a:t>
            </a:r>
            <a:r>
              <a:rPr lang="de-DE" sz="2800" dirty="0">
                <a:latin typeface="LMU CompatilFact"/>
              </a:rPr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29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E531580-DB53-4BAD-A688-E10FD10720D4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>
            <a:off x="6095887" y="2409111"/>
            <a:ext cx="1" cy="3810936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25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D68CEC2-623A-5248-A252-32730BC64A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67" y="1792381"/>
            <a:ext cx="7200000" cy="380690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0" dirty="0">
                <a:solidFill>
                  <a:schemeClr val="tx2"/>
                </a:solidFill>
                <a:latin typeface="LMU CompatilFact"/>
              </a:rPr>
              <a:t>Data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0" dirty="0">
                <a:solidFill>
                  <a:schemeClr val="tx2"/>
                </a:solidFill>
                <a:latin typeface="LMU CompatilFact"/>
              </a:rPr>
              <a:t>Bag-</a:t>
            </a:r>
            <a:r>
              <a:rPr lang="de-DE" sz="3200" b="0" dirty="0" err="1">
                <a:solidFill>
                  <a:schemeClr val="tx2"/>
                </a:solidFill>
                <a:latin typeface="LMU CompatilFact"/>
              </a:rPr>
              <a:t>of</a:t>
            </a:r>
            <a:r>
              <a:rPr lang="de-DE" sz="3200" b="0" dirty="0">
                <a:solidFill>
                  <a:schemeClr val="tx2"/>
                </a:solidFill>
                <a:latin typeface="LMU CompatilFact"/>
              </a:rPr>
              <a:t>-</a:t>
            </a:r>
            <a:r>
              <a:rPr lang="de-DE" sz="3200" b="0" dirty="0" err="1">
                <a:solidFill>
                  <a:schemeClr val="tx2"/>
                </a:solidFill>
                <a:latin typeface="LMU CompatilFact"/>
              </a:rPr>
              <a:t>words</a:t>
            </a:r>
            <a:r>
              <a:rPr lang="de-DE" sz="3200" b="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3200" b="0" dirty="0" err="1">
                <a:solidFill>
                  <a:schemeClr val="tx2"/>
                </a:solidFill>
                <a:latin typeface="LMU CompatilFact"/>
              </a:rPr>
              <a:t>approach</a:t>
            </a:r>
            <a:endParaRPr lang="de-DE" sz="3200" b="0" dirty="0">
              <a:solidFill>
                <a:schemeClr val="tx2"/>
              </a:solidFill>
              <a:latin typeface="LMU CompatilFac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0" dirty="0" err="1">
                <a:solidFill>
                  <a:schemeClr val="tx2"/>
                </a:solidFill>
                <a:latin typeface="LMU CompatilFact"/>
              </a:rPr>
              <a:t>Neural</a:t>
            </a:r>
            <a:r>
              <a:rPr lang="de-DE" sz="3200" b="0" dirty="0">
                <a:solidFill>
                  <a:schemeClr val="tx2"/>
                </a:solidFill>
                <a:latin typeface="LMU CompatilFact"/>
              </a:rPr>
              <a:t> network-</a:t>
            </a:r>
            <a:r>
              <a:rPr lang="de-DE" sz="3200" b="0" dirty="0" err="1">
                <a:solidFill>
                  <a:schemeClr val="tx2"/>
                </a:solidFill>
                <a:latin typeface="LMU CompatilFact"/>
              </a:rPr>
              <a:t>based</a:t>
            </a:r>
            <a:r>
              <a:rPr lang="de-DE" sz="3200" b="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3200" b="0" dirty="0" err="1">
                <a:solidFill>
                  <a:schemeClr val="tx2"/>
                </a:solidFill>
                <a:latin typeface="LMU CompatilFact"/>
              </a:rPr>
              <a:t>approaches</a:t>
            </a:r>
            <a:endParaRPr lang="de-DE" sz="3200" b="0" dirty="0">
              <a:solidFill>
                <a:schemeClr val="tx2"/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r>
              <a:rPr lang="de-DE" sz="2400" b="0" dirty="0">
                <a:solidFill>
                  <a:schemeClr val="tx2"/>
                </a:solidFill>
                <a:latin typeface="LMU CompatilFact"/>
              </a:rPr>
              <a:t>	i. Paragraph Vector</a:t>
            </a:r>
          </a:p>
          <a:p>
            <a:pPr>
              <a:lnSpc>
                <a:spcPct val="100000"/>
              </a:lnSpc>
            </a:pPr>
            <a:r>
              <a:rPr lang="de-DE" sz="2400" b="0" dirty="0">
                <a:solidFill>
                  <a:schemeClr val="tx2"/>
                </a:solidFill>
                <a:latin typeface="LMU CompatilFact"/>
              </a:rPr>
              <a:t>	ii. Skip-</a:t>
            </a:r>
            <a:r>
              <a:rPr lang="de-DE" sz="2400" b="0" dirty="0" err="1">
                <a:solidFill>
                  <a:schemeClr val="tx2"/>
                </a:solidFill>
                <a:latin typeface="LMU CompatilFact"/>
              </a:rPr>
              <a:t>thought</a:t>
            </a:r>
            <a:endParaRPr lang="de-DE" sz="2400" b="0" dirty="0">
              <a:solidFill>
                <a:schemeClr val="tx2"/>
              </a:solidFill>
              <a:latin typeface="LMU CompatilFact"/>
            </a:endParaRPr>
          </a:p>
          <a:p>
            <a:pPr>
              <a:lnSpc>
                <a:spcPct val="150000"/>
              </a:lnSpc>
            </a:pPr>
            <a:r>
              <a:rPr lang="de-DE" sz="3200" b="0" dirty="0">
                <a:solidFill>
                  <a:schemeClr val="tx2"/>
                </a:solidFill>
                <a:latin typeface="LMU CompatilFact"/>
              </a:rPr>
              <a:t>4.  Evaluation and Outlook</a:t>
            </a:r>
          </a:p>
        </p:txBody>
      </p:sp>
    </p:spTree>
    <p:extLst>
      <p:ext uri="{BB962C8B-B14F-4D97-AF65-F5344CB8AC3E}">
        <p14:creationId xmlns:p14="http://schemas.microsoft.com/office/powerpoint/2010/main" val="410691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6C93ADB-233B-4A25-B14E-771D1F0B834A}"/>
              </a:ext>
            </a:extLst>
          </p:cNvPr>
          <p:cNvSpPr/>
          <p:nvPr/>
        </p:nvSpPr>
        <p:spPr>
          <a:xfrm>
            <a:off x="446400" y="2159998"/>
            <a:ext cx="2807163" cy="806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D78377F5-B5AB-43B8-B131-E6A6297C5C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67" y="1792381"/>
            <a:ext cx="7200000" cy="380690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Data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Bag-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of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-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words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 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approach</a:t>
            </a:r>
            <a:endParaRPr lang="de-DE" sz="3200" b="0" dirty="0">
              <a:solidFill>
                <a:schemeClr val="accent1">
                  <a:lumMod val="50000"/>
                </a:schemeClr>
              </a:solidFill>
              <a:latin typeface="LMU CompatilFac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Neural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 network-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based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 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approaches</a:t>
            </a:r>
            <a:endParaRPr lang="de-DE" sz="3200" b="0" dirty="0">
              <a:solidFill>
                <a:schemeClr val="accent1">
                  <a:lumMod val="50000"/>
                </a:schemeClr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r>
              <a:rPr lang="de-DE" sz="24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	i. Paragraph Vector</a:t>
            </a:r>
          </a:p>
          <a:p>
            <a:pPr>
              <a:lnSpc>
                <a:spcPct val="100000"/>
              </a:lnSpc>
            </a:pPr>
            <a:r>
              <a:rPr lang="de-DE" sz="24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	ii. Skip-</a:t>
            </a:r>
            <a:r>
              <a:rPr lang="de-DE" sz="24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thought</a:t>
            </a:r>
            <a:endParaRPr lang="de-DE" sz="2400" b="0" dirty="0">
              <a:solidFill>
                <a:schemeClr val="accent1">
                  <a:lumMod val="50000"/>
                </a:schemeClr>
              </a:solidFill>
              <a:latin typeface="LMU CompatilFact"/>
            </a:endParaRPr>
          </a:p>
          <a:p>
            <a:pPr>
              <a:lnSpc>
                <a:spcPct val="150000"/>
              </a:lnSpc>
            </a:pPr>
            <a:r>
              <a:rPr lang="de-DE" sz="3200" dirty="0">
                <a:solidFill>
                  <a:schemeClr val="tx2"/>
                </a:solidFill>
                <a:latin typeface="LMU CompatilFact"/>
              </a:rPr>
              <a:t>4.  Evaluation and Outlook</a:t>
            </a:r>
          </a:p>
        </p:txBody>
      </p:sp>
    </p:spTree>
    <p:extLst>
      <p:ext uri="{BB962C8B-B14F-4D97-AF65-F5344CB8AC3E}">
        <p14:creationId xmlns:p14="http://schemas.microsoft.com/office/powerpoint/2010/main" val="2439501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Evaluation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31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E531580-DB53-4BAD-A688-E10FD10720D4}"/>
              </a:ext>
            </a:extLst>
          </p:cNvPr>
          <p:cNvCxnSpPr>
            <a:cxnSpLocks/>
          </p:cNvCxnSpPr>
          <p:nvPr/>
        </p:nvCxnSpPr>
        <p:spPr>
          <a:xfrm>
            <a:off x="4028626" y="2345434"/>
            <a:ext cx="112" cy="3523243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FC0F6FB-E902-4015-ADD6-E5C0662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65365"/>
              </p:ext>
            </p:extLst>
          </p:nvPr>
        </p:nvGraphicFramePr>
        <p:xfrm>
          <a:off x="751840" y="2409111"/>
          <a:ext cx="10734975" cy="359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8325">
                  <a:extLst>
                    <a:ext uri="{9D8B030D-6E8A-4147-A177-3AD203B41FA5}">
                      <a16:colId xmlns:a16="http://schemas.microsoft.com/office/drawing/2014/main" val="3736301244"/>
                    </a:ext>
                  </a:extLst>
                </a:gridCol>
                <a:gridCol w="3578325">
                  <a:extLst>
                    <a:ext uri="{9D8B030D-6E8A-4147-A177-3AD203B41FA5}">
                      <a16:colId xmlns:a16="http://schemas.microsoft.com/office/drawing/2014/main" val="355780005"/>
                    </a:ext>
                  </a:extLst>
                </a:gridCol>
                <a:gridCol w="3578325">
                  <a:extLst>
                    <a:ext uri="{9D8B030D-6E8A-4147-A177-3AD203B41FA5}">
                      <a16:colId xmlns:a16="http://schemas.microsoft.com/office/drawing/2014/main" val="1671458112"/>
                    </a:ext>
                  </a:extLst>
                </a:gridCol>
              </a:tblGrid>
              <a:tr h="533768">
                <a:tc>
                  <a:txBody>
                    <a:bodyPr/>
                    <a:lstStyle/>
                    <a:p>
                      <a:pPr algn="ctr"/>
                      <a:r>
                        <a:rPr lang="de-DE" sz="2400" u="sng" dirty="0">
                          <a:solidFill>
                            <a:schemeClr val="tx2"/>
                          </a:solidFill>
                          <a:latin typeface="LMU CompatilFact"/>
                        </a:rPr>
                        <a:t>Bag-</a:t>
                      </a:r>
                      <a:r>
                        <a:rPr lang="de-DE" sz="2400" u="sng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of</a:t>
                      </a:r>
                      <a:r>
                        <a:rPr lang="de-DE" sz="2400" u="sng" dirty="0">
                          <a:solidFill>
                            <a:schemeClr val="tx2"/>
                          </a:solidFill>
                          <a:latin typeface="LMU CompatilFact"/>
                        </a:rPr>
                        <a:t>-</a:t>
                      </a:r>
                      <a:r>
                        <a:rPr lang="de-DE" sz="2400" u="sng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words</a:t>
                      </a:r>
                      <a:endParaRPr lang="en-GB" sz="2400" u="sng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u="sng" dirty="0">
                          <a:solidFill>
                            <a:schemeClr val="tx2"/>
                          </a:solidFill>
                          <a:latin typeface="LMU CompatilFact"/>
                        </a:rPr>
                        <a:t>Paragraph Vector</a:t>
                      </a:r>
                      <a:endParaRPr lang="en-GB" sz="2400" u="sng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u="sng" dirty="0">
                          <a:solidFill>
                            <a:schemeClr val="tx2"/>
                          </a:solidFill>
                          <a:latin typeface="LMU CompatilFact"/>
                        </a:rPr>
                        <a:t>Skip-</a:t>
                      </a:r>
                      <a:r>
                        <a:rPr lang="de-DE" sz="2400" u="sng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Thought</a:t>
                      </a:r>
                      <a:r>
                        <a:rPr lang="de-DE" sz="2400" u="sng" dirty="0">
                          <a:solidFill>
                            <a:schemeClr val="tx2"/>
                          </a:solidFill>
                          <a:latin typeface="LMU CompatilFact"/>
                        </a:rPr>
                        <a:t>-</a:t>
                      </a:r>
                      <a:r>
                        <a:rPr lang="de-DE" sz="2400" u="sng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Vectors</a:t>
                      </a:r>
                      <a:endParaRPr lang="en-GB" sz="2400" u="sng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57511"/>
                  </a:ext>
                </a:extLst>
              </a:tr>
              <a:tr h="499552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simple and flexible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can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be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learned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from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unlabelled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  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data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can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be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learned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from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unlabelled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data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36585"/>
                  </a:ext>
                </a:extLst>
              </a:tr>
              <a:tr h="533768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easy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to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implement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and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use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input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texts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can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be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of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variable-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length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robustness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of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representations</a:t>
                      </a:r>
                      <a:endParaRPr lang="en-GB" sz="1800" b="1" dirty="0">
                        <a:solidFill>
                          <a:srgbClr val="03DF28"/>
                        </a:solidFill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61648"/>
                  </a:ext>
                </a:extLst>
              </a:tr>
              <a:tr h="499552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captures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semantics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and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meaning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captures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semantics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and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meaning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04510"/>
                  </a:ext>
                </a:extLst>
              </a:tr>
              <a:tr h="499552"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- Loses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order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of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words</a:t>
                      </a:r>
                      <a:endParaRPr lang="en-GB" sz="18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-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Inference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step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to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compute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new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PV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- Corpus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must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consist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of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sentences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12213"/>
                  </a:ext>
                </a:extLst>
              </a:tr>
              <a:tr h="499552"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-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Sparse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vector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representations</a:t>
                      </a:r>
                      <a:endParaRPr lang="en-GB" sz="18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-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Computationally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intensive</a:t>
                      </a:r>
                      <a:endParaRPr lang="en-GB" sz="18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4178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30A5CC8-C072-4936-A734-7AF785C211AD}"/>
              </a:ext>
            </a:extLst>
          </p:cNvPr>
          <p:cNvCxnSpPr>
            <a:cxnSpLocks/>
          </p:cNvCxnSpPr>
          <p:nvPr/>
        </p:nvCxnSpPr>
        <p:spPr>
          <a:xfrm>
            <a:off x="7895688" y="2345434"/>
            <a:ext cx="112" cy="3523243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9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32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D9333CE1-8E85-4B04-AB79-32E201BC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21530"/>
              </p:ext>
            </p:extLst>
          </p:nvPr>
        </p:nvGraphicFramePr>
        <p:xfrm>
          <a:off x="3816304" y="2001207"/>
          <a:ext cx="4559389" cy="4640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0884">
                  <a:extLst>
                    <a:ext uri="{9D8B030D-6E8A-4147-A177-3AD203B41FA5}">
                      <a16:colId xmlns:a16="http://schemas.microsoft.com/office/drawing/2014/main" val="145068032"/>
                    </a:ext>
                  </a:extLst>
                </a:gridCol>
                <a:gridCol w="1938505">
                  <a:extLst>
                    <a:ext uri="{9D8B030D-6E8A-4147-A177-3AD203B41FA5}">
                      <a16:colId xmlns:a16="http://schemas.microsoft.com/office/drawing/2014/main" val="3378331896"/>
                    </a:ext>
                  </a:extLst>
                </a:gridCol>
              </a:tblGrid>
              <a:tr h="38674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LMU CompatilFact"/>
                        </a:rPr>
                        <a:t>Method</a:t>
                      </a:r>
                      <a:endParaRPr lang="en-GB" sz="1800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>
                          <a:latin typeface="LMU CompatilFact"/>
                        </a:rPr>
                        <a:t>accuracy_score</a:t>
                      </a:r>
                      <a:endParaRPr lang="en-GB" sz="1800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88986"/>
                  </a:ext>
                </a:extLst>
              </a:tr>
              <a:tr h="386748">
                <a:tc>
                  <a:txBody>
                    <a:bodyPr/>
                    <a:lstStyle/>
                    <a:p>
                      <a:pPr algn="l"/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Uni 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BoW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0.8617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2208"/>
                  </a:ext>
                </a:extLst>
              </a:tr>
              <a:tr h="386748"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chemeClr val="tx2"/>
                          </a:solidFill>
                          <a:latin typeface="LMU CompatilFact"/>
                        </a:rPr>
                        <a:t>Uni Bow – </a:t>
                      </a:r>
                      <a:r>
                        <a:rPr lang="de-DE" sz="1800" b="1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tfidf</a:t>
                      </a:r>
                      <a:endParaRPr lang="en-GB" sz="1800" b="1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2"/>
                          </a:solidFill>
                        </a:rPr>
                        <a:t>0.8907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82022"/>
                  </a:ext>
                </a:extLst>
              </a:tr>
              <a:tr h="386748">
                <a:tc>
                  <a:txBody>
                    <a:bodyPr/>
                    <a:lstStyle/>
                    <a:p>
                      <a:pPr algn="l"/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Bi 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BoW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0.8617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30022"/>
                  </a:ext>
                </a:extLst>
              </a:tr>
              <a:tr h="386748"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Bi 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BoW</a:t>
                      </a:r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 - 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tfidf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0.8756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9864"/>
                  </a:ext>
                </a:extLst>
              </a:tr>
              <a:tr h="386748">
                <a:tc>
                  <a:txBody>
                    <a:bodyPr/>
                    <a:lstStyle/>
                    <a:p>
                      <a:pPr algn="l"/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Tri</a:t>
                      </a:r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 Bow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0.8134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57383"/>
                  </a:ext>
                </a:extLst>
              </a:tr>
              <a:tr h="386748">
                <a:tc>
                  <a:txBody>
                    <a:bodyPr/>
                    <a:lstStyle/>
                    <a:p>
                      <a:pPr algn="l"/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Tri</a:t>
                      </a:r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BoW</a:t>
                      </a:r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 - 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tfidf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0.8376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14210"/>
                  </a:ext>
                </a:extLst>
              </a:tr>
              <a:tr h="386748"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Uni-, bi-, 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tri</a:t>
                      </a:r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BoW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0.8674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33359"/>
                  </a:ext>
                </a:extLst>
              </a:tr>
              <a:tr h="386748">
                <a:tc>
                  <a:txBody>
                    <a:bodyPr/>
                    <a:lstStyle/>
                    <a:p>
                      <a:pPr algn="l"/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Uni-, bi-, 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tri</a:t>
                      </a:r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BoW</a:t>
                      </a:r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 - 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tfidf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0.8844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4415"/>
                  </a:ext>
                </a:extLst>
              </a:tr>
              <a:tr h="386748"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Distributed Memory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0.8172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74311"/>
                  </a:ext>
                </a:extLst>
              </a:tr>
              <a:tr h="386748"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Distributed Bag-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of</a:t>
                      </a:r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-</a:t>
                      </a:r>
                      <a:r>
                        <a:rPr lang="de-DE" sz="1800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words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0.8689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5283"/>
                  </a:ext>
                </a:extLst>
              </a:tr>
              <a:tr h="386748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2"/>
                          </a:solidFill>
                          <a:latin typeface="LMU CompatilFact"/>
                        </a:rPr>
                        <a:t>DM and </a:t>
                      </a:r>
                      <a:r>
                        <a:rPr lang="de-DE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DBoW</a:t>
                      </a:r>
                      <a:endParaRPr lang="en-GB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chemeClr val="tx2"/>
                          </a:solidFill>
                          <a:latin typeface="LMU CompatilFact"/>
                        </a:rPr>
                        <a:t>0.8694</a:t>
                      </a:r>
                      <a:endParaRPr lang="en-GB" sz="1800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6992"/>
                  </a:ext>
                </a:extLst>
              </a:tr>
            </a:tbl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56F54C-AB79-4802-AB3E-17766597D542}"/>
              </a:ext>
            </a:extLst>
          </p:cNvPr>
          <p:cNvCxnSpPr/>
          <p:nvPr/>
        </p:nvCxnSpPr>
        <p:spPr>
          <a:xfrm>
            <a:off x="3816303" y="5498462"/>
            <a:ext cx="4559389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591BFB53-8F22-42E4-BCBE-B870EEE1B6C4}"/>
              </a:ext>
            </a:extLst>
          </p:cNvPr>
          <p:cNvSpPr txBox="1">
            <a:spLocks/>
          </p:cNvSpPr>
          <p:nvPr/>
        </p:nvSpPr>
        <p:spPr>
          <a:xfrm>
            <a:off x="442800" y="1583611"/>
            <a:ext cx="11306175" cy="8255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815557" rtl="0" eaLnBrk="1" latinLnBrk="0" hangingPunct="1">
              <a:lnSpc>
                <a:spcPts val="2640"/>
              </a:lnSpc>
              <a:spcBef>
                <a:spcPts val="0"/>
              </a:spcBef>
              <a:buFontTx/>
              <a:buNone/>
              <a:defRPr sz="2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11668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2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44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1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225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003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LMU CompatilFact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205125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33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31F134-4BF9-437A-A509-022304529375}"/>
              </a:ext>
            </a:extLst>
          </p:cNvPr>
          <p:cNvSpPr txBox="1">
            <a:spLocks/>
          </p:cNvSpPr>
          <p:nvPr/>
        </p:nvSpPr>
        <p:spPr>
          <a:xfrm>
            <a:off x="442800" y="1583611"/>
            <a:ext cx="11306175" cy="8255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815557" rtl="0" eaLnBrk="1" latinLnBrk="0" hangingPunct="1">
              <a:lnSpc>
                <a:spcPts val="2640"/>
              </a:lnSpc>
              <a:spcBef>
                <a:spcPts val="0"/>
              </a:spcBef>
              <a:buFontTx/>
              <a:buNone/>
              <a:defRPr sz="2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11668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2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44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1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225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003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LMU CompatilFact"/>
              </a:rPr>
              <a:t>Outlook: </a:t>
            </a:r>
            <a:r>
              <a:rPr lang="de-DE" sz="2800" dirty="0" err="1">
                <a:latin typeface="LMU CompatilFact"/>
              </a:rPr>
              <a:t>Sentence</a:t>
            </a:r>
            <a:r>
              <a:rPr lang="de-DE" sz="2800" dirty="0">
                <a:latin typeface="LMU CompatilFact"/>
              </a:rPr>
              <a:t>-BERT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9303A84F-21F5-4AA4-ADAC-EA52D4157DC0}"/>
              </a:ext>
            </a:extLst>
          </p:cNvPr>
          <p:cNvSpPr txBox="1">
            <a:spLocks/>
          </p:cNvSpPr>
          <p:nvPr/>
        </p:nvSpPr>
        <p:spPr>
          <a:xfrm>
            <a:off x="442800" y="2447899"/>
            <a:ext cx="11098712" cy="3128161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900" kern="1200" baseline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11668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2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44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225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003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F2F2F"/>
                </a:solidFill>
                <a:latin typeface="LMU CompatilFact"/>
              </a:rPr>
              <a:t>State-of-the-art neural language model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F2F2F"/>
                </a:solidFill>
                <a:latin typeface="LMU CompatilFact"/>
              </a:rPr>
              <a:t>Modification of the retrained BERT network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F2F2F"/>
                </a:solidFill>
                <a:latin typeface="LMU CompatilFact"/>
              </a:rPr>
              <a:t>Uses Siamese and triplet network structures to derive semantically meaningful sentence embeddings that can be computed using cosine-similarity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F2F2F"/>
                </a:solidFill>
                <a:latin typeface="LMU CompatilFact"/>
              </a:rPr>
              <a:t>More efficient than BERT</a:t>
            </a:r>
            <a:r>
              <a:rPr lang="en-GB" dirty="0">
                <a:solidFill>
                  <a:srgbClr val="2F2F2F"/>
                </a:solidFill>
                <a:latin typeface="Arial" panose="020B0604020202020204" pitchFamily="34" charset="0"/>
              </a:rPr>
              <a:t>	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87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34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31F134-4BF9-437A-A509-022304529375}"/>
              </a:ext>
            </a:extLst>
          </p:cNvPr>
          <p:cNvSpPr txBox="1">
            <a:spLocks/>
          </p:cNvSpPr>
          <p:nvPr/>
        </p:nvSpPr>
        <p:spPr>
          <a:xfrm>
            <a:off x="442800" y="1583611"/>
            <a:ext cx="11306175" cy="8255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815557" rtl="0" eaLnBrk="1" latinLnBrk="0" hangingPunct="1">
              <a:lnSpc>
                <a:spcPts val="2640"/>
              </a:lnSpc>
              <a:spcBef>
                <a:spcPts val="0"/>
              </a:spcBef>
              <a:buFontTx/>
              <a:buNone/>
              <a:defRPr sz="2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11668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2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44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1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225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003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LMU CompatilFact"/>
              </a:rPr>
              <a:t>Sources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9303A84F-21F5-4AA4-ADAC-EA52D4157DC0}"/>
              </a:ext>
            </a:extLst>
          </p:cNvPr>
          <p:cNvSpPr txBox="1">
            <a:spLocks/>
          </p:cNvSpPr>
          <p:nvPr/>
        </p:nvSpPr>
        <p:spPr>
          <a:xfrm>
            <a:off x="442800" y="2194981"/>
            <a:ext cx="11098712" cy="4248874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900" kern="1200" baseline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11668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2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44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225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003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LMU CompatilFact"/>
              </a:rPr>
              <a:t>https://towardsdatascience.com/document-embedding-techniques-fed3e7a6a25d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LMU CompatilFact"/>
              </a:rPr>
              <a:t>http://sanyam5.github.io/my-thoughts-on-skip-thoughts/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LMU CompatilFact"/>
              </a:rPr>
              <a:t>N. Reimer, I. </a:t>
            </a:r>
            <a:r>
              <a:rPr lang="en-GB" sz="1600" dirty="0" err="1">
                <a:latin typeface="LMU CompatilFact"/>
              </a:rPr>
              <a:t>Gurevych</a:t>
            </a:r>
            <a:r>
              <a:rPr lang="en-GB" sz="1600" dirty="0">
                <a:latin typeface="LMU CompatilFact"/>
              </a:rPr>
              <a:t> (2019): Sentence-BERT: Sentence Embeddings using Siamese BERT-Networks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LMU CompatilFact"/>
              </a:rPr>
              <a:t>Q. Le, T. </a:t>
            </a:r>
            <a:r>
              <a:rPr lang="en-GB" sz="1600" dirty="0" err="1">
                <a:latin typeface="LMU CompatilFact"/>
              </a:rPr>
              <a:t>Mikolov</a:t>
            </a:r>
            <a:r>
              <a:rPr lang="en-GB" sz="1600" dirty="0">
                <a:latin typeface="LMU CompatilFact"/>
              </a:rPr>
              <a:t> (2014): Distributed Representations of Sentences and Documents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LMU CompatilFact"/>
              </a:rPr>
              <a:t>R. </a:t>
            </a:r>
            <a:r>
              <a:rPr lang="en-GB" sz="1600" dirty="0" err="1">
                <a:latin typeface="LMU CompatilFact"/>
              </a:rPr>
              <a:t>Kiros</a:t>
            </a:r>
            <a:r>
              <a:rPr lang="en-GB" sz="1600" dirty="0">
                <a:latin typeface="LMU CompatilFact"/>
              </a:rPr>
              <a:t> et al. (2015): Skip-Thought Vectors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LMU CompatilFact"/>
              </a:rPr>
              <a:t>M.T. </a:t>
            </a:r>
            <a:r>
              <a:rPr lang="en-GB" sz="1600" dirty="0" err="1">
                <a:latin typeface="LMU CompatilFact"/>
              </a:rPr>
              <a:t>Pilehvar</a:t>
            </a:r>
            <a:r>
              <a:rPr lang="en-GB" sz="1600" dirty="0">
                <a:latin typeface="LMU CompatilFact"/>
              </a:rPr>
              <a:t>, J. Camacho-</a:t>
            </a:r>
            <a:r>
              <a:rPr lang="en-GB" sz="1600" dirty="0" err="1">
                <a:latin typeface="LMU CompatilFact"/>
              </a:rPr>
              <a:t>Collados</a:t>
            </a:r>
            <a:r>
              <a:rPr lang="en-GB" sz="1600" dirty="0">
                <a:latin typeface="LMU CompatilFact"/>
              </a:rPr>
              <a:t> (2021): Embeddings in Natural Language Processing – Theory and Advances in Vector Representation of Meaning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F2F2F"/>
                </a:solidFill>
                <a:latin typeface="LMU CompatilFact"/>
              </a:rPr>
              <a:t>Maas et al. (2011): Learning Word Vectors for Sentiment Analysis</a:t>
            </a:r>
            <a:r>
              <a:rPr lang="en-GB" dirty="0">
                <a:solidFill>
                  <a:srgbClr val="2F2F2F"/>
                </a:solidFill>
                <a:latin typeface="Arial" panose="020B0604020202020204" pitchFamily="34" charset="0"/>
              </a:rPr>
              <a:t>	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F2F2F"/>
                </a:solidFill>
                <a:latin typeface="LMU CompatilFact"/>
              </a:rPr>
              <a:t>https://www.analyticsvidhya.com/blog/2020/02/quick-introduction-bag-of-words-bow-tf-idf/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F2F2F"/>
                </a:solidFill>
                <a:latin typeface="LMU CompatilFact"/>
              </a:rPr>
              <a:t>https://machinelearningmastery.com/gentle-introduction-bag-words-model/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F2F2F"/>
                </a:solidFill>
                <a:latin typeface="LMU CompatilFact"/>
              </a:rPr>
              <a:t>https://towardsdatascience.com/transforming-text-to-sentence-embeddings-layer-via-some-thoughts-b77bed60822c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F2F2F"/>
                </a:solidFill>
                <a:latin typeface="LMU CompatilFact"/>
              </a:rPr>
              <a:t>https://github.com/assenmacher-mat/nlp_notebooks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F2F2F"/>
                </a:solidFill>
                <a:latin typeface="LMU CompatilFact"/>
              </a:rPr>
              <a:t>https://medium.com/swlh/sentiment-classification-for-reviews-using-doc2vec-660ba594c336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2F2F2F"/>
              </a:solidFill>
              <a:latin typeface="LMU CompatilFact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092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Evaluation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35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E531580-DB53-4BAD-A688-E10FD10720D4}"/>
              </a:ext>
            </a:extLst>
          </p:cNvPr>
          <p:cNvCxnSpPr>
            <a:cxnSpLocks/>
          </p:cNvCxnSpPr>
          <p:nvPr/>
        </p:nvCxnSpPr>
        <p:spPr>
          <a:xfrm>
            <a:off x="4028626" y="2345434"/>
            <a:ext cx="112" cy="3523243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FC0F6FB-E902-4015-ADD6-E5C066299AC2}"/>
              </a:ext>
            </a:extLst>
          </p:cNvPr>
          <p:cNvGraphicFramePr>
            <a:graphicFrameLocks noGrp="1"/>
          </p:cNvGraphicFramePr>
          <p:nvPr/>
        </p:nvGraphicFramePr>
        <p:xfrm>
          <a:off x="751840" y="2409111"/>
          <a:ext cx="10734975" cy="359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8325">
                  <a:extLst>
                    <a:ext uri="{9D8B030D-6E8A-4147-A177-3AD203B41FA5}">
                      <a16:colId xmlns:a16="http://schemas.microsoft.com/office/drawing/2014/main" val="3736301244"/>
                    </a:ext>
                  </a:extLst>
                </a:gridCol>
                <a:gridCol w="3578325">
                  <a:extLst>
                    <a:ext uri="{9D8B030D-6E8A-4147-A177-3AD203B41FA5}">
                      <a16:colId xmlns:a16="http://schemas.microsoft.com/office/drawing/2014/main" val="355780005"/>
                    </a:ext>
                  </a:extLst>
                </a:gridCol>
                <a:gridCol w="3578325">
                  <a:extLst>
                    <a:ext uri="{9D8B030D-6E8A-4147-A177-3AD203B41FA5}">
                      <a16:colId xmlns:a16="http://schemas.microsoft.com/office/drawing/2014/main" val="1671458112"/>
                    </a:ext>
                  </a:extLst>
                </a:gridCol>
              </a:tblGrid>
              <a:tr h="533768">
                <a:tc>
                  <a:txBody>
                    <a:bodyPr/>
                    <a:lstStyle/>
                    <a:p>
                      <a:pPr algn="ctr"/>
                      <a:r>
                        <a:rPr lang="de-DE" sz="2400" u="sng" dirty="0">
                          <a:solidFill>
                            <a:schemeClr val="tx2"/>
                          </a:solidFill>
                          <a:latin typeface="LMU CompatilFact"/>
                        </a:rPr>
                        <a:t>Bag-</a:t>
                      </a:r>
                      <a:r>
                        <a:rPr lang="de-DE" sz="2400" u="sng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of</a:t>
                      </a:r>
                      <a:r>
                        <a:rPr lang="de-DE" sz="2400" u="sng" dirty="0">
                          <a:solidFill>
                            <a:schemeClr val="tx2"/>
                          </a:solidFill>
                          <a:latin typeface="LMU CompatilFact"/>
                        </a:rPr>
                        <a:t>-</a:t>
                      </a:r>
                      <a:r>
                        <a:rPr lang="de-DE" sz="2400" u="sng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words</a:t>
                      </a:r>
                      <a:endParaRPr lang="en-GB" sz="2400" u="sng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u="sng" dirty="0">
                          <a:solidFill>
                            <a:schemeClr val="tx2"/>
                          </a:solidFill>
                          <a:latin typeface="LMU CompatilFact"/>
                        </a:rPr>
                        <a:t>Paragraph Vector</a:t>
                      </a:r>
                      <a:endParaRPr lang="en-GB" sz="2400" u="sng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u="sng" dirty="0">
                          <a:solidFill>
                            <a:schemeClr val="tx2"/>
                          </a:solidFill>
                          <a:latin typeface="LMU CompatilFact"/>
                        </a:rPr>
                        <a:t>Skip-</a:t>
                      </a:r>
                      <a:r>
                        <a:rPr lang="de-DE" sz="2400" u="sng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Thought</a:t>
                      </a:r>
                      <a:r>
                        <a:rPr lang="de-DE" sz="2400" u="sng" dirty="0">
                          <a:solidFill>
                            <a:schemeClr val="tx2"/>
                          </a:solidFill>
                          <a:latin typeface="LMU CompatilFact"/>
                        </a:rPr>
                        <a:t>-</a:t>
                      </a:r>
                      <a:r>
                        <a:rPr lang="de-DE" sz="2400" u="sng" dirty="0" err="1">
                          <a:solidFill>
                            <a:schemeClr val="tx2"/>
                          </a:solidFill>
                          <a:latin typeface="LMU CompatilFact"/>
                        </a:rPr>
                        <a:t>Vectors</a:t>
                      </a:r>
                      <a:endParaRPr lang="en-GB" sz="2400" u="sng" dirty="0">
                        <a:solidFill>
                          <a:schemeClr val="tx2"/>
                        </a:solidFill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57511"/>
                  </a:ext>
                </a:extLst>
              </a:tr>
              <a:tr h="499552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simple and flexible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can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be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learned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from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unlabelled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  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data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can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be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learned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from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unlabelled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data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36585"/>
                  </a:ext>
                </a:extLst>
              </a:tr>
              <a:tr h="533768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easy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to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implement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and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use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input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texts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can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be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of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variable-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length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robustness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of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representations</a:t>
                      </a:r>
                      <a:endParaRPr lang="en-GB" sz="1800" b="1" dirty="0">
                        <a:solidFill>
                          <a:srgbClr val="03DF28"/>
                        </a:solidFill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61648"/>
                  </a:ext>
                </a:extLst>
              </a:tr>
              <a:tr h="499552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captures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semantics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and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meaning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+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captures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semantics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and </a:t>
                      </a:r>
                      <a:r>
                        <a:rPr lang="de-DE" sz="1800" b="1" dirty="0" err="1">
                          <a:solidFill>
                            <a:srgbClr val="03DF28"/>
                          </a:solidFill>
                          <a:latin typeface="LMU CompatilFact"/>
                        </a:rPr>
                        <a:t>meaning</a:t>
                      </a:r>
                      <a:r>
                        <a:rPr lang="de-DE" sz="1800" b="1" dirty="0">
                          <a:solidFill>
                            <a:srgbClr val="03DF28"/>
                          </a:solidFill>
                          <a:latin typeface="LMU CompatilFact"/>
                        </a:rPr>
                        <a:t> 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04510"/>
                  </a:ext>
                </a:extLst>
              </a:tr>
              <a:tr h="499552"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- Loses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order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of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words</a:t>
                      </a:r>
                      <a:endParaRPr lang="en-GB" sz="18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-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Inference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step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to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compute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new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PV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- Corpus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must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consist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of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sentences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12213"/>
                  </a:ext>
                </a:extLst>
              </a:tr>
              <a:tr h="499552"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-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Sparse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vector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representations</a:t>
                      </a:r>
                      <a:endParaRPr lang="en-GB" sz="18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5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- </a:t>
                      </a:r>
                      <a:r>
                        <a:rPr lang="de-DE" sz="1800" b="1" dirty="0" err="1">
                          <a:solidFill>
                            <a:srgbClr val="FF0000"/>
                          </a:solidFill>
                          <a:latin typeface="LMU CompatilFact"/>
                        </a:rPr>
                        <a:t>Computationally</a:t>
                      </a:r>
                      <a:r>
                        <a:rPr lang="de-DE" sz="1800" b="1" dirty="0">
                          <a:solidFill>
                            <a:srgbClr val="FF0000"/>
                          </a:solidFill>
                          <a:latin typeface="LMU CompatilFact"/>
                        </a:rPr>
                        <a:t> intensive</a:t>
                      </a:r>
                      <a:endParaRPr lang="en-GB" sz="18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4178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30A5CC8-C072-4936-A734-7AF785C211AD}"/>
              </a:ext>
            </a:extLst>
          </p:cNvPr>
          <p:cNvCxnSpPr>
            <a:cxnSpLocks/>
          </p:cNvCxnSpPr>
          <p:nvPr/>
        </p:nvCxnSpPr>
        <p:spPr>
          <a:xfrm>
            <a:off x="7895688" y="2345434"/>
            <a:ext cx="112" cy="3523243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3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36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31F134-4BF9-437A-A509-022304529375}"/>
              </a:ext>
            </a:extLst>
          </p:cNvPr>
          <p:cNvSpPr txBox="1">
            <a:spLocks/>
          </p:cNvSpPr>
          <p:nvPr/>
        </p:nvSpPr>
        <p:spPr>
          <a:xfrm>
            <a:off x="442912" y="3302164"/>
            <a:ext cx="11306175" cy="8255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815557" rtl="0" eaLnBrk="1" latinLnBrk="0" hangingPunct="1">
              <a:lnSpc>
                <a:spcPts val="2640"/>
              </a:lnSpc>
              <a:spcBef>
                <a:spcPts val="0"/>
              </a:spcBef>
              <a:buFontTx/>
              <a:buNone/>
              <a:defRPr sz="2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11668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2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44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1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225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003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latin typeface="LMU CompatilFac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206599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45616E65-959A-8E4C-B770-EDAE5AF4264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42800" y="2447899"/>
                <a:ext cx="11098712" cy="3978874"/>
              </a:xfrm>
            </p:spPr>
            <p:txBody>
              <a:bodyPr/>
              <a:lstStyle/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Given a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sequence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of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training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words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de-DE" dirty="0">
                  <a:solidFill>
                    <a:srgbClr val="2F2F2F"/>
                  </a:solidFill>
                  <a:latin typeface="Arial" panose="020B0604020202020204" pitchFamily="34" charset="0"/>
                </a:endParaRP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Objective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of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the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model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is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to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maximize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the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average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log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probability</a:t>
                </a:r>
                <a:br>
                  <a:rPr lang="de-DE" dirty="0">
                    <a:solidFill>
                      <a:srgbClr val="2F2F2F"/>
                    </a:solidFill>
                    <a:latin typeface="LMU CompatilFact"/>
                  </a:rPr>
                </a:br>
                <a:br>
                  <a:rPr lang="de-DE" dirty="0">
                    <a:solidFill>
                      <a:srgbClr val="2F2F2F"/>
                    </a:solidFill>
                    <a:latin typeface="Arial" panose="020B0604020202020204" pitchFamily="34" charset="0"/>
                  </a:rPr>
                </a:br>
                <a:br>
                  <a:rPr lang="de-DE" dirty="0">
                    <a:solidFill>
                      <a:srgbClr val="2F2F2F"/>
                    </a:solidFill>
                    <a:latin typeface="Arial" panose="020B0604020202020204" pitchFamily="34" charset="0"/>
                  </a:rPr>
                </a:br>
                <a:r>
                  <a:rPr lang="de-DE" dirty="0">
                    <a:solidFill>
                      <a:srgbClr val="2F2F2F"/>
                    </a:solidFill>
                    <a:latin typeface="Arial" panose="020B0604020202020204" pitchFamily="34" charset="0"/>
                  </a:rPr>
                  <a:t> 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de-DE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de-DE" b="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de-DE" dirty="0">
                    <a:solidFill>
                      <a:srgbClr val="2F2F2F"/>
                    </a:solidFill>
                    <a:latin typeface="Arial" panose="020B0604020202020204" pitchFamily="34" charset="0"/>
                  </a:rPr>
                  <a:t>  </a:t>
                </a:r>
                <a:br>
                  <a:rPr lang="de-DE" dirty="0">
                    <a:solidFill>
                      <a:srgbClr val="2F2F2F"/>
                    </a:solidFill>
                    <a:latin typeface="Arial" panose="020B0604020202020204" pitchFamily="34" charset="0"/>
                  </a:rPr>
                </a:br>
                <a:endParaRPr lang="de-DE" dirty="0">
                  <a:solidFill>
                    <a:srgbClr val="2F2F2F"/>
                  </a:solidFill>
                  <a:latin typeface="Arial" panose="020B0604020202020204" pitchFamily="34" charset="0"/>
                </a:endParaRP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Prediction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task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is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done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via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softmax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for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example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:</a:t>
                </a:r>
              </a:p>
              <a:p>
                <a:pPr marL="0" indent="0">
                  <a:buClr>
                    <a:schemeClr val="bg2"/>
                  </a:buClr>
                  <a:buNone/>
                </a:pP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	</a:t>
                </a:r>
                <a:r>
                  <a:rPr lang="de-DE" b="0" dirty="0">
                    <a:solidFill>
                      <a:srgbClr val="2F2F2F"/>
                    </a:solidFill>
                  </a:rPr>
                  <a:t> 			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de-DE" b="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b="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de-DE" dirty="0">
                  <a:solidFill>
                    <a:srgbClr val="2F2F2F"/>
                  </a:solidFill>
                  <a:latin typeface="Arial" panose="020B0604020202020204" pitchFamily="34" charset="0"/>
                </a:endParaRP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Each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of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y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is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un-normalized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log-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probability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fro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each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output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word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i,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computed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dirty="0" err="1">
                    <a:solidFill>
                      <a:srgbClr val="2F2F2F"/>
                    </a:solidFill>
                    <a:latin typeface="LMU CompatilFact"/>
                  </a:rPr>
                  <a:t>as</a:t>
                </a:r>
                <a:r>
                  <a:rPr lang="de-DE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</a:p>
              <a:p>
                <a:pPr marL="3262227" lvl="8" indent="0">
                  <a:buClr>
                    <a:schemeClr val="bg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2F2F2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solidFill>
                            <a:srgbClr val="2F2F2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2F2F2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solidFill>
                            <a:srgbClr val="2F2F2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rgbClr val="2F2F2F"/>
                          </a:solidFill>
                          <a:latin typeface="Cambria Math" panose="02040503050406030204" pitchFamily="18" charset="0"/>
                        </a:rPr>
                        <m:t>𝑈h</m:t>
                      </m:r>
                      <m:r>
                        <a:rPr lang="de-DE" b="0" i="1" smtClean="0">
                          <a:solidFill>
                            <a:srgbClr val="2F2F2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2F2F2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2F2F2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2F2F2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solidFill>
                                <a:srgbClr val="2F2F2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solidFill>
                                <a:srgbClr val="2F2F2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rgbClr val="2F2F2F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2F2F2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2F2F2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2F2F2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solidFill>
                                <a:srgbClr val="2F2F2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solidFill>
                                <a:srgbClr val="2F2F2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0" smtClean="0">
                          <a:solidFill>
                            <a:srgbClr val="2F2F2F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2F2F2F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de-DE" b="0" i="0" smtClean="0">
                          <a:solidFill>
                            <a:srgbClr val="2F2F2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2F2F2F"/>
                  </a:solidFill>
                  <a:latin typeface="LMU CompatilFact"/>
                </a:endParaRP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45616E65-959A-8E4C-B770-EDAE5AF42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42800" y="2447899"/>
                <a:ext cx="11098712" cy="3978874"/>
              </a:xfrm>
              <a:blipFill>
                <a:blip r:embed="rId2"/>
                <a:stretch>
                  <a:fillRect l="-1648" t="-38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Word2Vec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37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03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45616E65-959A-8E4C-B770-EDAE5AF4264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42800" y="2447899"/>
                <a:ext cx="11098712" cy="3128161"/>
              </a:xfrm>
            </p:spPr>
            <p:txBody>
              <a:bodyPr/>
              <a:lstStyle/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Based on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the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idea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of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Word2Vec, in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particular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CBoW</a:t>
                </a:r>
                <a:endParaRPr lang="de-DE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trained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by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using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stochastic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gradient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descent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and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backpropagation</a:t>
                </a:r>
                <a:b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</a:b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→ 	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paragraph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vectors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are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represented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by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a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column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in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matrix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and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every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word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vector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by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a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column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in </a:t>
                </a:r>
                <a:b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</a:b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	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matrix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de-DE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Inference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step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to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compute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the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paragraph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vector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for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a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new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paragraph</a:t>
                </a:r>
                <a:endParaRPr lang="de-DE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After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training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,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paragraph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vectors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can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be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used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as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features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for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the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paragraph</a:t>
                </a:r>
                <a:b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</a:b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→	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one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can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feed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these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to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conventional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machine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learning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techniques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such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as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logistic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regression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or</a:t>
                </a: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:b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</a:br>
                <a:r>
                  <a:rPr lang="de-DE" sz="2000" dirty="0">
                    <a:solidFill>
                      <a:srgbClr val="2F2F2F"/>
                    </a:solidFill>
                    <a:latin typeface="LMU CompatilFact"/>
                  </a:rPr>
                  <a:t>	k-</a:t>
                </a:r>
                <a:r>
                  <a:rPr lang="de-DE" sz="2000" dirty="0" err="1">
                    <a:solidFill>
                      <a:srgbClr val="2F2F2F"/>
                    </a:solidFill>
                    <a:latin typeface="LMU CompatilFact"/>
                  </a:rPr>
                  <a:t>means</a:t>
                </a:r>
                <a:endParaRPr lang="de-DE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 marL="0" indent="0">
                  <a:buClr>
                    <a:schemeClr val="bg2"/>
                  </a:buClr>
                  <a:buNone/>
                </a:pPr>
                <a:r>
                  <a:rPr lang="de-DE" dirty="0">
                    <a:solidFill>
                      <a:srgbClr val="2F2F2F"/>
                    </a:solidFill>
                    <a:latin typeface="Arial" panose="020B0604020202020204" pitchFamily="34" charset="0"/>
                  </a:rPr>
                  <a:t>	</a:t>
                </a: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45616E65-959A-8E4C-B770-EDAE5AF42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42800" y="2447899"/>
                <a:ext cx="11098712" cy="3128161"/>
              </a:xfrm>
              <a:blipFill>
                <a:blip r:embed="rId2"/>
                <a:stretch>
                  <a:fillRect l="-1648" t="-48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Doc2Vec: Distributed Memory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38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21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Doc2Vec: Distributed Bag-</a:t>
            </a:r>
            <a:r>
              <a:rPr lang="de-DE" sz="2800" dirty="0" err="1">
                <a:latin typeface="LMU CompatilFact"/>
              </a:rPr>
              <a:t>of</a:t>
            </a:r>
            <a:r>
              <a:rPr lang="de-DE" sz="2800" dirty="0">
                <a:latin typeface="LMU CompatilFact"/>
              </a:rPr>
              <a:t>-</a:t>
            </a:r>
            <a:r>
              <a:rPr lang="de-DE" sz="2800" dirty="0" err="1">
                <a:latin typeface="LMU CompatilFact"/>
              </a:rPr>
              <a:t>words</a:t>
            </a:r>
            <a:endParaRPr lang="de-DE" sz="2800" dirty="0">
              <a:latin typeface="LMU CompatilFac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39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6A414C-6F72-4EDB-A6D9-DA79730A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0" y="2022538"/>
            <a:ext cx="6504987" cy="461033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6EBEE98-1C0B-4343-A5CF-DEB1C4AACFC3}"/>
              </a:ext>
            </a:extLst>
          </p:cNvPr>
          <p:cNvSpPr txBox="1"/>
          <p:nvPr/>
        </p:nvSpPr>
        <p:spPr>
          <a:xfrm>
            <a:off x="6535676" y="2238967"/>
            <a:ext cx="5746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takes the document ID as the input and tries </a:t>
            </a:r>
          </a:p>
          <a:p>
            <a:r>
              <a:rPr lang="en-GB" dirty="0">
                <a:solidFill>
                  <a:srgbClr val="000000"/>
                </a:solidFill>
                <a:latin typeface="LMU CompatilFact"/>
              </a:rPr>
              <a:t>    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to predict 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LMU CompatilFact"/>
              </a:rPr>
              <a:t>randomly sampled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 words from the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LMU CompatilFact"/>
              </a:rPr>
              <a:t>completely ignores the context words in our output altogether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LMU CompatilFact"/>
              </a:rPr>
              <a:t>Training: sample a list of words and then classify whether a word belongs to the document such that word vectors can be learnt</a:t>
            </a:r>
            <a:endParaRPr lang="en-GB" dirty="0">
              <a:latin typeface="LMU CompatilFac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43E664-0671-46B7-8CC9-F602D8B1A947}"/>
              </a:ext>
            </a:extLst>
          </p:cNvPr>
          <p:cNvSpPr txBox="1"/>
          <p:nvPr/>
        </p:nvSpPr>
        <p:spPr>
          <a:xfrm>
            <a:off x="265860" y="6618465"/>
            <a:ext cx="6380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2"/>
                </a:solidFill>
                <a:latin typeface="LMU CompatilFact"/>
              </a:rPr>
              <a:t>https://www.oreilly.com/library/view/mastering-machine-learning/9781785283451/e8de8ffa-a86b-4613-a246-04f90e6d456c.xhtml</a:t>
            </a:r>
          </a:p>
        </p:txBody>
      </p:sp>
    </p:spTree>
    <p:extLst>
      <p:ext uri="{BB962C8B-B14F-4D97-AF65-F5344CB8AC3E}">
        <p14:creationId xmlns:p14="http://schemas.microsoft.com/office/powerpoint/2010/main" val="360188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F378EDF-47CE-495A-BD2F-BB97DFE61C52}"/>
              </a:ext>
            </a:extLst>
          </p:cNvPr>
          <p:cNvSpPr/>
          <p:nvPr/>
        </p:nvSpPr>
        <p:spPr>
          <a:xfrm>
            <a:off x="882502" y="2159999"/>
            <a:ext cx="2371061" cy="455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3D4F435B-8C03-45C9-8FC1-D82B143D8F37}"/>
              </a:ext>
            </a:extLst>
          </p:cNvPr>
          <p:cNvSpPr txBox="1">
            <a:spLocks/>
          </p:cNvSpPr>
          <p:nvPr/>
        </p:nvSpPr>
        <p:spPr>
          <a:xfrm>
            <a:off x="581867" y="1792381"/>
            <a:ext cx="7200000" cy="380690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815557" rtl="0" eaLnBrk="1" latinLnBrk="0" hangingPunct="1">
              <a:lnSpc>
                <a:spcPts val="3360"/>
              </a:lnSpc>
              <a:spcBef>
                <a:spcPts val="0"/>
              </a:spcBef>
              <a:buFontTx/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11668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1944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427225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35003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Tx/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de-DE" sz="3200" dirty="0">
                <a:solidFill>
                  <a:schemeClr val="tx2"/>
                </a:solidFill>
                <a:latin typeface="LMU CompatilFact"/>
              </a:rPr>
              <a:t>Data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Bag-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of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-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words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 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approach</a:t>
            </a:r>
            <a:endParaRPr lang="de-DE" sz="3200" b="0" dirty="0">
              <a:solidFill>
                <a:schemeClr val="accent1">
                  <a:lumMod val="50000"/>
                </a:schemeClr>
              </a:solidFill>
              <a:latin typeface="LMU CompatilFac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Neural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 network-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based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 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approaches</a:t>
            </a:r>
            <a:endParaRPr lang="de-DE" sz="3200" b="0" dirty="0">
              <a:solidFill>
                <a:schemeClr val="accent1">
                  <a:lumMod val="50000"/>
                </a:schemeClr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r>
              <a:rPr lang="de-DE" sz="24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	i. Paragraph Vector</a:t>
            </a:r>
          </a:p>
          <a:p>
            <a:pPr>
              <a:lnSpc>
                <a:spcPct val="100000"/>
              </a:lnSpc>
            </a:pPr>
            <a:r>
              <a:rPr lang="de-DE" sz="24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	ii. Skip-</a:t>
            </a:r>
            <a:r>
              <a:rPr lang="de-DE" sz="24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thought</a:t>
            </a:r>
            <a:endParaRPr lang="de-DE" sz="2400" b="0" dirty="0">
              <a:solidFill>
                <a:schemeClr val="accent1">
                  <a:lumMod val="50000"/>
                </a:schemeClr>
              </a:solidFill>
              <a:latin typeface="LMU CompatilFact"/>
            </a:endParaRPr>
          </a:p>
          <a:p>
            <a:pPr>
              <a:lnSpc>
                <a:spcPct val="150000"/>
              </a:lnSpc>
            </a:pP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4.  Evaluation and Outlook</a:t>
            </a:r>
          </a:p>
        </p:txBody>
      </p:sp>
    </p:spTree>
    <p:extLst>
      <p:ext uri="{BB962C8B-B14F-4D97-AF65-F5344CB8AC3E}">
        <p14:creationId xmlns:p14="http://schemas.microsoft.com/office/powerpoint/2010/main" val="3518515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150917"/>
            <a:ext cx="11098712" cy="2061506"/>
          </a:xfrm>
        </p:spPr>
        <p:txBody>
          <a:bodyPr/>
          <a:lstStyle/>
          <a:p>
            <a:pPr marL="0" indent="0">
              <a:buClr>
                <a:schemeClr val="bg2"/>
              </a:buClr>
              <a:buNone/>
            </a:pP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	         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Skip-</a:t>
            </a:r>
            <a:r>
              <a:rPr lang="de-DE" sz="2800" dirty="0" err="1">
                <a:latin typeface="LMU CompatilFact"/>
              </a:rPr>
              <a:t>Thought</a:t>
            </a:r>
            <a:r>
              <a:rPr lang="de-DE" sz="2800" dirty="0">
                <a:latin typeface="LMU CompatilFact"/>
              </a:rPr>
              <a:t>: Encoder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40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platzhalter 3">
                <a:extLst>
                  <a:ext uri="{FF2B5EF4-FFF2-40B4-BE49-F238E27FC236}">
                    <a16:creationId xmlns:a16="http://schemas.microsoft.com/office/drawing/2014/main" id="{AEE804E7-21E3-4F07-A349-E5263E2A98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800" y="2150917"/>
                <a:ext cx="11098712" cy="372478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324000" marR="0" indent="-324000" algn="l" defTabSz="815557" rtl="0" eaLnBrk="1" fontAlgn="auto" latinLnBrk="0" hangingPunct="1">
                  <a:lnSpc>
                    <a:spcPts val="2280"/>
                  </a:lnSpc>
                  <a:spcBef>
                    <a:spcPts val="0"/>
                  </a:spcBef>
                  <a:spcAft>
                    <a:spcPts val="1100"/>
                  </a:spcAft>
                  <a:buClrTx/>
                  <a:buSzPct val="125000"/>
                  <a:buFontTx/>
                  <a:buBlip>
                    <a:blip r:embed="rId2"/>
                  </a:buBlip>
                  <a:tabLst/>
                  <a:defRPr lang="de-DE" sz="1900" kern="1200" baseline="0" smtClean="0">
                    <a:solidFill>
                      <a:schemeClr val="tx2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11668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21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9447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7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27225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35003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42782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650560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58339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66117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 be the words in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 where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 is the number of words in the sentence</a:t>
                </a: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Encoder produces hidden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 at each time step which can be interpreted as the representation of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000" i="1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000" i="1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sz="2000" i="1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de-DE" sz="2000" i="1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000" i="1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de-DE" sz="2000" i="1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To encode a sentence, iterate the following sequence of equations (dropping the subscript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)</a:t>
                </a:r>
              </a:p>
              <a:p>
                <a:pPr marL="0" indent="0">
                  <a:buClr>
                    <a:schemeClr val="bg2"/>
                  </a:buClr>
                  <a:buNone/>
                </a:pPr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 marL="0" indent="0">
                  <a:buClr>
                    <a:schemeClr val="bg2"/>
                  </a:buClr>
                  <a:buNone/>
                </a:pPr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p>
                      <m:sSupPr>
                        <m:ctrlP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p>
                      <m:sSupPr>
                        <m:ctrlP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 marL="0" indent="0">
                  <a:buClr>
                    <a:schemeClr val="bg2"/>
                  </a:buClr>
                  <a:buNone/>
                </a:pPr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        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GB" sz="200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sz="2000" b="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bar>
                      </m:e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tanh</m:t>
                    </m:r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2000" dirty="0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de-DE" sz="2000" i="1" dirty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 dirty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sz="2000" i="1" dirty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i="1" dirty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2000" i="1" dirty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 marL="0" indent="0">
                  <a:buClr>
                    <a:schemeClr val="bg2"/>
                  </a:buClr>
                  <a:buNone/>
                </a:pPr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1− </m:t>
                        </m:r>
                        <m:sSup>
                          <m:sSupPr>
                            <m:ctrlPr>
                              <a:rPr lang="de-DE" sz="2000" b="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sz="2000" b="0" i="1" smtClean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GB" sz="2000" dirty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dirty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 dirty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sz="2000" i="1" dirty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i="1" dirty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rgbClr val="2F2F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i="1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e-DE" sz="2000" i="1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dirty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de-DE" sz="2000" b="0" i="0" dirty="0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i="1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GB" sz="2000" i="1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sz="2000" i="1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bar>
                      </m:e>
                      <m:sup>
                        <m:r>
                          <a:rPr lang="de-DE" sz="2000" i="1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 marL="0" indent="0">
                  <a:buClr>
                    <a:schemeClr val="bg2"/>
                  </a:buClr>
                  <a:buNone/>
                </a:pPr>
                <a:endParaRPr lang="en-GB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 marL="0" indent="0">
                  <a:buClr>
                    <a:schemeClr val="bg2"/>
                  </a:buClr>
                  <a:buNone/>
                </a:pPr>
                <a:endParaRPr lang="en-GB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 marL="0" indent="0">
                  <a:buClr>
                    <a:schemeClr val="bg2"/>
                  </a:buClr>
                  <a:buNone/>
                </a:pPr>
                <a:r>
                  <a:rPr lang="en-GB" sz="2000" dirty="0" err="1">
                    <a:solidFill>
                      <a:srgbClr val="FF0000"/>
                    </a:solidFill>
                    <a:latin typeface="LMU CompatilFact"/>
                  </a:rPr>
                  <a:t>Brauch</a:t>
                </a:r>
                <a:r>
                  <a:rPr lang="en-GB" sz="2000" dirty="0">
                    <a:solidFill>
                      <a:srgbClr val="FF0000"/>
                    </a:solidFill>
                    <a:latin typeface="LMU CompatilFact"/>
                  </a:rPr>
                  <a:t> ich das </a:t>
                </a:r>
                <a:r>
                  <a:rPr lang="en-GB" sz="2000" dirty="0" err="1">
                    <a:solidFill>
                      <a:srgbClr val="FF0000"/>
                    </a:solidFill>
                    <a:latin typeface="LMU CompatilFact"/>
                  </a:rPr>
                  <a:t>wirklich</a:t>
                </a:r>
                <a:r>
                  <a:rPr lang="en-GB" sz="2000" dirty="0">
                    <a:solidFill>
                      <a:srgbClr val="FF0000"/>
                    </a:solidFill>
                    <a:latin typeface="LMU CompatilFact"/>
                  </a:rPr>
                  <a:t>?!</a:t>
                </a:r>
              </a:p>
              <a:p>
                <a:pPr marL="0" indent="0">
                  <a:buClr>
                    <a:schemeClr val="bg2"/>
                  </a:buClr>
                  <a:buNone/>
                </a:pPr>
                <a:endParaRPr lang="en-GB" sz="2000" dirty="0">
                  <a:solidFill>
                    <a:srgbClr val="2F2F2F"/>
                  </a:solidFill>
                </a:endParaRPr>
              </a:p>
              <a:p>
                <a:pPr marL="0" indent="0">
                  <a:buClr>
                    <a:schemeClr val="bg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0" dirty="0" smtClean="0">
                          <a:solidFill>
                            <a:srgbClr val="2F2F2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platzhalter 3">
                <a:extLst>
                  <a:ext uri="{FF2B5EF4-FFF2-40B4-BE49-F238E27FC236}">
                    <a16:creationId xmlns:a16="http://schemas.microsoft.com/office/drawing/2014/main" id="{AEE804E7-21E3-4F07-A349-E5263E2A9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0" y="2150917"/>
                <a:ext cx="11098712" cy="3724782"/>
              </a:xfrm>
              <a:prstGeom prst="rect">
                <a:avLst/>
              </a:prstGeom>
              <a:blipFill>
                <a:blip r:embed="rId3"/>
                <a:stretch>
                  <a:fillRect l="-1648" t="-4092" b="-24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724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150917"/>
            <a:ext cx="11098712" cy="2061506"/>
          </a:xfrm>
        </p:spPr>
        <p:txBody>
          <a:bodyPr/>
          <a:lstStyle/>
          <a:p>
            <a:pPr marL="0" indent="0">
              <a:buClr>
                <a:schemeClr val="bg2"/>
              </a:buClr>
              <a:buNone/>
            </a:pP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Clr>
                <a:schemeClr val="bg2"/>
              </a:buClr>
              <a:buNone/>
            </a:pP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de-DE" sz="2000" dirty="0">
                <a:solidFill>
                  <a:srgbClr val="2F2F2F"/>
                </a:solidFill>
                <a:latin typeface="LMU CompatilFact"/>
              </a:rPr>
              <a:t>	         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Skip-</a:t>
            </a:r>
            <a:r>
              <a:rPr lang="de-DE" sz="2800" dirty="0" err="1">
                <a:latin typeface="LMU CompatilFact"/>
              </a:rPr>
              <a:t>Thought</a:t>
            </a:r>
            <a:r>
              <a:rPr lang="de-DE" sz="2800" dirty="0">
                <a:latin typeface="LMU CompatilFact"/>
              </a:rPr>
              <a:t>: Decoder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41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platzhalter 3">
                <a:extLst>
                  <a:ext uri="{FF2B5EF4-FFF2-40B4-BE49-F238E27FC236}">
                    <a16:creationId xmlns:a16="http://schemas.microsoft.com/office/drawing/2014/main" id="{AEE804E7-21E3-4F07-A349-E5263E2A98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800" y="2150917"/>
                <a:ext cx="11098712" cy="372478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324000" marR="0" indent="-324000" algn="l" defTabSz="815557" rtl="0" eaLnBrk="1" fontAlgn="auto" latinLnBrk="0" hangingPunct="1">
                  <a:lnSpc>
                    <a:spcPts val="2280"/>
                  </a:lnSpc>
                  <a:spcBef>
                    <a:spcPts val="0"/>
                  </a:spcBef>
                  <a:spcAft>
                    <a:spcPts val="1100"/>
                  </a:spcAft>
                  <a:buClrTx/>
                  <a:buSzPct val="125000"/>
                  <a:buFontTx/>
                  <a:buBlip>
                    <a:blip r:embed="rId2"/>
                  </a:buBlip>
                  <a:tabLst/>
                  <a:defRPr lang="de-DE" sz="1900" kern="1200" baseline="0" smtClean="0">
                    <a:solidFill>
                      <a:schemeClr val="tx2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11668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21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9447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7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27225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35003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42782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650560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58339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66117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GB" sz="2000" u="none" strike="noStrike" dirty="0">
                    <a:solidFill>
                      <a:srgbClr val="212529"/>
                    </a:solidFill>
                    <a:effectLst/>
                    <a:latin typeface="LMU CompatilFact"/>
                  </a:rPr>
                  <a:t>Teacher forcing: Decoders generate the sentence word-by-word while being fed the words of the true target sentence from the corpus with a delay of one time-step. </a:t>
                </a: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GB" sz="2000" u="none" strike="noStrike" dirty="0">
                    <a:solidFill>
                      <a:srgbClr val="212529"/>
                    </a:solidFill>
                    <a:effectLst/>
                    <a:latin typeface="LMU CompatilFact"/>
                  </a:rPr>
                  <a:t>The teacher forcing is done for 100% of the words being predicted.</a:t>
                </a: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GB" sz="2000" u="none" strike="noStrike" dirty="0">
                    <a:solidFill>
                      <a:srgbClr val="212529"/>
                    </a:solidFill>
                    <a:effectLst/>
                    <a:latin typeface="inherit"/>
                  </a:rPr>
                  <a:t>The prediction is a probability distribution over words that could occur at that position given the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u="none" strike="noStrike" dirty="0">
                    <a:solidFill>
                      <a:srgbClr val="212529"/>
                    </a:solidFill>
                    <a:effectLst/>
                    <a:latin typeface="inherit"/>
                  </a:rPr>
                  <a:t>of a neighbouring sentence and the sequence of words that occurred before the current position</a:t>
                </a:r>
                <a:endParaRPr lang="en-GB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 marL="0" indent="0">
                  <a:buClr>
                    <a:schemeClr val="bg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0" dirty="0" smtClean="0">
                          <a:solidFill>
                            <a:srgbClr val="2F2F2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platzhalter 3">
                <a:extLst>
                  <a:ext uri="{FF2B5EF4-FFF2-40B4-BE49-F238E27FC236}">
                    <a16:creationId xmlns:a16="http://schemas.microsoft.com/office/drawing/2014/main" id="{AEE804E7-21E3-4F07-A349-E5263E2A9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0" y="2150917"/>
                <a:ext cx="11098712" cy="3724782"/>
              </a:xfrm>
              <a:prstGeom prst="rect">
                <a:avLst/>
              </a:prstGeom>
              <a:blipFill>
                <a:blip r:embed="rId3"/>
                <a:stretch>
                  <a:fillRect l="-1648" t="-4092" r="-1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EA1CA090-5E17-40CA-9A92-2747EFA3A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534" y="4423772"/>
            <a:ext cx="9081210" cy="213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09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Skip-</a:t>
            </a:r>
            <a:r>
              <a:rPr lang="de-DE" sz="2800" dirty="0" err="1">
                <a:latin typeface="LMU CompatilFact"/>
              </a:rPr>
              <a:t>Thought</a:t>
            </a:r>
            <a:r>
              <a:rPr lang="de-DE" sz="2800" dirty="0">
                <a:latin typeface="LMU CompatilFact"/>
              </a:rPr>
              <a:t> </a:t>
            </a:r>
            <a:r>
              <a:rPr lang="de-DE" sz="2800" dirty="0" err="1">
                <a:latin typeface="LMU CompatilFact"/>
              </a:rPr>
              <a:t>Vectors</a:t>
            </a:r>
            <a:endParaRPr lang="de-DE" sz="2800" dirty="0">
              <a:latin typeface="LMU CompatilFac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42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91251AF5-5105-48F7-8A33-8826E045B21C}"/>
              </a:ext>
            </a:extLst>
          </p:cNvPr>
          <p:cNvSpPr txBox="1">
            <a:spLocks/>
          </p:cNvSpPr>
          <p:nvPr/>
        </p:nvSpPr>
        <p:spPr>
          <a:xfrm>
            <a:off x="442800" y="2425236"/>
            <a:ext cx="11483340" cy="2478233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 r:embed="rId2"/>
              </a:buBlip>
              <a:tabLst/>
              <a:defRPr lang="de-DE" sz="1900" kern="1200" baseline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11668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2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44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225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003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endParaRPr lang="en-GB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endParaRPr lang="en-GB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GB" sz="2000" dirty="0">
                <a:solidFill>
                  <a:srgbClr val="2F2F2F"/>
                </a:solidFill>
                <a:latin typeface="LMU CompatilFact"/>
              </a:rPr>
              <a:t>	         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platzhalter 3">
                <a:extLst>
                  <a:ext uri="{FF2B5EF4-FFF2-40B4-BE49-F238E27FC236}">
                    <a16:creationId xmlns:a16="http://schemas.microsoft.com/office/drawing/2014/main" id="{600F1945-902A-486F-800C-526B97F8F7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992" y="2453982"/>
                <a:ext cx="11483340" cy="327452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324000" marR="0" indent="-324000" algn="l" defTabSz="815557" rtl="0" eaLnBrk="1" fontAlgn="auto" latinLnBrk="0" hangingPunct="1">
                  <a:lnSpc>
                    <a:spcPts val="2280"/>
                  </a:lnSpc>
                  <a:spcBef>
                    <a:spcPts val="0"/>
                  </a:spcBef>
                  <a:spcAft>
                    <a:spcPts val="1100"/>
                  </a:spcAft>
                  <a:buClrTx/>
                  <a:buSzPct val="125000"/>
                  <a:buFontTx/>
                  <a:buBlip>
                    <a:blip r:embed="rId2"/>
                  </a:buBlip>
                  <a:tabLst/>
                  <a:defRPr lang="de-DE" sz="1900" kern="1200" baseline="0" smtClean="0">
                    <a:solidFill>
                      <a:schemeClr val="tx2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11668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21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9447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78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27225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35003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42782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650560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58339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66117" indent="-203890" algn="l" defTabSz="815557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212529"/>
                    </a:solidFill>
                    <a:latin typeface="inherit"/>
                  </a:rPr>
                  <a:t>Underlying assumption: “</a:t>
                </a:r>
                <a:r>
                  <a:rPr lang="en-GB" sz="2000" i="1" dirty="0">
                    <a:solidFill>
                      <a:srgbClr val="212529"/>
                    </a:solidFill>
                    <a:latin typeface="inherit"/>
                  </a:rPr>
                  <a:t>Whatever, in the content of a sentence, leads to a better reconstruction of the neighbouring sentences is also the essence of the sentence.“</a:t>
                </a: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212529"/>
                    </a:solidFill>
                    <a:latin typeface="inherit"/>
                  </a:rPr>
                  <a:t>Training: </a:t>
                </a:r>
              </a:p>
              <a:p>
                <a:pPr marL="744868" lvl="1" indent="-457200">
                  <a:buClr>
                    <a:schemeClr val="bg2"/>
                  </a:buClr>
                  <a:buFont typeface="+mj-lt"/>
                  <a:buAutoNum type="arabicPeriod"/>
                </a:pPr>
                <a:r>
                  <a:rPr lang="en-GB" sz="1800" u="none" strike="noStrike" dirty="0">
                    <a:solidFill>
                      <a:srgbClr val="212529"/>
                    </a:solidFill>
                    <a:effectLst/>
                    <a:latin typeface="LMU CompatilFact"/>
                  </a:rPr>
                  <a:t>decoders are trained to minimise the reconstruction error of the previous and the next sentences given the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1800" dirty="0">
                  <a:solidFill>
                    <a:srgbClr val="2F2F2F"/>
                  </a:solidFill>
                  <a:latin typeface="LMU CompatilFact"/>
                </a:endParaRPr>
              </a:p>
              <a:p>
                <a:pPr marL="744868" lvl="1" indent="-457200">
                  <a:buClr>
                    <a:schemeClr val="bg2"/>
                  </a:buClr>
                  <a:buFont typeface="+mj-lt"/>
                  <a:buAutoNum type="arabicPeriod"/>
                </a:pPr>
                <a:r>
                  <a:rPr lang="en-GB" sz="1800" dirty="0">
                    <a:solidFill>
                      <a:srgbClr val="2F2F2F"/>
                    </a:solidFill>
                    <a:latin typeface="LMU CompatilFact"/>
                  </a:rPr>
                  <a:t>Reconstruction error is back-propagated to encoder</a:t>
                </a:r>
              </a:p>
              <a:p>
                <a:pPr marL="744868" lvl="1" indent="-457200">
                  <a:buClr>
                    <a:schemeClr val="bg2"/>
                  </a:buClr>
                  <a:buFont typeface="+mj-lt"/>
                  <a:buAutoNum type="arabicPeriod"/>
                </a:pPr>
                <a:r>
                  <a:rPr lang="en-GB" sz="1800" dirty="0">
                    <a:solidFill>
                      <a:srgbClr val="2F2F2F"/>
                    </a:solidFill>
                    <a:latin typeface="LMU CompatilFact"/>
                  </a:rPr>
                  <a:t>Encoder gives as much information as possible about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800" b="0" i="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solidFill>
                      <a:srgbClr val="2F2F2F"/>
                    </a:solidFill>
                    <a:latin typeface="LMU CompatilFact"/>
                  </a:rPr>
                  <a:t>that will help the decoder to minimise the error in generating the previous and next sentences.</a:t>
                </a:r>
              </a:p>
              <a:p>
                <a:pPr marL="0" indent="0">
                  <a:buClr>
                    <a:schemeClr val="bg2"/>
                  </a:buClr>
                  <a:buFontTx/>
                  <a:buNone/>
                </a:pPr>
                <a:endParaRPr lang="en-GB" sz="2000" dirty="0">
                  <a:solidFill>
                    <a:srgbClr val="2F2F2F"/>
                  </a:solidFill>
                  <a:latin typeface="LMU CompatilFact"/>
                </a:endParaRPr>
              </a:p>
              <a:p>
                <a:pPr marL="0" indent="0">
                  <a:buClr>
                    <a:schemeClr val="bg2"/>
                  </a:buClr>
                  <a:buFontTx/>
                  <a:buNone/>
                </a:pPr>
                <a:r>
                  <a:rPr lang="en-GB" sz="2000" dirty="0">
                    <a:solidFill>
                      <a:srgbClr val="2F2F2F"/>
                    </a:solidFill>
                    <a:latin typeface="LMU CompatilFact"/>
                  </a:rPr>
                  <a:t>	         </a:t>
                </a:r>
              </a:p>
              <a:p>
                <a:pPr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platzhalter 3">
                <a:extLst>
                  <a:ext uri="{FF2B5EF4-FFF2-40B4-BE49-F238E27FC236}">
                    <a16:creationId xmlns:a16="http://schemas.microsoft.com/office/drawing/2014/main" id="{600F1945-902A-486F-800C-526B97F8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92" y="2453982"/>
                <a:ext cx="11483340" cy="3274524"/>
              </a:xfrm>
              <a:prstGeom prst="rect">
                <a:avLst/>
              </a:prstGeom>
              <a:blipFill>
                <a:blip r:embed="rId3"/>
                <a:stretch>
                  <a:fillRect l="-1593" t="-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709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47899"/>
            <a:ext cx="11306174" cy="37721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rgbClr val="03DF28"/>
                </a:solidFill>
                <a:latin typeface="LMU CompatilFact"/>
              </a:rPr>
              <a:t>+</a:t>
            </a:r>
            <a:r>
              <a:rPr lang="de-DE" sz="2400" b="1" dirty="0">
                <a:solidFill>
                  <a:schemeClr val="tx1"/>
                </a:solidFill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robustness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of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representations</a:t>
            </a:r>
            <a:r>
              <a:rPr lang="de-DE" sz="2000" dirty="0">
                <a:latin typeface="LMU CompatilFact"/>
              </a:rPr>
              <a:t>			  </a:t>
            </a:r>
            <a:r>
              <a:rPr lang="de-DE" sz="2400" b="1" dirty="0">
                <a:solidFill>
                  <a:srgbClr val="FF0000"/>
                </a:solidFill>
                <a:latin typeface="LMU CompatilFact"/>
              </a:rPr>
              <a:t>-  </a:t>
            </a:r>
            <a:r>
              <a:rPr lang="de-DE" sz="2000" dirty="0" err="1">
                <a:latin typeface="LMU CompatilFact"/>
              </a:rPr>
              <a:t>fixed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sentence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representation</a:t>
            </a:r>
            <a:endParaRPr lang="de-DE" sz="2000" dirty="0">
              <a:latin typeface="LMU CompatilFact"/>
            </a:endParaRP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						      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→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consumes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large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amount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of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memory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if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sentence</a:t>
            </a:r>
            <a:endParaRPr lang="de-DE" sz="2000" dirty="0">
              <a:latin typeface="LMU CompatilFact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rgbClr val="03DF28"/>
                </a:solidFill>
                <a:latin typeface="LMU CompatilFact"/>
              </a:rPr>
              <a:t>+</a:t>
            </a:r>
            <a:r>
              <a:rPr lang="de-DE" sz="2000" b="1" dirty="0">
                <a:solidFill>
                  <a:srgbClr val="03DF28"/>
                </a:solidFill>
                <a:latin typeface="LMU CompatilFact"/>
              </a:rPr>
              <a:t> 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capture semantics and syntax of the sentences</a:t>
            </a:r>
            <a:r>
              <a:rPr lang="de-DE" sz="2000" b="0" i="0" dirty="0">
                <a:solidFill>
                  <a:srgbClr val="2F2F2F"/>
                </a:solidFill>
                <a:effectLst/>
                <a:latin typeface="LMU CompatilFact"/>
              </a:rPr>
              <a:t>	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         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is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very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rgbClr val="2F2F2F"/>
                </a:solidFill>
                <a:latin typeface="LMU CompatilFact"/>
              </a:rPr>
              <a:t>long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    </a:t>
            </a:r>
          </a:p>
          <a:p>
            <a:pPr marL="0" indent="0">
              <a:buNone/>
            </a:pP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rgbClr val="03DF28"/>
                </a:solidFill>
                <a:latin typeface="LMU CompatilFact"/>
              </a:rPr>
              <a:t>+ </a:t>
            </a:r>
            <a:r>
              <a:rPr lang="de-DE" sz="2000" dirty="0" err="1">
                <a:latin typeface="LMU CompatilFact"/>
              </a:rPr>
              <a:t>can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be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learned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from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unlabeled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data</a:t>
            </a:r>
            <a:r>
              <a:rPr lang="de-DE" sz="2000" dirty="0">
                <a:solidFill>
                  <a:srgbClr val="2F2F2F"/>
                </a:solidFill>
                <a:latin typeface="LMU CompatilFact"/>
              </a:rPr>
              <a:t>							</a:t>
            </a:r>
            <a:endParaRPr lang="de-DE" sz="24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None/>
            </a:pPr>
            <a:endParaRPr lang="de-DE" sz="2000" dirty="0">
              <a:solidFill>
                <a:srgbClr val="2F2F2F"/>
              </a:solidFill>
              <a:latin typeface="LMU CompatilFact"/>
            </a:endParaRP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					</a:t>
            </a: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    </a:t>
            </a:r>
            <a:endParaRPr lang="en-GB" sz="2000" dirty="0">
              <a:solidFill>
                <a:srgbClr val="000000"/>
              </a:solidFill>
              <a:latin typeface="LMU CompatilFact"/>
            </a:endParaRPr>
          </a:p>
          <a:p>
            <a:pPr marL="0" indent="0">
              <a:buNone/>
            </a:pPr>
            <a:endParaRPr lang="de-DE" sz="2000" dirty="0">
              <a:latin typeface="LMU CompatilFact"/>
            </a:endParaRP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</a:t>
            </a: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Skip-</a:t>
            </a:r>
            <a:r>
              <a:rPr lang="de-DE" sz="2800" dirty="0" err="1">
                <a:latin typeface="LMU CompatilFact"/>
              </a:rPr>
              <a:t>Thought</a:t>
            </a:r>
            <a:r>
              <a:rPr lang="de-DE" sz="2800" dirty="0">
                <a:latin typeface="LMU CompatilFact"/>
              </a:rPr>
              <a:t> </a:t>
            </a:r>
            <a:r>
              <a:rPr lang="de-DE" sz="2800" dirty="0" err="1">
                <a:latin typeface="LMU CompatilFact"/>
              </a:rPr>
              <a:t>Vectors</a:t>
            </a:r>
            <a:r>
              <a:rPr lang="de-DE" sz="2800" dirty="0">
                <a:latin typeface="LMU CompatilFact"/>
              </a:rPr>
              <a:t>: Advantages and </a:t>
            </a:r>
            <a:r>
              <a:rPr lang="de-DE" sz="2800" dirty="0" err="1">
                <a:latin typeface="LMU CompatilFact"/>
              </a:rPr>
              <a:t>Disadvantages</a:t>
            </a:r>
            <a:r>
              <a:rPr lang="de-DE" sz="2800" dirty="0">
                <a:latin typeface="LMU CompatilFact"/>
              </a:rPr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43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E531580-DB53-4BAD-A688-E10FD10720D4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>
            <a:off x="6095887" y="2409111"/>
            <a:ext cx="1" cy="3810936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12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F98E7FC-1EB9-4441-A011-A0827B9AB0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Anne </a:t>
            </a:r>
            <a:r>
              <a:rPr lang="de-DE" dirty="0" err="1"/>
              <a:t>Gritto</a:t>
            </a:r>
            <a:endParaRPr lang="de-DE" dirty="0"/>
          </a:p>
          <a:p>
            <a:r>
              <a:rPr lang="de-DE" dirty="0"/>
              <a:t>anne.gritto@campus.lmu.de</a:t>
            </a:r>
          </a:p>
        </p:txBody>
      </p:sp>
    </p:spTree>
    <p:extLst>
      <p:ext uri="{BB962C8B-B14F-4D97-AF65-F5344CB8AC3E}">
        <p14:creationId xmlns:p14="http://schemas.microsoft.com/office/powerpoint/2010/main" val="359888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16E65-959A-8E4C-B770-EDAE5AF42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800" y="2447899"/>
            <a:ext cx="10080000" cy="31281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LMU CompatilFact"/>
              </a:rPr>
              <a:t>Proposed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by</a:t>
            </a:r>
            <a:r>
              <a:rPr lang="de-DE" sz="2000" dirty="0">
                <a:latin typeface="LMU CompatilFact"/>
              </a:rPr>
              <a:t> Maas et al. in 2011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LMU CompatilFact"/>
              </a:rPr>
              <a:t>50,000 </a:t>
            </a:r>
            <a:r>
              <a:rPr lang="de-DE" sz="2000" dirty="0" err="1">
                <a:latin typeface="LMU CompatilFact"/>
              </a:rPr>
              <a:t>movie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reviews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which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consist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of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several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sentences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which</a:t>
            </a:r>
            <a:r>
              <a:rPr lang="de-DE" sz="2000" dirty="0">
                <a:latin typeface="LMU CompatilFact"/>
              </a:rPr>
              <a:t> I </a:t>
            </a:r>
            <a:r>
              <a:rPr lang="de-DE" sz="2000" dirty="0" err="1">
                <a:latin typeface="LMU CompatilFact"/>
              </a:rPr>
              <a:t>divided</a:t>
            </a:r>
            <a:r>
              <a:rPr lang="de-DE" sz="2000" dirty="0">
                <a:latin typeface="LMU CompatilFact"/>
              </a:rPr>
              <a:t> in 2 </a:t>
            </a:r>
            <a:r>
              <a:rPr lang="de-DE" sz="2000" dirty="0" err="1">
                <a:latin typeface="LMU CompatilFact"/>
              </a:rPr>
              <a:t>datasets</a:t>
            </a:r>
            <a:r>
              <a:rPr lang="de-DE" sz="2000" dirty="0">
                <a:latin typeface="LMU CompatilFact"/>
              </a:rPr>
              <a:t>:</a:t>
            </a: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- 40,000 </a:t>
            </a:r>
            <a:r>
              <a:rPr lang="de-DE" sz="2000" dirty="0" err="1">
                <a:latin typeface="LMU CompatilFact"/>
              </a:rPr>
              <a:t>labeled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training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instances</a:t>
            </a:r>
            <a:endParaRPr lang="de-DE" sz="2000" dirty="0">
              <a:latin typeface="LMU CompatilFact"/>
            </a:endParaRP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- 10,000 </a:t>
            </a:r>
            <a:r>
              <a:rPr lang="de-DE" sz="2000" dirty="0" err="1">
                <a:latin typeface="LMU CompatilFact"/>
              </a:rPr>
              <a:t>labeled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test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instances</a:t>
            </a:r>
            <a:endParaRPr lang="de-DE" sz="2000" dirty="0">
              <a:latin typeface="LMU CompatilFac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LMU CompatilFact"/>
              </a:rPr>
              <a:t>2 </a:t>
            </a:r>
            <a:r>
              <a:rPr lang="de-DE" sz="2000" dirty="0" err="1">
                <a:latin typeface="LMU CompatilFact"/>
              </a:rPr>
              <a:t>types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of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labels</a:t>
            </a:r>
            <a:r>
              <a:rPr lang="de-DE" sz="2000" dirty="0">
                <a:latin typeface="LMU CompatilFact"/>
              </a:rPr>
              <a:t>: positive and negative</a:t>
            </a:r>
          </a:p>
          <a:p>
            <a:pPr marL="0" indent="0">
              <a:buNone/>
            </a:pPr>
            <a:r>
              <a:rPr lang="de-DE" sz="2000" dirty="0">
                <a:latin typeface="LMU CompatilFact"/>
              </a:rPr>
              <a:t>	</a:t>
            </a:r>
            <a:r>
              <a:rPr lang="de-DE" sz="2000" dirty="0" err="1">
                <a:latin typeface="LMU CompatilFact"/>
              </a:rPr>
              <a:t>can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be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used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for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sentiment</a:t>
            </a:r>
            <a:r>
              <a:rPr lang="de-DE" sz="2000" dirty="0">
                <a:latin typeface="LMU CompatilFact"/>
              </a:rPr>
              <a:t> </a:t>
            </a:r>
            <a:r>
              <a:rPr lang="de-DE" sz="2000" dirty="0" err="1">
                <a:latin typeface="LMU CompatilFact"/>
              </a:rPr>
              <a:t>analysis</a:t>
            </a:r>
            <a:endParaRPr lang="de-DE" sz="2000" dirty="0">
              <a:latin typeface="LMU CompatilFact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IMDB Data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61C3B01-6C85-4BB9-9881-C1FD421D9552}"/>
              </a:ext>
            </a:extLst>
          </p:cNvPr>
          <p:cNvSpPr/>
          <p:nvPr/>
        </p:nvSpPr>
        <p:spPr>
          <a:xfrm>
            <a:off x="770859" y="4638510"/>
            <a:ext cx="329609" cy="2232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73FDBB-3C3F-4A0F-A4EF-0B50BB708DA9}"/>
              </a:ext>
            </a:extLst>
          </p:cNvPr>
          <p:cNvSpPr txBox="1"/>
          <p:nvPr/>
        </p:nvSpPr>
        <p:spPr>
          <a:xfrm>
            <a:off x="442800" y="6431886"/>
            <a:ext cx="353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  <a:latin typeface="LMU CompatilFact"/>
              </a:rPr>
              <a:t>https://github.com/assenmacher-mat/nlp_notebooks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0D29FE9-74E4-4F83-BD06-3BEAACAE1212}"/>
              </a:ext>
            </a:extLst>
          </p:cNvPr>
          <p:cNvSpPr txBox="1"/>
          <p:nvPr/>
        </p:nvSpPr>
        <p:spPr>
          <a:xfrm>
            <a:off x="442800" y="6185842"/>
            <a:ext cx="5260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  <a:latin typeface="LMU CompatilFact"/>
              </a:rPr>
              <a:t>Data: Andrew L. Maas et al. (2011): Learning Word Vectors for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64338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>
                <a:latin typeface="LMU CompatilFact"/>
              </a:rPr>
              <a:t>IMDB Data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871B5A-4B89-4B02-A98C-38DC4DB9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71" y="2244978"/>
            <a:ext cx="9955749" cy="39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6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871B5A-4B89-4B02-A98C-38DC4DB98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69"/>
          <a:stretch/>
        </p:blipFill>
        <p:spPr>
          <a:xfrm>
            <a:off x="959018" y="1379570"/>
            <a:ext cx="7370938" cy="24688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3FFC34-4CD7-4436-B12D-249046FF6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87"/>
          <a:stretch/>
        </p:blipFill>
        <p:spPr>
          <a:xfrm>
            <a:off x="990685" y="3996459"/>
            <a:ext cx="6189541" cy="2571604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DAF608D-E828-4753-8563-75A7CE6EF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63" b="14969"/>
          <a:stretch/>
        </p:blipFill>
        <p:spPr>
          <a:xfrm>
            <a:off x="7129340" y="4011960"/>
            <a:ext cx="1189463" cy="2468839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3A954-EAEA-4A6C-8A62-1FD7C4842DF2}"/>
              </a:ext>
            </a:extLst>
          </p:cNvPr>
          <p:cNvCxnSpPr>
            <a:cxnSpLocks/>
          </p:cNvCxnSpPr>
          <p:nvPr/>
        </p:nvCxnSpPr>
        <p:spPr>
          <a:xfrm flipH="1">
            <a:off x="970170" y="3951855"/>
            <a:ext cx="72148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EFBA5F47-71E5-423A-9C1A-04B86054B35A}"/>
              </a:ext>
            </a:extLst>
          </p:cNvPr>
          <p:cNvSpPr/>
          <p:nvPr/>
        </p:nvSpPr>
        <p:spPr>
          <a:xfrm>
            <a:off x="992457" y="1379570"/>
            <a:ext cx="7370938" cy="252768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Bogen 19">
            <a:extLst>
              <a:ext uri="{FF2B5EF4-FFF2-40B4-BE49-F238E27FC236}">
                <a16:creationId xmlns:a16="http://schemas.microsoft.com/office/drawing/2014/main" id="{790317B2-9756-4A93-AD15-FBA728F58481}"/>
              </a:ext>
            </a:extLst>
          </p:cNvPr>
          <p:cNvSpPr/>
          <p:nvPr/>
        </p:nvSpPr>
        <p:spPr>
          <a:xfrm rot="2995477">
            <a:off x="5937464" y="2272630"/>
            <a:ext cx="3511781" cy="3356504"/>
          </a:xfrm>
          <a:prstGeom prst="arc">
            <a:avLst/>
          </a:prstGeom>
          <a:ln w="28575">
            <a:solidFill>
              <a:schemeClr val="bg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8FCCA9D-4155-475D-85AA-8321980DD6A5}"/>
              </a:ext>
            </a:extLst>
          </p:cNvPr>
          <p:cNvSpPr txBox="1"/>
          <p:nvPr/>
        </p:nvSpPr>
        <p:spPr>
          <a:xfrm>
            <a:off x="9604577" y="3720049"/>
            <a:ext cx="1961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solidFill>
                  <a:schemeClr val="tx2"/>
                </a:solidFill>
                <a:latin typeface="LMU CompatilFact"/>
              </a:rPr>
              <a:t>Preprocessing</a:t>
            </a:r>
            <a:endParaRPr lang="en-GB" sz="2400" b="1" dirty="0">
              <a:solidFill>
                <a:schemeClr val="tx2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69127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08D99B-4D67-2C49-A66F-E725AD270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800" y="1583611"/>
            <a:ext cx="11306175" cy="825500"/>
          </a:xfrm>
        </p:spPr>
        <p:txBody>
          <a:bodyPr/>
          <a:lstStyle/>
          <a:p>
            <a:pPr lvl="0"/>
            <a:r>
              <a:rPr lang="de-DE" sz="2800" dirty="0" err="1">
                <a:latin typeface="LMU CompatilFact"/>
              </a:rPr>
              <a:t>Why</a:t>
            </a:r>
            <a:r>
              <a:rPr lang="de-DE" sz="2800" dirty="0">
                <a:latin typeface="LMU CompatilFact"/>
              </a:rPr>
              <a:t> do I </a:t>
            </a:r>
            <a:r>
              <a:rPr lang="de-DE" sz="2800" dirty="0" err="1">
                <a:latin typeface="LMU CompatilFact"/>
              </a:rPr>
              <a:t>need</a:t>
            </a:r>
            <a:r>
              <a:rPr lang="de-DE" sz="2800" dirty="0">
                <a:latin typeface="LMU CompatilFact"/>
              </a:rPr>
              <a:t> </a:t>
            </a:r>
            <a:r>
              <a:rPr lang="de-DE" sz="2800" dirty="0" err="1">
                <a:latin typeface="LMU CompatilFact"/>
              </a:rPr>
              <a:t>data</a:t>
            </a:r>
            <a:r>
              <a:rPr lang="de-DE" sz="2800" dirty="0">
                <a:latin typeface="LMU CompatilFact"/>
              </a:rPr>
              <a:t> in </a:t>
            </a:r>
            <a:r>
              <a:rPr lang="de-DE" sz="2800" dirty="0" err="1">
                <a:latin typeface="LMU CompatilFact"/>
              </a:rPr>
              <a:t>my</a:t>
            </a:r>
            <a:r>
              <a:rPr lang="de-DE" sz="2800" dirty="0">
                <a:latin typeface="LMU CompatilFact"/>
              </a:rPr>
              <a:t> </a:t>
            </a:r>
            <a:r>
              <a:rPr lang="de-DE" sz="2800" dirty="0" err="1">
                <a:latin typeface="LMU CompatilFact"/>
              </a:rPr>
              <a:t>presentation</a:t>
            </a:r>
            <a:r>
              <a:rPr lang="de-DE" sz="2400" dirty="0">
                <a:latin typeface="LMU CompatilFact"/>
              </a:rPr>
              <a:t>?</a:t>
            </a:r>
            <a:endParaRPr lang="de-DE" sz="2800" dirty="0">
              <a:latin typeface="LMU CompatilFac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53C5A-7DA3-2648-81E2-96D82F8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14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42AC78B8-1083-4644-9D98-98740BD5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r>
              <a:rPr lang="de-DE" sz="1200" dirty="0">
                <a:latin typeface="Arial" panose="020B0604020202020204" pitchFamily="34" charset="0"/>
              </a:rPr>
              <a:t>Foundations </a:t>
            </a:r>
            <a:r>
              <a:rPr lang="de-DE" sz="1200" dirty="0" err="1">
                <a:latin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natural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language</a:t>
            </a:r>
            <a:r>
              <a:rPr lang="de-DE" sz="1200" dirty="0">
                <a:latin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</a:rPr>
              <a:t>processing</a:t>
            </a:r>
            <a:endParaRPr lang="de-DE" sz="1200" dirty="0">
              <a:latin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5D418C4-DF86-46B6-920E-B300B09BAA4E}"/>
              </a:ext>
            </a:extLst>
          </p:cNvPr>
          <p:cNvSpPr/>
          <p:nvPr/>
        </p:nvSpPr>
        <p:spPr>
          <a:xfrm>
            <a:off x="442800" y="2656047"/>
            <a:ext cx="2677591" cy="8255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2"/>
                </a:solidFill>
                <a:latin typeface="LMU CompatilFact"/>
              </a:rPr>
              <a:t>Reviews, e.g. </a:t>
            </a:r>
          </a:p>
          <a:p>
            <a:pPr algn="ctr"/>
            <a:r>
              <a:rPr lang="de-DE" sz="2000" dirty="0">
                <a:solidFill>
                  <a:schemeClr val="tx2"/>
                </a:solidFill>
                <a:latin typeface="LMU CompatilFact"/>
              </a:rPr>
              <a:t>„This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movie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was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lame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.“</a:t>
            </a:r>
            <a:endParaRPr lang="en-GB" sz="2000" dirty="0">
              <a:solidFill>
                <a:schemeClr val="tx2"/>
              </a:solidFill>
              <a:latin typeface="LMU CompatilFact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AE98A77-D649-4900-88F6-FF20E1C57A4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120391" y="3068797"/>
            <a:ext cx="122025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394F34CA-36FC-4EA7-8D9D-8D041F52428E}"/>
              </a:ext>
            </a:extLst>
          </p:cNvPr>
          <p:cNvSpPr/>
          <p:nvPr/>
        </p:nvSpPr>
        <p:spPr>
          <a:xfrm>
            <a:off x="4340646" y="2656047"/>
            <a:ext cx="2332968" cy="8255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Some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document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embedding</a:t>
            </a:r>
            <a:endParaRPr lang="en-GB" sz="2000" dirty="0">
              <a:solidFill>
                <a:schemeClr val="tx2"/>
              </a:solidFill>
              <a:latin typeface="LMU CompatilFact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0166A-A2F4-41B1-B32D-A2A73672BAAA}"/>
              </a:ext>
            </a:extLst>
          </p:cNvPr>
          <p:cNvCxnSpPr>
            <a:cxnSpLocks/>
          </p:cNvCxnSpPr>
          <p:nvPr/>
        </p:nvCxnSpPr>
        <p:spPr>
          <a:xfrm>
            <a:off x="6673614" y="3068797"/>
            <a:ext cx="122025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52D170F-6077-473E-9BBE-08BC7776B57C}"/>
              </a:ext>
            </a:extLst>
          </p:cNvPr>
          <p:cNvSpPr/>
          <p:nvPr/>
        </p:nvSpPr>
        <p:spPr>
          <a:xfrm>
            <a:off x="7905127" y="2656047"/>
            <a:ext cx="2332968" cy="8255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2"/>
                </a:solidFill>
                <a:latin typeface="LMU CompatilFact"/>
              </a:rPr>
              <a:t>Vector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representation</a:t>
            </a:r>
            <a:endParaRPr lang="en-GB" sz="2000" dirty="0">
              <a:solidFill>
                <a:schemeClr val="tx2"/>
              </a:solidFill>
              <a:latin typeface="LMU CompatilFact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21EB55E-653E-4091-BA9C-FA6731650DE2}"/>
              </a:ext>
            </a:extLst>
          </p:cNvPr>
          <p:cNvSpPr/>
          <p:nvPr/>
        </p:nvSpPr>
        <p:spPr>
          <a:xfrm>
            <a:off x="7747874" y="4279582"/>
            <a:ext cx="2647473" cy="1768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Logistic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Regression</a:t>
            </a:r>
          </a:p>
          <a:p>
            <a:pPr algn="ctr"/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With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function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de-DE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from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LMU CompatilFact"/>
              </a:rPr>
              <a:t>module</a:t>
            </a:r>
            <a:r>
              <a:rPr lang="de-DE" sz="20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endParaRPr lang="en-GB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0E21A83-5373-4D80-B436-86A5A8656F4A}"/>
              </a:ext>
            </a:extLst>
          </p:cNvPr>
          <p:cNvCxnSpPr>
            <a:cxnSpLocks/>
          </p:cNvCxnSpPr>
          <p:nvPr/>
        </p:nvCxnSpPr>
        <p:spPr>
          <a:xfrm>
            <a:off x="6438123" y="4850454"/>
            <a:ext cx="1309751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FB509946-46C2-40FD-9BA1-265C16168E59}"/>
              </a:ext>
            </a:extLst>
          </p:cNvPr>
          <p:cNvSpPr/>
          <p:nvPr/>
        </p:nvSpPr>
        <p:spPr>
          <a:xfrm>
            <a:off x="5217868" y="4728311"/>
            <a:ext cx="1220255" cy="825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b="1" dirty="0">
                <a:solidFill>
                  <a:schemeClr val="tx2"/>
                </a:solidFill>
                <a:latin typeface="LMU CompatilFact"/>
              </a:rPr>
              <a:t>Negative</a:t>
            </a:r>
          </a:p>
          <a:p>
            <a:endParaRPr lang="de-DE" sz="2000" dirty="0">
              <a:solidFill>
                <a:schemeClr val="tx2"/>
              </a:solidFill>
              <a:latin typeface="LMU CompatilFact"/>
            </a:endParaRPr>
          </a:p>
          <a:p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MU CompatilFact"/>
              </a:rPr>
              <a:t>Positive</a:t>
            </a:r>
            <a:endParaRPr lang="en-GB" sz="2000" dirty="0">
              <a:solidFill>
                <a:schemeClr val="bg2">
                  <a:lumMod val="60000"/>
                  <a:lumOff val="40000"/>
                </a:schemeClr>
              </a:solidFill>
              <a:latin typeface="LMU CompatilFact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C2186F5-2B05-481C-970B-1D852FEFDAC7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071611" y="3481547"/>
            <a:ext cx="0" cy="79803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32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9F65854-600C-4230-A08B-0D9ED8CC0826}"/>
              </a:ext>
            </a:extLst>
          </p:cNvPr>
          <p:cNvSpPr/>
          <p:nvPr/>
        </p:nvSpPr>
        <p:spPr>
          <a:xfrm>
            <a:off x="882502" y="2159999"/>
            <a:ext cx="2371061" cy="455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73FC2B2A-9A34-4E38-954D-92B9970646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67" y="1792381"/>
            <a:ext cx="7200000" cy="380690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Data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dirty="0">
                <a:solidFill>
                  <a:schemeClr val="tx2"/>
                </a:solidFill>
                <a:latin typeface="LMU CompatilFact"/>
              </a:rPr>
              <a:t>Bag-</a:t>
            </a:r>
            <a:r>
              <a:rPr lang="de-DE" sz="3200" dirty="0" err="1">
                <a:solidFill>
                  <a:schemeClr val="tx2"/>
                </a:solidFill>
                <a:latin typeface="LMU CompatilFact"/>
              </a:rPr>
              <a:t>of</a:t>
            </a:r>
            <a:r>
              <a:rPr lang="de-DE" sz="3200" dirty="0">
                <a:solidFill>
                  <a:schemeClr val="tx2"/>
                </a:solidFill>
                <a:latin typeface="LMU CompatilFact"/>
              </a:rPr>
              <a:t>-</a:t>
            </a:r>
            <a:r>
              <a:rPr lang="de-DE" sz="3200" dirty="0" err="1">
                <a:solidFill>
                  <a:schemeClr val="tx2"/>
                </a:solidFill>
                <a:latin typeface="LMU CompatilFact"/>
              </a:rPr>
              <a:t>words</a:t>
            </a:r>
            <a:r>
              <a:rPr lang="de-DE" sz="3200" dirty="0">
                <a:solidFill>
                  <a:schemeClr val="tx2"/>
                </a:solidFill>
                <a:latin typeface="LMU CompatilFact"/>
              </a:rPr>
              <a:t> </a:t>
            </a:r>
            <a:r>
              <a:rPr lang="de-DE" sz="3200" dirty="0" err="1">
                <a:solidFill>
                  <a:schemeClr val="tx2"/>
                </a:solidFill>
                <a:latin typeface="LMU CompatilFact"/>
              </a:rPr>
              <a:t>approach</a:t>
            </a:r>
            <a:endParaRPr lang="de-DE" sz="3200" dirty="0">
              <a:solidFill>
                <a:schemeClr val="tx2"/>
              </a:solidFill>
              <a:latin typeface="LMU CompatilFac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Neural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 network-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based</a:t>
            </a: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 </a:t>
            </a:r>
            <a:r>
              <a:rPr lang="de-DE" sz="32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approaches</a:t>
            </a:r>
            <a:endParaRPr lang="de-DE" sz="3200" b="0" dirty="0">
              <a:solidFill>
                <a:schemeClr val="accent1">
                  <a:lumMod val="50000"/>
                </a:schemeClr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r>
              <a:rPr lang="de-DE" sz="24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	i. Paragraph Vector</a:t>
            </a:r>
          </a:p>
          <a:p>
            <a:pPr>
              <a:lnSpc>
                <a:spcPct val="100000"/>
              </a:lnSpc>
            </a:pPr>
            <a:r>
              <a:rPr lang="de-DE" sz="24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	ii. Skip-</a:t>
            </a:r>
            <a:r>
              <a:rPr lang="de-DE" sz="2400" b="0" dirty="0" err="1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thought</a:t>
            </a:r>
            <a:endParaRPr lang="de-DE" sz="2400" b="0" dirty="0">
              <a:solidFill>
                <a:schemeClr val="accent1">
                  <a:lumMod val="50000"/>
                </a:schemeClr>
              </a:solidFill>
              <a:latin typeface="LMU CompatilFact"/>
            </a:endParaRPr>
          </a:p>
          <a:p>
            <a:pPr>
              <a:lnSpc>
                <a:spcPct val="150000"/>
              </a:lnSpc>
            </a:pPr>
            <a:r>
              <a:rPr lang="de-DE" sz="3200" b="0" dirty="0">
                <a:solidFill>
                  <a:schemeClr val="accent1">
                    <a:lumMod val="50000"/>
                  </a:schemeClr>
                </a:solidFill>
                <a:latin typeface="LMU CompatilFact"/>
              </a:rPr>
              <a:t>4.  Evaluation and Outlook</a:t>
            </a:r>
          </a:p>
        </p:txBody>
      </p:sp>
    </p:spTree>
    <p:extLst>
      <p:ext uri="{BB962C8B-B14F-4D97-AF65-F5344CB8AC3E}">
        <p14:creationId xmlns:p14="http://schemas.microsoft.com/office/powerpoint/2010/main" val="2662006483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titel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äsentationstitel Variante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piteltrenner">
  <a:themeElements>
    <a:clrScheme name="LMU">
      <a:dk1>
        <a:srgbClr val="008740"/>
      </a:dk1>
      <a:lt1>
        <a:sysClr val="window" lastClr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halt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Rücktitel">
  <a:themeElements>
    <a:clrScheme name="Benutzerdefiniert 1">
      <a:dk1>
        <a:srgbClr val="008740"/>
      </a:dk1>
      <a:lt1>
        <a:srgbClr val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3032</Words>
  <Application>Microsoft Office PowerPoint</Application>
  <PresentationFormat>Breitbild</PresentationFormat>
  <Paragraphs>573</Paragraphs>
  <Slides>44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44</vt:i4>
      </vt:variant>
    </vt:vector>
  </HeadingPairs>
  <TitlesOfParts>
    <vt:vector size="56" baseType="lpstr">
      <vt:lpstr>Arial</vt:lpstr>
      <vt:lpstr>Calibri</vt:lpstr>
      <vt:lpstr>Cambria Math</vt:lpstr>
      <vt:lpstr>charter</vt:lpstr>
      <vt:lpstr>Courier New</vt:lpstr>
      <vt:lpstr>inherit</vt:lpstr>
      <vt:lpstr>LMU CompatilFact</vt:lpstr>
      <vt:lpstr>Präsentationstitel</vt:lpstr>
      <vt:lpstr>Präsentationstitel Variante</vt:lpstr>
      <vt:lpstr>Kapiteltrenner</vt:lpstr>
      <vt:lpstr>Inhalt</vt:lpstr>
      <vt:lpstr>Rücktitel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Doeffinger</dc:creator>
  <cp:lastModifiedBy>HP</cp:lastModifiedBy>
  <cp:revision>280</cp:revision>
  <cp:lastPrinted>2020-11-01T16:28:52Z</cp:lastPrinted>
  <dcterms:created xsi:type="dcterms:W3CDTF">2020-05-08T07:19:48Z</dcterms:created>
  <dcterms:modified xsi:type="dcterms:W3CDTF">2021-07-09T13:25:16Z</dcterms:modified>
</cp:coreProperties>
</file>