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0"/>
  </p:notesMasterIdLst>
  <p:handoutMasterIdLst>
    <p:handoutMasterId r:id="rId21"/>
  </p:handoutMasterIdLst>
  <p:sldIdLst>
    <p:sldId id="256" r:id="rId2"/>
    <p:sldId id="274" r:id="rId3"/>
    <p:sldId id="414" r:id="rId4"/>
    <p:sldId id="416" r:id="rId5"/>
    <p:sldId id="279" r:id="rId6"/>
    <p:sldId id="283" r:id="rId7"/>
    <p:sldId id="421" r:id="rId8"/>
    <p:sldId id="422" r:id="rId9"/>
    <p:sldId id="417" r:id="rId10"/>
    <p:sldId id="420" r:id="rId11"/>
    <p:sldId id="287" r:id="rId12"/>
    <p:sldId id="288" r:id="rId13"/>
    <p:sldId id="289" r:id="rId14"/>
    <p:sldId id="290" r:id="rId15"/>
    <p:sldId id="291" r:id="rId16"/>
    <p:sldId id="292" r:id="rId17"/>
    <p:sldId id="410" r:id="rId18"/>
    <p:sldId id="415" r:id="rId19"/>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9" d="100"/>
          <a:sy n="119" d="100"/>
        </p:scale>
        <p:origin x="91" y="1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1/17/2023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8321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5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3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841146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Participation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Participation</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12358" y="4815128"/>
            <a:ext cx="8959362" cy="19389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Optional participation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has one advisor at most but it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no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may take no courses</a:t>
            </a: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Mandatory participation</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and should advise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student needs an advisor assigned</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97910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Crow’s Foot Notation</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97" name="Table 397"/>
          <p:cNvGraphicFramePr/>
          <p:nvPr>
            <p:extLst>
              <p:ext uri="{D42A27DB-BD31-4B8C-83A1-F6EECF244321}">
                <p14:modId xmlns:p14="http://schemas.microsoft.com/office/powerpoint/2010/main" val="3271250063"/>
              </p:ext>
            </p:extLst>
          </p:nvPr>
        </p:nvGraphicFramePr>
        <p:xfrm>
          <a:off x="1945535" y="940815"/>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42267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41259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42267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042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4221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34266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33258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34266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331312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2705932"/>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270593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259243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024625"/>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252802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270649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20">
            <a:extLst>
              <a:ext uri="{FF2B5EF4-FFF2-40B4-BE49-F238E27FC236}">
                <a16:creationId xmlns:a16="http://schemas.microsoft.com/office/drawing/2014/main" id="{7F457DE4-92A8-4A67-80E7-F6A2F2D4C2AB}"/>
              </a:ext>
            </a:extLst>
          </p:cNvPr>
          <p:cNvSpPr txBox="1"/>
          <p:nvPr/>
        </p:nvSpPr>
        <p:spPr>
          <a:xfrm>
            <a:off x="0" y="4774646"/>
            <a:ext cx="8904514" cy="1938992"/>
          </a:xfrm>
          <a:prstGeom prst="rect">
            <a:avLst/>
          </a:prstGeom>
          <a:noFill/>
        </p:spPr>
        <p:txBody>
          <a:bodyPr wrap="square" rtlCol="0">
            <a:spAutoFit/>
          </a:bodyPr>
          <a:lstStyle/>
          <a:p>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Notation schemes: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Chen notation: Solid lines for mandatory, dashed lines for optional; write 1 or N on the line for one or many, respectively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UML notation: Write minimum and maximum numbers on the line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Arrow notation: Single arrow for one, two arrows for many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(many others)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Diagram&#10;&#10;Description automatically generated">
            <a:extLst>
              <a:ext uri="{FF2B5EF4-FFF2-40B4-BE49-F238E27FC236}">
                <a16:creationId xmlns:a16="http://schemas.microsoft.com/office/drawing/2014/main" id="{A0C54447-A259-3DAD-ADDE-24CC937CF4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4" r="21687"/>
          <a:stretch/>
        </p:blipFill>
        <p:spPr>
          <a:xfrm>
            <a:off x="484139" y="1519128"/>
            <a:ext cx="8144752" cy="2109493"/>
          </a:xfrm>
          <a:prstGeom prst="rect">
            <a:avLst/>
          </a:prstGeom>
        </p:spPr>
      </p:pic>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sp>
        <p:nvSpPr>
          <p:cNvPr id="2" name="TextBox 1"/>
          <p:cNvSpPr txBox="1"/>
          <p:nvPr/>
        </p:nvSpPr>
        <p:spPr>
          <a:xfrm>
            <a:off x="92529" y="4674713"/>
            <a:ext cx="8904514" cy="2246769"/>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the notation goes to the “other side” of the relationship.</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hape 308">
            <a:extLst>
              <a:ext uri="{FF2B5EF4-FFF2-40B4-BE49-F238E27FC236}">
                <a16:creationId xmlns:a16="http://schemas.microsoft.com/office/drawing/2014/main" id="{F60B1880-4D45-66CC-A73D-FCCE000F6428}"/>
              </a:ext>
            </a:extLst>
          </p:cNvPr>
          <p:cNvSpPr/>
          <p:nvPr/>
        </p:nvSpPr>
        <p:spPr>
          <a:xfrm>
            <a:off x="2686098" y="1039037"/>
            <a:ext cx="1899142"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Inside symbol </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Minimum cardinality</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6" name="Straight Arrow Connector 5">
            <a:extLst>
              <a:ext uri="{FF2B5EF4-FFF2-40B4-BE49-F238E27FC236}">
                <a16:creationId xmlns:a16="http://schemas.microsoft.com/office/drawing/2014/main" id="{B3A57559-BBFF-FF2D-F62D-D49DD0764B19}"/>
              </a:ext>
            </a:extLst>
          </p:cNvPr>
          <p:cNvCxnSpPr>
            <a:cxnSpLocks/>
            <a:stCxn id="5" idx="2"/>
          </p:cNvCxnSpPr>
          <p:nvPr/>
        </p:nvCxnSpPr>
        <p:spPr>
          <a:xfrm flipH="1">
            <a:off x="3517751" y="1531480"/>
            <a:ext cx="117918" cy="98580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0" name="Shape 308">
            <a:extLst>
              <a:ext uri="{FF2B5EF4-FFF2-40B4-BE49-F238E27FC236}">
                <a16:creationId xmlns:a16="http://schemas.microsoft.com/office/drawing/2014/main" id="{5505EFB6-A8E0-5AFB-EBB4-EE66B9B13714}"/>
              </a:ext>
            </a:extLst>
          </p:cNvPr>
          <p:cNvSpPr/>
          <p:nvPr/>
        </p:nvSpPr>
        <p:spPr>
          <a:xfrm>
            <a:off x="2447032" y="3838114"/>
            <a:ext cx="1899142"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Outside symbol </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 cardinality</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2" name="Straight Arrow Connector 11">
            <a:extLst>
              <a:ext uri="{FF2B5EF4-FFF2-40B4-BE49-F238E27FC236}">
                <a16:creationId xmlns:a16="http://schemas.microsoft.com/office/drawing/2014/main" id="{7C6E2B59-D584-1DD4-03EE-FC36899371C4}"/>
              </a:ext>
            </a:extLst>
          </p:cNvPr>
          <p:cNvCxnSpPr>
            <a:cxnSpLocks/>
          </p:cNvCxnSpPr>
          <p:nvPr/>
        </p:nvCxnSpPr>
        <p:spPr>
          <a:xfrm flipV="1">
            <a:off x="3396603" y="2715394"/>
            <a:ext cx="0" cy="115268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32" name="Shape 308">
            <a:extLst>
              <a:ext uri="{FF2B5EF4-FFF2-40B4-BE49-F238E27FC236}">
                <a16:creationId xmlns:a16="http://schemas.microsoft.com/office/drawing/2014/main" id="{D3550E72-5A71-72C0-DE90-854CEBD9AF71}"/>
              </a:ext>
            </a:extLst>
          </p:cNvPr>
          <p:cNvSpPr/>
          <p:nvPr/>
        </p:nvSpPr>
        <p:spPr>
          <a:xfrm>
            <a:off x="4707923" y="1160319"/>
            <a:ext cx="1899142"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“Crow’s foot” </a:t>
            </a:r>
            <a:b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Many</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33" name="Straight Arrow Connector 32">
            <a:extLst>
              <a:ext uri="{FF2B5EF4-FFF2-40B4-BE49-F238E27FC236}">
                <a16:creationId xmlns:a16="http://schemas.microsoft.com/office/drawing/2014/main" id="{14B5FDA9-BD39-4B00-BCDF-8E703A99BD6C}"/>
              </a:ext>
            </a:extLst>
          </p:cNvPr>
          <p:cNvCxnSpPr>
            <a:cxnSpLocks/>
            <a:stCxn id="32" idx="2"/>
          </p:cNvCxnSpPr>
          <p:nvPr/>
        </p:nvCxnSpPr>
        <p:spPr>
          <a:xfrm>
            <a:off x="5657494" y="1652762"/>
            <a:ext cx="38680" cy="80911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38" name="Shape 308">
            <a:extLst>
              <a:ext uri="{FF2B5EF4-FFF2-40B4-BE49-F238E27FC236}">
                <a16:creationId xmlns:a16="http://schemas.microsoft.com/office/drawing/2014/main" id="{5CA81781-B84F-083D-1883-4C8A418190E3}"/>
              </a:ext>
            </a:extLst>
          </p:cNvPr>
          <p:cNvSpPr/>
          <p:nvPr/>
        </p:nvSpPr>
        <p:spPr>
          <a:xfrm>
            <a:off x="4456469" y="3223195"/>
            <a:ext cx="1899142"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Circle</a:t>
            </a:r>
            <a:b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Zero</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39" name="Straight Arrow Connector 38">
            <a:extLst>
              <a:ext uri="{FF2B5EF4-FFF2-40B4-BE49-F238E27FC236}">
                <a16:creationId xmlns:a16="http://schemas.microsoft.com/office/drawing/2014/main" id="{D2FA3985-F8E6-9663-C6CB-4D5045F9769A}"/>
              </a:ext>
            </a:extLst>
          </p:cNvPr>
          <p:cNvCxnSpPr>
            <a:cxnSpLocks/>
            <a:stCxn id="38" idx="0"/>
          </p:cNvCxnSpPr>
          <p:nvPr/>
        </p:nvCxnSpPr>
        <p:spPr>
          <a:xfrm flipV="1">
            <a:off x="5406040" y="2715394"/>
            <a:ext cx="150285" cy="507801"/>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C5363D-7900-035F-6E42-2623AACB6FD5}"/>
              </a:ext>
            </a:extLst>
          </p:cNvPr>
          <p:cNvCxnSpPr>
            <a:cxnSpLocks/>
          </p:cNvCxnSpPr>
          <p:nvPr/>
        </p:nvCxnSpPr>
        <p:spPr>
          <a:xfrm flipH="1" flipV="1">
            <a:off x="3517751" y="2688614"/>
            <a:ext cx="1148952" cy="1284163"/>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45" name="Shape 308">
            <a:extLst>
              <a:ext uri="{FF2B5EF4-FFF2-40B4-BE49-F238E27FC236}">
                <a16:creationId xmlns:a16="http://schemas.microsoft.com/office/drawing/2014/main" id="{CA590042-44C0-554B-03A3-3122091B3B88}"/>
              </a:ext>
            </a:extLst>
          </p:cNvPr>
          <p:cNvSpPr/>
          <p:nvPr/>
        </p:nvSpPr>
        <p:spPr>
          <a:xfrm>
            <a:off x="4606754" y="3942280"/>
            <a:ext cx="1899142"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Perpendicular line</a:t>
            </a:r>
            <a:b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ardinality: One</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757378" cy="587083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(0 ): e.g.,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926137" y="4325953"/>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6093620" y="442006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6090891" y="424883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6087319" y="441460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990911"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979301"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984601"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6247710" y="6059401"/>
            <a:ext cx="228394"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6333124" y="5929129"/>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347046" y="4359378"/>
            <a:ext cx="8674101" cy="110286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sp>
        <p:nvSpPr>
          <p:cNvPr id="4" name="Shape 308">
            <a:extLst>
              <a:ext uri="{FF2B5EF4-FFF2-40B4-BE49-F238E27FC236}">
                <a16:creationId xmlns:a16="http://schemas.microsoft.com/office/drawing/2014/main" id="{564E9587-13E8-4DD6-95AE-233D345C10C3}"/>
              </a:ext>
            </a:extLst>
          </p:cNvPr>
          <p:cNvSpPr/>
          <p:nvPr/>
        </p:nvSpPr>
        <p:spPr>
          <a:xfrm>
            <a:off x="3485145" y="3685714"/>
            <a:ext cx="1899142"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8292801E-2586-E692-FB6B-10ED25F141B5}"/>
              </a:ext>
            </a:extLst>
          </p:cNvPr>
          <p:cNvCxnSpPr>
            <a:cxnSpLocks/>
          </p:cNvCxnSpPr>
          <p:nvPr/>
        </p:nvCxnSpPr>
        <p:spPr>
          <a:xfrm flipH="1" flipV="1">
            <a:off x="3065929" y="2883049"/>
            <a:ext cx="957431" cy="80266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12650EE-55B5-AA01-2CAE-10396D3A5131}"/>
              </a:ext>
            </a:extLst>
          </p:cNvPr>
          <p:cNvCxnSpPr>
            <a:cxnSpLocks/>
          </p:cNvCxnSpPr>
          <p:nvPr/>
        </p:nvCxnSpPr>
        <p:spPr>
          <a:xfrm flipV="1">
            <a:off x="4959275" y="2883049"/>
            <a:ext cx="962810" cy="80266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low confidence">
            <a:extLst>
              <a:ext uri="{FF2B5EF4-FFF2-40B4-BE49-F238E27FC236}">
                <a16:creationId xmlns:a16="http://schemas.microsoft.com/office/drawing/2014/main" id="{8E2DC53C-E183-EFD6-D481-3B7213E66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51" y="654181"/>
            <a:ext cx="7126941" cy="2598726"/>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74391" y="4449100"/>
            <a:ext cx="8034696" cy="1795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25634" y="503441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22906" y="486318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19334" y="502895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A screenshot of a computer&#10;&#10;Description automatically generated with low confidence">
            <a:extLst>
              <a:ext uri="{FF2B5EF4-FFF2-40B4-BE49-F238E27FC236}">
                <a16:creationId xmlns:a16="http://schemas.microsoft.com/office/drawing/2014/main" id="{BA6A552C-F1C7-89DF-5EA9-CD30CD78BB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1525" y="858441"/>
            <a:ext cx="5814508" cy="2158852"/>
          </a:xfrm>
          <a:prstGeom prst="rect">
            <a:avLst/>
          </a:prstGeom>
        </p:spPr>
      </p:pic>
      <p:sp>
        <p:nvSpPr>
          <p:cNvPr id="4" name="Shape 308">
            <a:extLst>
              <a:ext uri="{FF2B5EF4-FFF2-40B4-BE49-F238E27FC236}">
                <a16:creationId xmlns:a16="http://schemas.microsoft.com/office/drawing/2014/main" id="{4E4D9E54-41A8-51B3-9F7E-BBA906B03C98}"/>
              </a:ext>
            </a:extLst>
          </p:cNvPr>
          <p:cNvSpPr/>
          <p:nvPr/>
        </p:nvSpPr>
        <p:spPr>
          <a:xfrm>
            <a:off x="3485145" y="3685714"/>
            <a:ext cx="1899142"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7DA7E587-046C-B6D1-CB89-6EBE309C6BE8}"/>
              </a:ext>
            </a:extLst>
          </p:cNvPr>
          <p:cNvCxnSpPr>
            <a:cxnSpLocks/>
          </p:cNvCxnSpPr>
          <p:nvPr/>
        </p:nvCxnSpPr>
        <p:spPr>
          <a:xfrm flipH="1" flipV="1">
            <a:off x="3173506" y="2721685"/>
            <a:ext cx="849854" cy="96402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F98EE-A908-01CA-7EDB-DF3B33B11B91}"/>
              </a:ext>
            </a:extLst>
          </p:cNvPr>
          <p:cNvCxnSpPr>
            <a:cxnSpLocks/>
          </p:cNvCxnSpPr>
          <p:nvPr/>
        </p:nvCxnSpPr>
        <p:spPr>
          <a:xfrm flipV="1">
            <a:off x="4959275" y="2721685"/>
            <a:ext cx="640080" cy="96402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386308" y="4674872"/>
            <a:ext cx="7980790" cy="18081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enroll in</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courses:</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This is the most flexible relationship, but too much flexibility may result in various data quality problems</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Diagram&#10;&#10;Description automatically generated with low confidence">
            <a:extLst>
              <a:ext uri="{FF2B5EF4-FFF2-40B4-BE49-F238E27FC236}">
                <a16:creationId xmlns:a16="http://schemas.microsoft.com/office/drawing/2014/main" id="{F998ACF6-331D-1CD2-1B5F-F2A446540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983" y="1170135"/>
            <a:ext cx="6845121" cy="2524562"/>
          </a:xfrm>
          <a:prstGeom prst="rect">
            <a:avLst/>
          </a:prstGeom>
        </p:spPr>
      </p:pic>
      <p:sp>
        <p:nvSpPr>
          <p:cNvPr id="6" name="Shape 308">
            <a:extLst>
              <a:ext uri="{FF2B5EF4-FFF2-40B4-BE49-F238E27FC236}">
                <a16:creationId xmlns:a16="http://schemas.microsoft.com/office/drawing/2014/main" id="{D7F21414-FCA8-51A2-E012-8306D4D8BE3F}"/>
              </a:ext>
            </a:extLst>
          </p:cNvPr>
          <p:cNvSpPr/>
          <p:nvPr/>
        </p:nvSpPr>
        <p:spPr>
          <a:xfrm>
            <a:off x="3929466" y="3898311"/>
            <a:ext cx="1899142"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7" name="Straight Arrow Connector 6">
            <a:extLst>
              <a:ext uri="{FF2B5EF4-FFF2-40B4-BE49-F238E27FC236}">
                <a16:creationId xmlns:a16="http://schemas.microsoft.com/office/drawing/2014/main" id="{17C11B2A-A8C7-ED37-298D-289EC1CC2F00}"/>
              </a:ext>
            </a:extLst>
          </p:cNvPr>
          <p:cNvCxnSpPr>
            <a:cxnSpLocks/>
          </p:cNvCxnSpPr>
          <p:nvPr/>
        </p:nvCxnSpPr>
        <p:spPr>
          <a:xfrm flipH="1" flipV="1">
            <a:off x="3515932" y="3314490"/>
            <a:ext cx="951749" cy="583821"/>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A5AF13D-2AD3-72BD-D20A-4DE723235A67}"/>
              </a:ext>
            </a:extLst>
          </p:cNvPr>
          <p:cNvCxnSpPr>
            <a:cxnSpLocks/>
          </p:cNvCxnSpPr>
          <p:nvPr/>
        </p:nvCxnSpPr>
        <p:spPr>
          <a:xfrm flipV="1">
            <a:off x="5403596" y="3380704"/>
            <a:ext cx="758945" cy="517607"/>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7312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values.</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dob</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indent="-222738">
              <a:spcBef>
                <a:spcPts val="700"/>
              </a:spcBef>
              <a:buSzPct val="100000"/>
              <a:buChar char="•"/>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 name="Shape 32"/>
          <p:cNvSpPr/>
          <p:nvPr/>
        </p:nvSpPr>
        <p:spPr>
          <a:xfrm>
            <a:off x="310243" y="285953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primary key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11147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 </a:t>
            </a:r>
          </a:p>
        </p:txBody>
      </p:sp>
      <p:sp>
        <p:nvSpPr>
          <p:cNvPr id="34" name="Shape 34"/>
          <p:cNvSpPr/>
          <p:nvPr/>
        </p:nvSpPr>
        <p:spPr>
          <a:xfrm>
            <a:off x="310243" y="5246200"/>
            <a:ext cx="7590195" cy="116955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Cardinality constraints specify the maximum (key constraint) and minimum (participation constraint) number of relationship for each entity.</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2786697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232287" y="331674"/>
            <a:ext cx="8679426"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example: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Diagram</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51603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description above is only a partial specification and requires clarifications to be translated into a proper ER diagram.</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 </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r>
              <a:rPr lang="en-US" sz="2400" dirty="0"/>
              <a:t>Cardinalities</a:t>
            </a:r>
          </a:p>
          <a:p>
            <a:pPr lvl="1"/>
            <a:r>
              <a:rPr lang="en-US" sz="2100" dirty="0"/>
              <a:t>Key constraints</a:t>
            </a:r>
          </a:p>
          <a:p>
            <a:pPr lvl="1"/>
            <a:r>
              <a:rPr lang="en-US" sz="2100" dirty="0"/>
              <a:t>Participation constraints</a:t>
            </a:r>
          </a:p>
          <a:p>
            <a:pPr lvl="1"/>
            <a:r>
              <a:rPr lang="en-US" sz="2100" dirty="0"/>
              <a:t>Crow’s foot notation</a:t>
            </a:r>
          </a:p>
        </p:txBody>
      </p:sp>
    </p:spTree>
    <p:extLst>
      <p:ext uri="{BB962C8B-B14F-4D97-AF65-F5344CB8AC3E}">
        <p14:creationId xmlns:p14="http://schemas.microsoft.com/office/powerpoint/2010/main" val="14527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rcle&#10;&#10;Description automatically generated">
            <a:extLst>
              <a:ext uri="{FF2B5EF4-FFF2-40B4-BE49-F238E27FC236}">
                <a16:creationId xmlns:a16="http://schemas.microsoft.com/office/drawing/2014/main" id="{DC6777B5-D9D6-93C3-F79C-DFD5BC4F5F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5" y="3518998"/>
            <a:ext cx="9144000" cy="1662545"/>
          </a:xfrm>
          <a:prstGeom prst="rect">
            <a:avLst/>
          </a:prstGeom>
        </p:spPr>
      </p:pic>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r>
              <a:rPr lang="en-US" b="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Domain of Attribute Values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5" name="Shape 305"/>
          <p:cNvSpPr/>
          <p:nvPr/>
        </p:nvSpPr>
        <p:spPr>
          <a:xfrm>
            <a:off x="200369" y="781375"/>
            <a:ext cx="8872532" cy="18876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4284" lvl="0" indent="-246184">
              <a:spcBef>
                <a:spcPts val="700"/>
              </a:spcBef>
              <a:buSzPct val="50000"/>
              <a:buBlip>
                <a:blip r:embed="rId4"/>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abstract object</a:t>
            </a:r>
          </a:p>
          <a:p>
            <a:pPr marL="284284" lvl="0" indent="-246184">
              <a:spcBef>
                <a:spcPts val="700"/>
              </a:spcBef>
              <a:buSzPct val="50000"/>
              <a:buBlip>
                <a:blip r:embed="rId4"/>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is described by a set of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a:t>
            </a:r>
          </a:p>
          <a:p>
            <a:pPr marL="284284" lvl="0" indent="-246184">
              <a:spcBef>
                <a:spcPts val="700"/>
              </a:spcBef>
              <a:buSzPct val="50000"/>
              <a:buBlip>
                <a:blip r:embed="rId4"/>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possible values. </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generic domains (</a:t>
            </a:r>
            <a:r>
              <a:rPr lang="en-US" sz="1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ie</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data types) are “text”, “number”, “date”; often though domains have restricted values, and sometimes the domain may have a lightweight structure as well (e.g., “address” being “street-city-state-zip”).</a:t>
            </a:r>
            <a:endParaRPr lang="en-US" sz="21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32361" y="3559033"/>
            <a:ext cx="4718836" cy="882803"/>
          </a:xfrm>
          <a:prstGeom prst="rect">
            <a:avLst/>
          </a:prstGeom>
          <a:ln w="9525">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5041847" y="2951899"/>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0" y="5736270"/>
            <a:ext cx="9144000" cy="101053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96007" lvl="0" indent="-257907">
              <a:spcBef>
                <a:spcPts val="700"/>
              </a:spcBef>
              <a:buSzPct val="50000"/>
              <a:buBlip>
                <a:blip r:embed="rId4"/>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entity describes the </a:t>
            </a:r>
            <a:r>
              <a:rPr lang="en-US"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structure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a:t>
            </a: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nstance of “Students”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Peter</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“Pan</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2001,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of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analysis”,</a:t>
            </a:r>
            <a:r>
              <a:rPr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Learning</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analyze d</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ata” , </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4</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
        <p:nvSpPr>
          <p:cNvPr id="10" name="Shape 308">
            <a:extLst>
              <a:ext uri="{FF2B5EF4-FFF2-40B4-BE49-F238E27FC236}">
                <a16:creationId xmlns:a16="http://schemas.microsoft.com/office/drawing/2014/main" id="{111A837C-B42A-4A54-87B2-AD8A3AE8F20D}"/>
              </a:ext>
            </a:extLst>
          </p:cNvPr>
          <p:cNvSpPr/>
          <p:nvPr/>
        </p:nvSpPr>
        <p:spPr>
          <a:xfrm>
            <a:off x="289167" y="2895544"/>
            <a:ext cx="2020514" cy="2462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1940…2010</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B3C5F540-A8DF-43E3-9E31-E58451F50AAF}"/>
              </a:ext>
            </a:extLst>
          </p:cNvPr>
          <p:cNvCxnSpPr>
            <a:cxnSpLocks/>
            <a:stCxn id="14" idx="3"/>
          </p:cNvCxnSpPr>
          <p:nvPr/>
        </p:nvCxnSpPr>
        <p:spPr>
          <a:xfrm flipV="1">
            <a:off x="4941896" y="4814047"/>
            <a:ext cx="1698901" cy="39110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4" name="Shape 308">
            <a:extLst>
              <a:ext uri="{FF2B5EF4-FFF2-40B4-BE49-F238E27FC236}">
                <a16:creationId xmlns:a16="http://schemas.microsoft.com/office/drawing/2014/main" id="{013F9B74-8715-4249-BF09-2419E2057786}"/>
              </a:ext>
            </a:extLst>
          </p:cNvPr>
          <p:cNvSpPr/>
          <p:nvPr/>
        </p:nvSpPr>
        <p:spPr>
          <a:xfrm>
            <a:off x="3991830" y="5051260"/>
            <a:ext cx="950066"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69DBD878-E3EB-273D-053C-FA49526BFC6E}"/>
              </a:ext>
            </a:extLst>
          </p:cNvPr>
          <p:cNvCxnSpPr>
            <a:cxnSpLocks/>
            <a:stCxn id="14" idx="1"/>
          </p:cNvCxnSpPr>
          <p:nvPr/>
        </p:nvCxnSpPr>
        <p:spPr>
          <a:xfrm flipH="1" flipV="1">
            <a:off x="2539190" y="4865358"/>
            <a:ext cx="1452640" cy="339791"/>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7" name="Shape 306">
            <a:extLst>
              <a:ext uri="{FF2B5EF4-FFF2-40B4-BE49-F238E27FC236}">
                <a16:creationId xmlns:a16="http://schemas.microsoft.com/office/drawing/2014/main" id="{902D248A-C667-BE53-910C-34DFFD349A0C}"/>
              </a:ext>
            </a:extLst>
          </p:cNvPr>
          <p:cNvSpPr/>
          <p:nvPr/>
        </p:nvSpPr>
        <p:spPr>
          <a:xfrm>
            <a:off x="5448749" y="3594589"/>
            <a:ext cx="3684406" cy="691250"/>
          </a:xfrm>
          <a:prstGeom prst="rect">
            <a:avLst/>
          </a:prstGeom>
          <a:ln w="9525">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23" name="Straight Arrow Connector 22">
            <a:extLst>
              <a:ext uri="{FF2B5EF4-FFF2-40B4-BE49-F238E27FC236}">
                <a16:creationId xmlns:a16="http://schemas.microsoft.com/office/drawing/2014/main" id="{B32E9369-A323-90F5-C06B-ABC25965B20E}"/>
              </a:ext>
            </a:extLst>
          </p:cNvPr>
          <p:cNvCxnSpPr>
            <a:cxnSpLocks/>
            <a:stCxn id="10" idx="2"/>
          </p:cNvCxnSpPr>
          <p:nvPr/>
        </p:nvCxnSpPr>
        <p:spPr>
          <a:xfrm>
            <a:off x="1299424" y="3141765"/>
            <a:ext cx="1334485" cy="58546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29" name="Shape 308">
            <a:extLst>
              <a:ext uri="{FF2B5EF4-FFF2-40B4-BE49-F238E27FC236}">
                <a16:creationId xmlns:a16="http://schemas.microsoft.com/office/drawing/2014/main" id="{162382C0-EC78-DB1A-D454-8B2637756820}"/>
              </a:ext>
            </a:extLst>
          </p:cNvPr>
          <p:cNvSpPr/>
          <p:nvPr/>
        </p:nvSpPr>
        <p:spPr>
          <a:xfrm>
            <a:off x="2921382" y="3081883"/>
            <a:ext cx="2020514" cy="2462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 F, X</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30" name="Straight Arrow Connector 29">
            <a:extLst>
              <a:ext uri="{FF2B5EF4-FFF2-40B4-BE49-F238E27FC236}">
                <a16:creationId xmlns:a16="http://schemas.microsoft.com/office/drawing/2014/main" id="{120F9BA4-199F-D3FC-684A-64CF73FA1CA7}"/>
              </a:ext>
            </a:extLst>
          </p:cNvPr>
          <p:cNvCxnSpPr>
            <a:cxnSpLocks/>
            <a:stCxn id="29" idx="2"/>
          </p:cNvCxnSpPr>
          <p:nvPr/>
        </p:nvCxnSpPr>
        <p:spPr>
          <a:xfrm>
            <a:off x="3931639" y="3328104"/>
            <a:ext cx="9801" cy="55900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06245-0397-80D6-8DD7-9274DCCBE158}"/>
              </a:ext>
            </a:extLst>
          </p:cNvPr>
          <p:cNvCxnSpPr>
            <a:cxnSpLocks/>
            <a:stCxn id="308" idx="2"/>
            <a:endCxn id="306" idx="3"/>
          </p:cNvCxnSpPr>
          <p:nvPr/>
        </p:nvCxnSpPr>
        <p:spPr>
          <a:xfrm flipH="1">
            <a:off x="4751197" y="3259676"/>
            <a:ext cx="1090125" cy="74075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17A9C4D-7AAA-263A-5ED0-739BB9FBB830}"/>
              </a:ext>
            </a:extLst>
          </p:cNvPr>
          <p:cNvCxnSpPr>
            <a:cxnSpLocks/>
            <a:stCxn id="308" idx="2"/>
            <a:endCxn id="17" idx="0"/>
          </p:cNvCxnSpPr>
          <p:nvPr/>
        </p:nvCxnSpPr>
        <p:spPr>
          <a:xfrm>
            <a:off x="5841322" y="3259676"/>
            <a:ext cx="1449630" cy="334913"/>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451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67154" y="1714740"/>
            <a:ext cx="4116474" cy="377282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separate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a:t>
            </a:r>
          </a:p>
          <a:p>
            <a:pPr marL="685800" lvl="1" indent="-304800">
              <a:spcBef>
                <a:spcPts val="700"/>
              </a:spcBef>
              <a:buSzPct val="100000"/>
              <a:buChar char="•"/>
              <a:defRPr sz="1800">
                <a:solidFill>
                  <a:srgbClr val="000000"/>
                </a:solidFill>
                <a:uFillTx/>
              </a:defRPr>
            </a:pP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2" name="Shape 340"/>
          <p:cNvSpPr/>
          <p:nvPr/>
        </p:nvSpPr>
        <p:spPr>
          <a:xfrm>
            <a:off x="7059735" y="5249843"/>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9" name="TextBox 8">
            <a:extLst>
              <a:ext uri="{FF2B5EF4-FFF2-40B4-BE49-F238E27FC236}">
                <a16:creationId xmlns:a16="http://schemas.microsoft.com/office/drawing/2014/main" id="{BB231F9F-7AAF-C08D-F9C4-1AF6DA68D6BE}"/>
              </a:ext>
            </a:extLst>
          </p:cNvPr>
          <p:cNvSpPr txBox="1"/>
          <p:nvPr/>
        </p:nvSpPr>
        <p:spPr>
          <a:xfrm>
            <a:off x="-365213" y="6147779"/>
            <a:ext cx="4573820" cy="400110"/>
          </a:xfrm>
          <a:prstGeom prst="rect">
            <a:avLst/>
          </a:prstGeom>
          <a:noFill/>
        </p:spPr>
        <p:txBody>
          <a:bodyPr wrap="square">
            <a:spAutoFit/>
          </a:bodyPr>
          <a:lstStyle/>
          <a:p>
            <a:pPr marL="381000" algn="ctr">
              <a:spcBef>
                <a:spcPts val="700"/>
              </a:spcBef>
              <a:buSzPct val="10000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pic>
        <p:nvPicPr>
          <p:cNvPr id="4" name="Picture 3" descr="Circle&#10;&#10;Description automatically generated">
            <a:extLst>
              <a:ext uri="{FF2B5EF4-FFF2-40B4-BE49-F238E27FC236}">
                <a16:creationId xmlns:a16="http://schemas.microsoft.com/office/drawing/2014/main" id="{5EA9FDC9-87F1-8A72-913C-33507F4786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0566"/>
          <a:stretch/>
        </p:blipFill>
        <p:spPr>
          <a:xfrm>
            <a:off x="4484364" y="997767"/>
            <a:ext cx="4520227" cy="2212258"/>
          </a:xfrm>
          <a:prstGeom prst="rect">
            <a:avLst/>
          </a:prstGeom>
        </p:spPr>
      </p:pic>
      <p:pic>
        <p:nvPicPr>
          <p:cNvPr id="6" name="Picture 5" descr="Circle&#10;&#10;Description automatically generated">
            <a:extLst>
              <a:ext uri="{FF2B5EF4-FFF2-40B4-BE49-F238E27FC236}">
                <a16:creationId xmlns:a16="http://schemas.microsoft.com/office/drawing/2014/main" id="{6F3E0632-BC92-434A-AEA1-53DC9F45563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5728"/>
          <a:stretch/>
        </p:blipFill>
        <p:spPr>
          <a:xfrm>
            <a:off x="4484364" y="3003090"/>
            <a:ext cx="4048217" cy="221225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25E42DCB-8893-C8DA-A62A-DEB05CB85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47798"/>
            <a:ext cx="9144000" cy="2212258"/>
          </a:xfrm>
          <a:prstGeom prst="rect">
            <a:avLst/>
          </a:prstGeom>
        </p:spPr>
      </p:pic>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12900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4"/>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 </a:t>
            </a: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4"/>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a diamond in the middle,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labeled with the name of the relationship</a:t>
            </a:r>
          </a:p>
          <a:p>
            <a:pPr marL="319453" lvl="0" indent="-281353">
              <a:spcBef>
                <a:spcPts val="700"/>
              </a:spcBef>
              <a:buSzPct val="50000"/>
              <a:buBlip>
                <a:blip r:embed="rId4"/>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
        <p:nvSpPr>
          <p:cNvPr id="5" name="Shape 306">
            <a:extLst>
              <a:ext uri="{FF2B5EF4-FFF2-40B4-BE49-F238E27FC236}">
                <a16:creationId xmlns:a16="http://schemas.microsoft.com/office/drawing/2014/main" id="{55ADCCE4-4942-7CFE-59DB-C775B37DF14B}"/>
              </a:ext>
            </a:extLst>
          </p:cNvPr>
          <p:cNvSpPr/>
          <p:nvPr/>
        </p:nvSpPr>
        <p:spPr>
          <a:xfrm>
            <a:off x="3785105" y="3722699"/>
            <a:ext cx="1526429" cy="648929"/>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circle&#10;&#10;Description automatically generated">
            <a:extLst>
              <a:ext uri="{FF2B5EF4-FFF2-40B4-BE49-F238E27FC236}">
                <a16:creationId xmlns:a16="http://schemas.microsoft.com/office/drawing/2014/main" id="{FD2C1A7A-09CA-EF59-BF0A-0884B5DF37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29000"/>
            <a:ext cx="9144000" cy="2246671"/>
          </a:xfrm>
          <a:prstGeom prst="rect">
            <a:avLst/>
          </a:prstGeom>
        </p:spPr>
      </p:pic>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 can have attributes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5" name="Shape 355"/>
          <p:cNvSpPr/>
          <p:nvPr/>
        </p:nvSpPr>
        <p:spPr>
          <a:xfrm>
            <a:off x="477725" y="1022847"/>
            <a:ext cx="8096163" cy="218008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4"/>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may have attributes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enrollment has a registration semester and a grade that the student received for the course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
        <p:nvSpPr>
          <p:cNvPr id="7" name="Shape 306">
            <a:extLst>
              <a:ext uri="{FF2B5EF4-FFF2-40B4-BE49-F238E27FC236}">
                <a16:creationId xmlns:a16="http://schemas.microsoft.com/office/drawing/2014/main" id="{50E06391-BC2C-6A7B-BB96-F7D8B6AED767}"/>
              </a:ext>
            </a:extLst>
          </p:cNvPr>
          <p:cNvSpPr/>
          <p:nvPr/>
        </p:nvSpPr>
        <p:spPr>
          <a:xfrm>
            <a:off x="3252013" y="4985089"/>
            <a:ext cx="2745266" cy="719730"/>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43444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3419613645"/>
              </p:ext>
            </p:extLst>
          </p:nvPr>
        </p:nvGraphicFramePr>
        <p:xfrm>
          <a:off x="4873680" y="227124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475245641"/>
              </p:ext>
            </p:extLst>
          </p:nvPr>
        </p:nvGraphicFramePr>
        <p:xfrm>
          <a:off x="7555523" y="227124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297606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299293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393967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2319" y="4947543"/>
            <a:ext cx="8959362" cy="16619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can have one advisor, at most. An office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Each advisor has one office at most.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An advisor should advise one or more students; advisor with no advisees not allowed. </a:t>
            </a:r>
          </a:p>
          <a:p>
            <a:pPr marL="285750" lvl="0" indent="-285750" algn="just">
              <a:buFont typeface="Arial" panose="020B0604020202020204" pitchFamily="34" charset="0"/>
              <a:buChar char="•"/>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should have an advisor, and can have at most one advisor.</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may take from zero to 5 courses.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from zero to 70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898076085"/>
              </p:ext>
            </p:extLst>
          </p:nvPr>
        </p:nvGraphicFramePr>
        <p:xfrm>
          <a:off x="2421789" y="231328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297606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299292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348254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38567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1542758332"/>
              </p:ext>
            </p:extLst>
          </p:nvPr>
        </p:nvGraphicFramePr>
        <p:xfrm>
          <a:off x="353123" y="229862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295543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43478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3437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Key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0130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Maximum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ext uri="{D42A27DB-BD31-4B8C-83A1-F6EECF244321}">
                <p14:modId xmlns:p14="http://schemas.microsoft.com/office/powerpoint/2010/main" val="2316130254"/>
              </p:ext>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6716" y="5320076"/>
            <a:ext cx="8959362" cy="13849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one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Each office has one advisor at most. Each advisor has one office at most.</a:t>
            </a:r>
          </a:p>
          <a:p>
            <a:pPr lvl="0" algn="just">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An advisor can advise many students.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has at most one advisor</a:t>
            </a:r>
          </a:p>
          <a:p>
            <a:pPr lvl="0" algn="just">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 student can take many courses. A course can have many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2399560583"/>
              </p:ext>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3993601461"/>
              </p:ext>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502733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4201</TotalTime>
  <Words>1516</Words>
  <Application>Microsoft Office PowerPoint</Application>
  <PresentationFormat>On-screen Show (4:3)</PresentationFormat>
  <Paragraphs>176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Rounded MT Bold</vt:lpstr>
      <vt:lpstr>Arial Unicode MS</vt:lpstr>
      <vt:lpstr>Office Theme</vt:lpstr>
      <vt:lpstr>PowerPoint Presentation</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68</cp:revision>
  <cp:lastPrinted>2014-10-08T16:54:15Z</cp:lastPrinted>
  <dcterms:modified xsi:type="dcterms:W3CDTF">2023-01-17T17:35:14Z</dcterms:modified>
</cp:coreProperties>
</file>