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413" r:id="rId2"/>
    <p:sldId id="388" r:id="rId3"/>
    <p:sldId id="389" r:id="rId4"/>
    <p:sldId id="391" r:id="rId5"/>
    <p:sldId id="392" r:id="rId6"/>
    <p:sldId id="393" r:id="rId7"/>
    <p:sldId id="394" r:id="rId8"/>
    <p:sldId id="395" r:id="rId9"/>
    <p:sldId id="418" r:id="rId10"/>
    <p:sldId id="397" r:id="rId11"/>
    <p:sldId id="419" r:id="rId12"/>
    <p:sldId id="398" r:id="rId13"/>
    <p:sldId id="420" r:id="rId14"/>
    <p:sldId id="399" r:id="rId15"/>
    <p:sldId id="407" r:id="rId16"/>
    <p:sldId id="417" r:id="rId17"/>
    <p:sldId id="406" r:id="rId18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1/17/2023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8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298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381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2886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1122363"/>
            <a:ext cx="8548255" cy="2387600"/>
          </a:xfrm>
        </p:spPr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From ER diagrams to Tables</a:t>
            </a:r>
          </a:p>
        </p:txBody>
      </p:sp>
    </p:spTree>
    <p:extLst>
      <p:ext uri="{BB962C8B-B14F-4D97-AF65-F5344CB8AC3E}">
        <p14:creationId xmlns:p14="http://schemas.microsoft.com/office/powerpoint/2010/main" val="175766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Many to many relationships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9899" y="1790700"/>
            <a:ext cx="7590196" cy="285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introduce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bridge table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Many-to-Many relationship becomes a separate table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bridge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 is the </a:t>
            </a:r>
            <a:r>
              <a:rPr sz="24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combination of the primary keys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the entity types participating in the relationship</a:t>
            </a: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of the primary keys stored in the bridge table is a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pointing to the original entity table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317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69898" y="1131197"/>
            <a:ext cx="8014139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Lets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assume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that a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can be done by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7B5E7C7-0227-17C0-2D0C-F396069A07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5" y="1722685"/>
            <a:ext cx="7083552" cy="4881241"/>
          </a:xfrm>
          <a:prstGeom prst="rect">
            <a:avLst/>
          </a:prstGeom>
        </p:spPr>
      </p:pic>
      <p:sp>
        <p:nvSpPr>
          <p:cNvPr id="4" name="Shape 173">
            <a:extLst>
              <a:ext uri="{FF2B5EF4-FFF2-40B4-BE49-F238E27FC236}">
                <a16:creationId xmlns:a16="http://schemas.microsoft.com/office/drawing/2014/main" id="{7C9CF947-6DFC-1A89-0172-148DE248E972}"/>
              </a:ext>
            </a:extLst>
          </p:cNvPr>
          <p:cNvSpPr/>
          <p:nvPr/>
        </p:nvSpPr>
        <p:spPr>
          <a:xfrm>
            <a:off x="5559552" y="3429000"/>
            <a:ext cx="2731008" cy="3174926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7078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39418" y="803089"/>
            <a:ext cx="8014139" cy="82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Lets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assume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that a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can be done by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employees</a:t>
            </a:r>
            <a:endParaRPr lang="en-US" sz="2100" u="sng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many-to-many relationship becomes a </a:t>
            </a:r>
            <a:r>
              <a:rPr lang="en-US"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</a:t>
            </a:r>
            <a:r>
              <a:rPr lang="en-US" sz="21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ridge table</a:t>
            </a:r>
            <a:endParaRPr sz="21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graphicFrame>
        <p:nvGraphicFramePr>
          <p:cNvPr id="159" name="Table 159"/>
          <p:cNvGraphicFramePr/>
          <p:nvPr>
            <p:extLst>
              <p:ext uri="{D42A27DB-BD31-4B8C-83A1-F6EECF244321}">
                <p14:modId xmlns:p14="http://schemas.microsoft.com/office/powerpoint/2010/main" val="2757661266"/>
              </p:ext>
            </p:extLst>
          </p:nvPr>
        </p:nvGraphicFramePr>
        <p:xfrm>
          <a:off x="127943" y="5477167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2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</a:t>
                      </a:r>
                      <a:r>
                        <a:rPr lang="en-US"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Id</a:t>
                      </a: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Measure_Date</a:t>
                      </a:r>
                      <a:endParaRPr sz="12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Table 160"/>
          <p:cNvGraphicFramePr/>
          <p:nvPr>
            <p:extLst>
              <p:ext uri="{D42A27DB-BD31-4B8C-83A1-F6EECF244321}">
                <p14:modId xmlns:p14="http://schemas.microsoft.com/office/powerpoint/2010/main" val="4271907291"/>
              </p:ext>
            </p:extLst>
          </p:nvPr>
        </p:nvGraphicFramePr>
        <p:xfrm>
          <a:off x="3118990" y="4039456"/>
          <a:ext cx="1946953" cy="10955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29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7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</a:t>
                      </a:r>
                      <a:r>
                        <a:rPr lang="en-US"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Id</a:t>
                      </a:r>
                      <a:endParaRPr sz="1200" b="1" i="1" dirty="0">
                        <a:solidFill>
                          <a:srgbClr val="FF26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1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</a:t>
                      </a:r>
                      <a:r>
                        <a:rPr lang="en-US" sz="11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Id</a:t>
                      </a:r>
                      <a:endParaRPr sz="1100" b="1" i="1" dirty="0">
                        <a:solidFill>
                          <a:srgbClr val="008F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Table 161"/>
          <p:cNvGraphicFramePr/>
          <p:nvPr>
            <p:extLst>
              <p:ext uri="{D42A27DB-BD31-4B8C-83A1-F6EECF244321}">
                <p14:modId xmlns:p14="http://schemas.microsoft.com/office/powerpoint/2010/main" val="1202672676"/>
              </p:ext>
            </p:extLst>
          </p:nvPr>
        </p:nvGraphicFramePr>
        <p:xfrm>
          <a:off x="5670552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</a:t>
                      </a:r>
                      <a:r>
                        <a:rPr lang="en-US"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Id</a:t>
                      </a: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Name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 flipH="1">
            <a:off x="1478128" y="3370987"/>
            <a:ext cx="630515" cy="1976715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202131" y="2697681"/>
            <a:ext cx="99896" cy="1333173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923056" y="3102796"/>
            <a:ext cx="770553" cy="2244906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C09F0D46-FC62-8E49-278D-91AEBB90AA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/>
          <a:stretch/>
        </p:blipFill>
        <p:spPr>
          <a:xfrm>
            <a:off x="897994" y="1015139"/>
            <a:ext cx="5954162" cy="2615899"/>
          </a:xfrm>
          <a:prstGeom prst="rect">
            <a:avLst/>
          </a:prstGeom>
        </p:spPr>
      </p:pic>
      <p:sp>
        <p:nvSpPr>
          <p:cNvPr id="8" name="Shape 173">
            <a:extLst>
              <a:ext uri="{FF2B5EF4-FFF2-40B4-BE49-F238E27FC236}">
                <a16:creationId xmlns:a16="http://schemas.microsoft.com/office/drawing/2014/main" id="{779D5915-1941-DA76-8590-C5F82D01E32D}"/>
              </a:ext>
            </a:extLst>
          </p:cNvPr>
          <p:cNvSpPr/>
          <p:nvPr/>
        </p:nvSpPr>
        <p:spPr>
          <a:xfrm>
            <a:off x="3051505" y="1999343"/>
            <a:ext cx="2085574" cy="3477823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Shape 308">
            <a:extLst>
              <a:ext uri="{FF2B5EF4-FFF2-40B4-BE49-F238E27FC236}">
                <a16:creationId xmlns:a16="http://schemas.microsoft.com/office/drawing/2014/main" id="{5D26D237-33FE-DD43-E940-1EB897B605FF}"/>
              </a:ext>
            </a:extLst>
          </p:cNvPr>
          <p:cNvSpPr/>
          <p:nvPr/>
        </p:nvSpPr>
        <p:spPr>
          <a:xfrm>
            <a:off x="2861848" y="5422154"/>
            <a:ext cx="28803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Bridge Table</a:t>
            </a:r>
            <a:endParaRPr sz="2400" dirty="0">
              <a:solidFill>
                <a:srgbClr val="57068C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926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8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9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dvAuto="0"/>
      <p:bldP spid="160" grpId="0" advAuto="0"/>
      <p:bldP spid="161" grpId="0" advAuto="0"/>
      <p:bldP spid="162" grpId="0" animBg="1" advAuto="0"/>
      <p:bldP spid="163" grpId="0" animBg="1" advAuto="0"/>
      <p:bldP spid="164" grpId="0" animBg="1" advAuto="0"/>
      <p:bldP spid="8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>
            <a:extLst>
              <a:ext uri="{FF2B5EF4-FFF2-40B4-BE49-F238E27FC236}">
                <a16:creationId xmlns:a16="http://schemas.microsoft.com/office/drawing/2014/main" id="{A08D1A6C-B119-C791-BF32-A0C30CF23009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Schema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46CF24-3B67-5914-3258-C76E7F269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482"/>
            <a:ext cx="9144000" cy="29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373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Results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30200" y="1130300"/>
            <a:ext cx="8527288" cy="333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</a:t>
            </a:r>
            <a:r>
              <a:rPr lang="en-US"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address, size, model,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</a:t>
            </a:r>
            <a:r>
              <a:rPr lang="en-US"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</a:t>
            </a:r>
            <a:r>
              <a:rPr lang="en-US"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address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type,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</a:t>
            </a:r>
            <a:r>
              <a:rPr lang="en-US"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</a:t>
            </a:r>
            <a:r>
              <a:rPr lang="en-US"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description,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fixed_amount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variable_amount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consumption_threshold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</a:t>
            </a:r>
            <a:r>
              <a:rPr lang="en-US"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timestamp,consumption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</a:t>
            </a:r>
            <a:r>
              <a:rPr lang="en-US"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</a:t>
            </a:r>
            <a:r>
              <a:rPr lang="en-US"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Employee_Measurements</a:t>
            </a:r>
            <a:r>
              <a:rPr lang="en-US"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</a:t>
            </a:r>
            <a:r>
              <a:rPr lang="en-US"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</a:t>
            </a:r>
            <a:r>
              <a:rPr lang="en-US"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</a:t>
            </a:r>
            <a:r>
              <a:rPr lang="en-US"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</a:t>
            </a:r>
            <a:r>
              <a:rPr lang="en-US"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</a:t>
            </a:r>
            <a:r>
              <a:rPr lang="en-US"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1748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Summary of ER modeling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469900" y="1282700"/>
            <a:ext cx="7590195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 is popular for conceptual design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Constructs are expressive, intuitive and graphical. 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Basic constructs: entity types, relationships (cardinalities), and attributes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subjective! 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There are often many ways to model a given scenario!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Analyzing alternatives is key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iterative!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Resulting diagram should be analyzed and refined further. </a:t>
            </a:r>
          </a:p>
        </p:txBody>
      </p:sp>
    </p:spTree>
    <p:extLst>
      <p:ext uri="{BB962C8B-B14F-4D97-AF65-F5344CB8AC3E}">
        <p14:creationId xmlns:p14="http://schemas.microsoft.com/office/powerpoint/2010/main" val="5996779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57068C"/>
                </a:solidFill>
              </a:rPr>
              <a:t>Defining Entity Classes and Primary Keys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763000" cy="1524000"/>
          </a:xfrm>
        </p:spPr>
        <p:txBody>
          <a:bodyPr/>
          <a:lstStyle/>
          <a:p>
            <a:pPr marL="609600" indent="-609600" eaLnBrk="1" hangingPunct="1"/>
            <a:r>
              <a:rPr lang="en-US" sz="1800"/>
              <a:t>What are the entity classes and primary keys for the report below?</a:t>
            </a:r>
          </a:p>
          <a:p>
            <a:pPr marL="609600" indent="-609600" eaLnBrk="1" hangingPunct="1"/>
            <a:r>
              <a:rPr lang="en-US" sz="1800"/>
              <a:t>What entities/tables should we create?</a:t>
            </a:r>
          </a:p>
          <a:p>
            <a:pPr marL="609600" indent="-609600" eaLnBrk="1" hangingPunct="1"/>
            <a:r>
              <a:rPr lang="en-US" sz="1800"/>
              <a:t>Are there fields that are redundant once you create the tables?</a:t>
            </a:r>
          </a:p>
          <a:p>
            <a:pPr marL="609600" indent="-609600" eaLnBrk="1" hangingPunct="1"/>
            <a:endParaRPr lang="en-US" sz="1800"/>
          </a:p>
          <a:p>
            <a:pPr marL="609600" indent="-609600" eaLnBrk="1" hangingPunct="1">
              <a:buFontTx/>
              <a:buNone/>
            </a:pPr>
            <a:endParaRPr lang="en-US" sz="1800"/>
          </a:p>
        </p:txBody>
      </p:sp>
      <p:pic>
        <p:nvPicPr>
          <p:cNvPr id="16388" name="Picture 4" descr="haa19472_c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3276600"/>
            <a:ext cx="8610600" cy="2278063"/>
          </a:xfrm>
        </p:spPr>
      </p:pic>
    </p:spTree>
    <p:extLst>
      <p:ext uri="{BB962C8B-B14F-4D97-AF65-F5344CB8AC3E}">
        <p14:creationId xmlns:p14="http://schemas.microsoft.com/office/powerpoint/2010/main" val="67140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86308" y="147496"/>
            <a:ext cx="775737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In-class exercise: (if we have time)</a:t>
            </a:r>
            <a:b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the following ERDs and tables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1538949"/>
            <a:ext cx="8921183" cy="524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25669" lvl="0" indent="-1875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Records has decided to store information about musicians who perform on its albums (as well as other company data) in a database. 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that records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an SSN, a name, an address, and a phone number. Poorly paid musicians often share the same address, and no address has more than one phone.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instrument used in songs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unique identification number, a name (e.g., guitar, synthesizer, ﬂute) and a musical key (e.g., C, B-ﬂat, E-ﬂat).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recorded on the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label has a unique identification  number, a title, a copyright date, a format, and an album identifier.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title and an author.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may play several instruments, and a given instrument may be played by several musicians.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a number of songs on it, but no song may appear on more than one album.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is performed by one or more musicians, and a musician may perform a number of songs.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exactly one musician who acts as its producer. A musician may produce several albums.</a:t>
            </a:r>
          </a:p>
        </p:txBody>
      </p:sp>
    </p:spTree>
    <p:extLst>
      <p:ext uri="{BB962C8B-B14F-4D97-AF65-F5344CB8AC3E}">
        <p14:creationId xmlns:p14="http://schemas.microsoft.com/office/powerpoint/2010/main" val="32145415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Relational 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469900" y="1282700"/>
            <a:ext cx="7590195" cy="376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0: Identify: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Entities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 (many-to-many, one-to-many, one-to-one)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Special attributes (primary key)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1: Entities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2: Many-to-many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3: One-to-many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4: One-to-one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1826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- Water Utility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AB0D1E-06BA-4C41-8DE7-B3062F03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35" y="946756"/>
            <a:ext cx="6615052" cy="57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04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0: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map to Tables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9899" y="2133687"/>
            <a:ext cx="7590196" cy="236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maps to a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attribute maps to a column in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 entity maps to the primary key of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keys are </a:t>
            </a:r>
            <a:r>
              <a:rPr sz="2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underlined</a:t>
            </a:r>
          </a:p>
        </p:txBody>
      </p:sp>
    </p:spTree>
    <p:extLst>
      <p:ext uri="{BB962C8B-B14F-4D97-AF65-F5344CB8AC3E}">
        <p14:creationId xmlns:p14="http://schemas.microsoft.com/office/powerpoint/2010/main" val="21075931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Water Utility Entities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81280" y="5534115"/>
            <a:ext cx="263719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this mapping for all our entities in the ER Diagram, creating one table per entity</a:t>
            </a:r>
            <a:endParaRPr sz="1900" i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graphicFrame>
        <p:nvGraphicFramePr>
          <p:cNvPr id="144" name="Table 144"/>
          <p:cNvGraphicFramePr/>
          <p:nvPr>
            <p:extLst>
              <p:ext uri="{D42A27DB-BD31-4B8C-83A1-F6EECF244321}">
                <p14:modId xmlns:p14="http://schemas.microsoft.com/office/powerpoint/2010/main" val="179679226"/>
              </p:ext>
            </p:extLst>
          </p:nvPr>
        </p:nvGraphicFramePr>
        <p:xfrm>
          <a:off x="3162302" y="4295102"/>
          <a:ext cx="5492747" cy="250424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2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8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id</a:t>
                      </a:r>
                      <a:endParaRPr sz="12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1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</a:t>
                      </a:r>
                      <a:r>
                        <a:rPr sz="11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escription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0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Fixed_price</a:t>
                      </a:r>
                      <a:endParaRPr sz="10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Variabl</a:t>
                      </a:r>
                      <a:r>
                        <a:rPr lang="en-US" sz="10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e_price</a:t>
                      </a:r>
                      <a:endParaRPr sz="10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Threshold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R1278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Consumer Basic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R982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Consumer Savings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70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5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5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R1908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Restaurant Rate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5460312" y="3852383"/>
            <a:ext cx="5251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Rate</a:t>
            </a:r>
          </a:p>
        </p:txBody>
      </p:sp>
      <p:sp>
        <p:nvSpPr>
          <p:cNvPr id="149" name="Shape 149"/>
          <p:cNvSpPr/>
          <p:nvPr/>
        </p:nvSpPr>
        <p:spPr>
          <a:xfrm>
            <a:off x="5425429" y="3537623"/>
            <a:ext cx="1" cy="421190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AADA76-720D-BF6D-B6EC-4F961441A7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49202" r="72833" b="20939"/>
          <a:stretch/>
        </p:blipFill>
        <p:spPr>
          <a:xfrm>
            <a:off x="4750890" y="2564794"/>
            <a:ext cx="1747520" cy="110060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FA24D6-D5B5-F85F-A104-7B80B6A06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70" y="243565"/>
            <a:ext cx="3383279" cy="1588436"/>
          </a:xfrm>
          <a:prstGeom prst="rect">
            <a:avLst/>
          </a:prstGeom>
        </p:spPr>
      </p:pic>
      <p:sp>
        <p:nvSpPr>
          <p:cNvPr id="7" name="Shape 149">
            <a:extLst>
              <a:ext uri="{FF2B5EF4-FFF2-40B4-BE49-F238E27FC236}">
                <a16:creationId xmlns:a16="http://schemas.microsoft.com/office/drawing/2014/main" id="{C37DB165-D48B-58C3-F918-8AD198CED5BC}"/>
              </a:ext>
            </a:extLst>
          </p:cNvPr>
          <p:cNvSpPr/>
          <p:nvPr/>
        </p:nvSpPr>
        <p:spPr>
          <a:xfrm flipH="1">
            <a:off x="5721534" y="1859504"/>
            <a:ext cx="978976" cy="665255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Shape 308">
            <a:extLst>
              <a:ext uri="{FF2B5EF4-FFF2-40B4-BE49-F238E27FC236}">
                <a16:creationId xmlns:a16="http://schemas.microsoft.com/office/drawing/2014/main" id="{64C91271-E514-FF87-66F5-294558412A46}"/>
              </a:ext>
            </a:extLst>
          </p:cNvPr>
          <p:cNvSpPr/>
          <p:nvPr/>
        </p:nvSpPr>
        <p:spPr>
          <a:xfrm>
            <a:off x="3162300" y="1649969"/>
            <a:ext cx="18991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</a:t>
            </a:r>
            <a:endParaRPr sz="2400" dirty="0">
              <a:solidFill>
                <a:srgbClr val="57068C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542107-8598-2023-4ADA-EF414A4E501D}"/>
              </a:ext>
            </a:extLst>
          </p:cNvPr>
          <p:cNvCxnSpPr>
            <a:cxnSpLocks/>
          </p:cNvCxnSpPr>
          <p:nvPr/>
        </p:nvCxnSpPr>
        <p:spPr>
          <a:xfrm flipV="1">
            <a:off x="4882968" y="1536138"/>
            <a:ext cx="388802" cy="156878"/>
          </a:xfrm>
          <a:prstGeom prst="straightConnector1">
            <a:avLst/>
          </a:prstGeom>
          <a:ln w="28575">
            <a:solidFill>
              <a:srgbClr val="570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308">
            <a:extLst>
              <a:ext uri="{FF2B5EF4-FFF2-40B4-BE49-F238E27FC236}">
                <a16:creationId xmlns:a16="http://schemas.microsoft.com/office/drawing/2014/main" id="{244BDAB8-BD18-A503-46E7-4F0E58FFC234}"/>
              </a:ext>
            </a:extLst>
          </p:cNvPr>
          <p:cNvSpPr/>
          <p:nvPr/>
        </p:nvSpPr>
        <p:spPr>
          <a:xfrm>
            <a:off x="670562" y="3429000"/>
            <a:ext cx="28803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Schema</a:t>
            </a:r>
            <a:endParaRPr sz="2400" dirty="0">
              <a:solidFill>
                <a:srgbClr val="57068C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EC43A-50E5-3AF2-E47F-9B13EDDF2941}"/>
              </a:ext>
            </a:extLst>
          </p:cNvPr>
          <p:cNvCxnSpPr>
            <a:cxnSpLocks/>
          </p:cNvCxnSpPr>
          <p:nvPr/>
        </p:nvCxnSpPr>
        <p:spPr>
          <a:xfrm flipV="1">
            <a:off x="3389448" y="3102715"/>
            <a:ext cx="1258752" cy="369332"/>
          </a:xfrm>
          <a:prstGeom prst="straightConnector1">
            <a:avLst/>
          </a:prstGeom>
          <a:ln w="28575">
            <a:solidFill>
              <a:srgbClr val="570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308">
            <a:extLst>
              <a:ext uri="{FF2B5EF4-FFF2-40B4-BE49-F238E27FC236}">
                <a16:creationId xmlns:a16="http://schemas.microsoft.com/office/drawing/2014/main" id="{1D2AFADE-E8A0-8BA0-87D0-0B0EE2CD0E2E}"/>
              </a:ext>
            </a:extLst>
          </p:cNvPr>
          <p:cNvSpPr/>
          <p:nvPr/>
        </p:nvSpPr>
        <p:spPr>
          <a:xfrm>
            <a:off x="-85683" y="4370795"/>
            <a:ext cx="28803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Actual data</a:t>
            </a:r>
            <a:endParaRPr sz="2400" dirty="0">
              <a:solidFill>
                <a:srgbClr val="57068C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604FE-A202-21D3-DA43-A9A3769A6DD7}"/>
              </a:ext>
            </a:extLst>
          </p:cNvPr>
          <p:cNvCxnSpPr>
            <a:cxnSpLocks/>
          </p:cNvCxnSpPr>
          <p:nvPr/>
        </p:nvCxnSpPr>
        <p:spPr>
          <a:xfrm>
            <a:off x="2275840" y="4592320"/>
            <a:ext cx="843280" cy="203200"/>
          </a:xfrm>
          <a:prstGeom prst="straightConnector1">
            <a:avLst/>
          </a:prstGeom>
          <a:ln w="28575">
            <a:solidFill>
              <a:srgbClr val="570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31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66040" y="147496"/>
            <a:ext cx="8539480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Converting relationships into a relational schema: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to many relationships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899" y="2286000"/>
            <a:ext cx="7590196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07730" lvl="0" indent="-26963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each One-to-Many relationship </a:t>
            </a:r>
          </a:p>
          <a:p>
            <a:pPr marL="650630" lvl="1" indent="-26963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 a </a:t>
            </a:r>
            <a:r>
              <a:rPr sz="23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(FK)</a:t>
            </a:r>
            <a:r>
              <a:rPr lang="en-US" sz="23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the table corresponding to the “many” entity</a:t>
            </a:r>
            <a:endParaRPr lang="en-US" sz="23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50630" lvl="1" indent="-26963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3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foreign key is an attribute that can only take values that appear as primary keys in the referenced table</a:t>
            </a:r>
            <a:endParaRPr sz="23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5982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1FD8057-3C53-EC03-7A06-875B0287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077148"/>
            <a:ext cx="9144000" cy="2330824"/>
          </a:xfrm>
          <a:prstGeom prst="rect">
            <a:avLst/>
          </a:prstGeom>
        </p:spPr>
      </p:pic>
      <p:sp>
        <p:nvSpPr>
          <p:cNvPr id="171" name="Shape 17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73" name="Shape 173"/>
          <p:cNvSpPr/>
          <p:nvPr/>
        </p:nvSpPr>
        <p:spPr>
          <a:xfrm>
            <a:off x="5438517" y="5871783"/>
            <a:ext cx="1785243" cy="441402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BA8684-77DD-D6C8-E892-8EACCB212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16" y="701494"/>
            <a:ext cx="6614160" cy="2236037"/>
          </a:xfrm>
          <a:prstGeom prst="rect">
            <a:avLst/>
          </a:prstGeom>
        </p:spPr>
      </p:pic>
      <p:sp>
        <p:nvSpPr>
          <p:cNvPr id="7" name="Shape 308">
            <a:extLst>
              <a:ext uri="{FF2B5EF4-FFF2-40B4-BE49-F238E27FC236}">
                <a16:creationId xmlns:a16="http://schemas.microsoft.com/office/drawing/2014/main" id="{79F3F71E-AC41-795A-7856-12E798718386}"/>
              </a:ext>
            </a:extLst>
          </p:cNvPr>
          <p:cNvSpPr/>
          <p:nvPr/>
        </p:nvSpPr>
        <p:spPr>
          <a:xfrm>
            <a:off x="6622502" y="288786"/>
            <a:ext cx="18991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</a:t>
            </a:r>
            <a:endParaRPr sz="2400" dirty="0">
              <a:solidFill>
                <a:srgbClr val="57068C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C62FD-7975-8054-3201-C7F0BC986C2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162800" y="658118"/>
            <a:ext cx="409273" cy="534745"/>
          </a:xfrm>
          <a:prstGeom prst="straightConnector1">
            <a:avLst/>
          </a:prstGeom>
          <a:ln w="28575">
            <a:solidFill>
              <a:srgbClr val="570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308">
            <a:extLst>
              <a:ext uri="{FF2B5EF4-FFF2-40B4-BE49-F238E27FC236}">
                <a16:creationId xmlns:a16="http://schemas.microsoft.com/office/drawing/2014/main" id="{65710D19-2E64-E121-2C2A-4A235CDBBC4D}"/>
              </a:ext>
            </a:extLst>
          </p:cNvPr>
          <p:cNvSpPr/>
          <p:nvPr/>
        </p:nvSpPr>
        <p:spPr>
          <a:xfrm>
            <a:off x="177802" y="6343665"/>
            <a:ext cx="28803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Schema</a:t>
            </a:r>
            <a:endParaRPr sz="2400" dirty="0">
              <a:solidFill>
                <a:srgbClr val="57068C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78F73D-FF17-D627-1EEF-32045C40EEE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058160" y="5871783"/>
            <a:ext cx="949960" cy="656548"/>
          </a:xfrm>
          <a:prstGeom prst="straightConnector1">
            <a:avLst/>
          </a:prstGeom>
          <a:ln w="28575">
            <a:solidFill>
              <a:srgbClr val="570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149">
            <a:extLst>
              <a:ext uri="{FF2B5EF4-FFF2-40B4-BE49-F238E27FC236}">
                <a16:creationId xmlns:a16="http://schemas.microsoft.com/office/drawing/2014/main" id="{39580E3F-6B0B-F88B-84C6-70C72792A108}"/>
              </a:ext>
            </a:extLst>
          </p:cNvPr>
          <p:cNvSpPr/>
          <p:nvPr/>
        </p:nvSpPr>
        <p:spPr>
          <a:xfrm flipH="1">
            <a:off x="4310192" y="2813789"/>
            <a:ext cx="3904" cy="1143000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Shape 308">
            <a:extLst>
              <a:ext uri="{FF2B5EF4-FFF2-40B4-BE49-F238E27FC236}">
                <a16:creationId xmlns:a16="http://schemas.microsoft.com/office/drawing/2014/main" id="{43FE228C-7C92-3AD5-DE15-606DFF869F73}"/>
              </a:ext>
            </a:extLst>
          </p:cNvPr>
          <p:cNvSpPr/>
          <p:nvPr/>
        </p:nvSpPr>
        <p:spPr>
          <a:xfrm>
            <a:off x="4262122" y="6341172"/>
            <a:ext cx="28803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Foreign Key</a:t>
            </a:r>
            <a:endParaRPr sz="2400" dirty="0">
              <a:solidFill>
                <a:srgbClr val="57068C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90461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one Relationships</a:t>
            </a:r>
          </a:p>
        </p:txBody>
      </p:sp>
      <p:sp>
        <p:nvSpPr>
          <p:cNvPr id="178" name="Shape 178"/>
          <p:cNvSpPr/>
          <p:nvPr/>
        </p:nvSpPr>
        <p:spPr>
          <a:xfrm>
            <a:off x="469899" y="1852386"/>
            <a:ext cx="7590196" cy="19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treat One-to-One relationship similarly as we treat One-to-Many relationship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A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dd a Foreign Key to either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the two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Merge the two tables (sometimes ok, sometimes bad style)</a:t>
            </a:r>
            <a:endParaRPr sz="22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5586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393CD16-1221-D6A4-B513-734B369D69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301"/>
            <a:ext cx="9144000" cy="4167398"/>
          </a:xfrm>
          <a:prstGeom prst="rect">
            <a:avLst/>
          </a:prstGeom>
        </p:spPr>
      </p:pic>
      <p:sp>
        <p:nvSpPr>
          <p:cNvPr id="4" name="Shape 126">
            <a:extLst>
              <a:ext uri="{FF2B5EF4-FFF2-40B4-BE49-F238E27FC236}">
                <a16:creationId xmlns:a16="http://schemas.microsoft.com/office/drawing/2014/main" id="{A08D1A6C-B119-C791-BF32-A0C30CF23009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Schema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27830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3463</TotalTime>
  <Words>842</Words>
  <Application>Microsoft Office PowerPoint</Application>
  <PresentationFormat>On-screen Show (4:3)</PresentationFormat>
  <Paragraphs>105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Rounded MT Bold</vt:lpstr>
      <vt:lpstr>Arial Unicode MS</vt:lpstr>
      <vt:lpstr>Office Theme</vt:lpstr>
      <vt:lpstr>From ER diagrams to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Entity Classes and Primary Keys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47</cp:revision>
  <cp:lastPrinted>2014-10-08T16:54:15Z</cp:lastPrinted>
  <dcterms:modified xsi:type="dcterms:W3CDTF">2023-01-17T19:06:23Z</dcterms:modified>
</cp:coreProperties>
</file>