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7"/>
  </p:notesMasterIdLst>
  <p:handoutMasterIdLst>
    <p:handoutMasterId r:id="rId18"/>
  </p:handoutMasterIdLst>
  <p:sldIdLst>
    <p:sldId id="365" r:id="rId2"/>
    <p:sldId id="409" r:id="rId3"/>
    <p:sldId id="369" r:id="rId4"/>
    <p:sldId id="370" r:id="rId5"/>
    <p:sldId id="371" r:id="rId6"/>
    <p:sldId id="372" r:id="rId7"/>
    <p:sldId id="373" r:id="rId8"/>
    <p:sldId id="374" r:id="rId9"/>
    <p:sldId id="375" r:id="rId10"/>
    <p:sldId id="376" r:id="rId11"/>
    <p:sldId id="378" r:id="rId12"/>
    <p:sldId id="379" r:id="rId13"/>
    <p:sldId id="380" r:id="rId14"/>
    <p:sldId id="381" r:id="rId15"/>
    <p:sldId id="410" r:id="rId16"/>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10"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1/17/2023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a:t>
            </a:r>
          </a:p>
        </p:txBody>
      </p:sp>
      <p:sp>
        <p:nvSpPr>
          <p:cNvPr id="105" name="Shape 105"/>
          <p:cNvSpPr/>
          <p:nvPr/>
        </p:nvSpPr>
        <p:spPr>
          <a:xfrm>
            <a:off x="469900" y="1282700"/>
            <a:ext cx="7590195" cy="36830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billing address, type, applicable rate, collection of meters.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threshold</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06" name="Shape 106"/>
          <p:cNvSpPr/>
          <p:nvPr/>
        </p:nvSpPr>
        <p:spPr>
          <a:xfrm>
            <a:off x="821436" y="1316989"/>
            <a:ext cx="1644396"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7" name="Shape 107"/>
          <p:cNvSpPr/>
          <p:nvPr/>
        </p:nvSpPr>
        <p:spPr>
          <a:xfrm>
            <a:off x="2253750" y="1670682"/>
            <a:ext cx="889427"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Shape 108"/>
          <p:cNvSpPr/>
          <p:nvPr/>
        </p:nvSpPr>
        <p:spPr>
          <a:xfrm>
            <a:off x="718819" y="2371342"/>
            <a:ext cx="1321817"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9" name="Shape 109"/>
          <p:cNvSpPr/>
          <p:nvPr/>
        </p:nvSpPr>
        <p:spPr>
          <a:xfrm>
            <a:off x="4779516" y="2469442"/>
            <a:ext cx="766573"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0" name="Shape 110"/>
          <p:cNvSpPr/>
          <p:nvPr/>
        </p:nvSpPr>
        <p:spPr>
          <a:xfrm>
            <a:off x="718819" y="3461511"/>
            <a:ext cx="588264"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1" name="Shape 111"/>
          <p:cNvSpPr/>
          <p:nvPr/>
        </p:nvSpPr>
        <p:spPr>
          <a:xfrm>
            <a:off x="5162802" y="3464450"/>
            <a:ext cx="1081506"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2" name="Shape 112"/>
          <p:cNvSpPr/>
          <p:nvPr/>
        </p:nvSpPr>
        <p:spPr>
          <a:xfrm>
            <a:off x="718820" y="4142994"/>
            <a:ext cx="734424" cy="485140"/>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040351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06"/>
                                        </p:tgtEl>
                                        <p:attrNameLst>
                                          <p:attrName>style.visibility</p:attrName>
                                        </p:attrNameLst>
                                      </p:cBhvr>
                                      <p:to>
                                        <p:strVal val="visible"/>
                                      </p:to>
                                    </p:set>
                                    <p:animEffect transition="in" filter="wipe(left)">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107"/>
                                        </p:tgtEl>
                                        <p:attrNameLst>
                                          <p:attrName>style.visibility</p:attrName>
                                        </p:attrNameLst>
                                      </p:cBhvr>
                                      <p:to>
                                        <p:strVal val="visible"/>
                                      </p:to>
                                    </p:set>
                                    <p:animEffect transition="in" filter="wipe(left)">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p:tmAbs val="0"/>
                                  </p:iterate>
                                  <p:childTnLst>
                                    <p:set>
                                      <p:cBhvr>
                                        <p:cTn id="16" fill="hold"/>
                                        <p:tgtEl>
                                          <p:spTgt spid="108"/>
                                        </p:tgtEl>
                                        <p:attrNameLst>
                                          <p:attrName>style.visibility</p:attrName>
                                        </p:attrNameLst>
                                      </p:cBhvr>
                                      <p:to>
                                        <p:strVal val="visible"/>
                                      </p:to>
                                    </p:set>
                                    <p:animEffect transition="in" filter="wipe(left)">
                                      <p:cBhvr>
                                        <p:cTn id="17" dur="10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p:tmAbs val="0"/>
                                  </p:iterate>
                                  <p:childTnLst>
                                    <p:set>
                                      <p:cBhvr>
                                        <p:cTn id="21" fill="hold"/>
                                        <p:tgtEl>
                                          <p:spTgt spid="109"/>
                                        </p:tgtEl>
                                        <p:attrNameLst>
                                          <p:attrName>style.visibility</p:attrName>
                                        </p:attrNameLst>
                                      </p:cBhvr>
                                      <p:to>
                                        <p:strVal val="visible"/>
                                      </p:to>
                                    </p:set>
                                    <p:animEffect transition="in" filter="wipe(left)">
                                      <p:cBhvr>
                                        <p:cTn id="22" dur="10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p:tmAbs val="0"/>
                                  </p:iterate>
                                  <p:childTnLst>
                                    <p:set>
                                      <p:cBhvr>
                                        <p:cTn id="26" fill="hold"/>
                                        <p:tgtEl>
                                          <p:spTgt spid="110"/>
                                        </p:tgtEl>
                                        <p:attrNameLst>
                                          <p:attrName>style.visibility</p:attrName>
                                        </p:attrNameLst>
                                      </p:cBhvr>
                                      <p:to>
                                        <p:strVal val="visible"/>
                                      </p:to>
                                    </p:set>
                                    <p:animEffect transition="in" filter="wipe(left)">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111"/>
                                        </p:tgtEl>
                                        <p:attrNameLst>
                                          <p:attrName>style.visibility</p:attrName>
                                        </p:attrNameLst>
                                      </p:cBhvr>
                                      <p:to>
                                        <p:strVal val="visible"/>
                                      </p:to>
                                    </p:set>
                                    <p:animEffect transition="in" filter="wipe(left)">
                                      <p:cBhvr>
                                        <p:cTn id="32" dur="10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p:tmAbs val="0"/>
                                  </p:iterate>
                                  <p:childTnLst>
                                    <p:set>
                                      <p:cBhvr>
                                        <p:cTn id="36" fill="hold"/>
                                        <p:tgtEl>
                                          <p:spTgt spid="112"/>
                                        </p:tgtEl>
                                        <p:attrNameLst>
                                          <p:attrName>style.visibility</p:attrName>
                                        </p:attrNameLst>
                                      </p:cBhvr>
                                      <p:to>
                                        <p:strVal val="visible"/>
                                      </p:to>
                                    </p:set>
                                    <p:animEffect transition="in" filter="wipe(left)">
                                      <p:cBhvr>
                                        <p:cTn id="3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dvAuto="0"/>
      <p:bldP spid="107" grpId="0" animBg="1" advAuto="0"/>
      <p:bldP spid="108" grpId="0" animBg="1" advAuto="0"/>
      <p:bldP spid="109" grpId="0" animBg="1" advAuto="0"/>
      <p:bldP spid="110" grpId="0" animBg="1" advAuto="0"/>
      <p:bldP spid="111" grpId="0" animBg="1" advAuto="0"/>
      <p:bldP spid="112"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386308" y="190817"/>
            <a:ext cx="8138925"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Relationships &amp; Cardinalities</a:t>
            </a:r>
          </a:p>
        </p:txBody>
      </p:sp>
      <p:pic>
        <p:nvPicPr>
          <p:cNvPr id="4" name="Picture 3" descr="Diagram&#10;&#10;Description automatically generated">
            <a:extLst>
              <a:ext uri="{FF2B5EF4-FFF2-40B4-BE49-F238E27FC236}">
                <a16:creationId xmlns:a16="http://schemas.microsoft.com/office/drawing/2014/main" id="{F39C4FDC-A721-A936-1E7D-3735C55BB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386" y="677489"/>
            <a:ext cx="8430768" cy="6044891"/>
          </a:xfrm>
          <a:prstGeom prst="rect">
            <a:avLst/>
          </a:prstGeom>
        </p:spPr>
      </p:pic>
    </p:spTree>
    <p:extLst>
      <p:ext uri="{BB962C8B-B14F-4D97-AF65-F5344CB8AC3E}">
        <p14:creationId xmlns:p14="http://schemas.microsoft.com/office/powerpoint/2010/main" val="25453103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Splitting attributes</a:t>
            </a:r>
          </a:p>
        </p:txBody>
      </p:sp>
      <p:sp>
        <p:nvSpPr>
          <p:cNvPr id="131" name="Shape 131"/>
          <p:cNvSpPr/>
          <p:nvPr/>
        </p:nvSpPr>
        <p:spPr>
          <a:xfrm>
            <a:off x="469900" y="1282700"/>
            <a:ext cx="7590195" cy="8925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Customer Address is a compound attribute. Maybe we need to search by city?</a:t>
            </a:r>
          </a:p>
        </p:txBody>
      </p:sp>
      <p:pic>
        <p:nvPicPr>
          <p:cNvPr id="132" name="pasted-image.pdf"/>
          <p:cNvPicPr/>
          <p:nvPr/>
        </p:nvPicPr>
        <p:blipFill>
          <a:blip r:embed="rId3"/>
          <a:stretch>
            <a:fillRect/>
          </a:stretch>
        </p:blipFill>
        <p:spPr>
          <a:xfrm>
            <a:off x="1007447" y="2900503"/>
            <a:ext cx="6515101" cy="3162301"/>
          </a:xfrm>
          <a:prstGeom prst="rect">
            <a:avLst/>
          </a:prstGeom>
          <a:ln w="12700">
            <a:miter lim="400000"/>
          </a:ln>
        </p:spPr>
      </p:pic>
    </p:spTree>
    <p:extLst>
      <p:ext uri="{BB962C8B-B14F-4D97-AF65-F5344CB8AC3E}">
        <p14:creationId xmlns:p14="http://schemas.microsoft.com/office/powerpoint/2010/main" val="8413800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54681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337528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design for a database?</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use SQL to create the database in a relational database?</a:t>
            </a:r>
            <a:endParaRPr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Outline</a:t>
            </a:r>
          </a:p>
        </p:txBody>
      </p:sp>
      <p:sp>
        <p:nvSpPr>
          <p:cNvPr id="40" name="Shape 40"/>
          <p:cNvSpPr/>
          <p:nvPr/>
        </p:nvSpPr>
        <p:spPr>
          <a:xfrm>
            <a:off x="469899" y="1886204"/>
            <a:ext cx="7590196" cy="37420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Step-by-step procedure for converting narrative data into Entity-Relationship Diagram</a:t>
            </a:r>
          </a:p>
          <a:p>
            <a:pPr marL="342900" lvl="0" indent="-304800">
              <a:spcBef>
                <a:spcPts val="700"/>
              </a:spcBef>
              <a:buSzPct val="50000"/>
              <a:buBlip>
                <a:blip r:embed="rId2"/>
              </a:buBlip>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Application of the procedure for designing a DB for water-utility company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problems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during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Design</a:t>
            </a: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333819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469899" y="1508760"/>
            <a:ext cx="7590196" cy="29418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Water-Utility Database</a:t>
            </a:r>
          </a:p>
        </p:txBody>
      </p:sp>
      <p:sp>
        <p:nvSpPr>
          <p:cNvPr id="60" name="Shape 60"/>
          <p:cNvSpPr/>
          <p:nvPr/>
        </p:nvSpPr>
        <p:spPr>
          <a:xfrm>
            <a:off x="55418" y="908916"/>
            <a:ext cx="8915400" cy="506292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database for a municipal water utility</a:t>
            </a:r>
          </a:p>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Business Narrative:</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ustomer has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 billing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customer 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type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(residential or commercial)</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applicable rate,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collection of meters</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which the customer is billed</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who is the owner of the meter. The same customer can have multiple meters.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eter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number,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 size,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model.</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Tree>
    <p:extLst>
      <p:ext uri="{BB962C8B-B14F-4D97-AF65-F5344CB8AC3E}">
        <p14:creationId xmlns:p14="http://schemas.microsoft.com/office/powerpoint/2010/main" val="2161605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C7B7F9-A2C8-4672-825F-5FBD07C18D6E}"/>
              </a:ext>
            </a:extLst>
          </p:cNvPr>
          <p:cNvSpPr/>
          <p:nvPr/>
        </p:nvSpPr>
        <p:spPr>
          <a:xfrm>
            <a:off x="437321" y="1294558"/>
            <a:ext cx="8034793" cy="4883388"/>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customer has a name and a billing address. Each customer has a type (residential or commercial), an applicable rate, and a collection of meters for which the customer is billed.</a:t>
            </a: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customer who is the owner of the meter. The same customer can have multiple meters. Each meter has a number, an address, size, and model.</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 </a:t>
            </a:r>
          </a:p>
        </p:txBody>
      </p:sp>
      <p:sp>
        <p:nvSpPr>
          <p:cNvPr id="78" name="Shape 78"/>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DB: Entities &amp; attributes</a:t>
            </a:r>
          </a:p>
        </p:txBody>
      </p:sp>
      <p:sp>
        <p:nvSpPr>
          <p:cNvPr id="80" name="Shape 80"/>
          <p:cNvSpPr/>
          <p:nvPr/>
        </p:nvSpPr>
        <p:spPr>
          <a:xfrm>
            <a:off x="1309254" y="1350818"/>
            <a:ext cx="1052945"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1" name="Shape 81"/>
          <p:cNvSpPr/>
          <p:nvPr/>
        </p:nvSpPr>
        <p:spPr>
          <a:xfrm>
            <a:off x="1555171" y="2284885"/>
            <a:ext cx="561109"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2" name="Shape 82"/>
          <p:cNvSpPr/>
          <p:nvPr/>
        </p:nvSpPr>
        <p:spPr>
          <a:xfrm>
            <a:off x="4283325" y="4914750"/>
            <a:ext cx="651393" cy="417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3" name="Shape 83"/>
          <p:cNvSpPr/>
          <p:nvPr/>
        </p:nvSpPr>
        <p:spPr>
          <a:xfrm>
            <a:off x="5437856" y="4249925"/>
            <a:ext cx="1140120" cy="419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4" name="Shape 84"/>
          <p:cNvSpPr/>
          <p:nvPr/>
        </p:nvSpPr>
        <p:spPr>
          <a:xfrm>
            <a:off x="1641764" y="3329065"/>
            <a:ext cx="720435"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5" name="Shape 85"/>
          <p:cNvSpPr/>
          <p:nvPr/>
        </p:nvSpPr>
        <p:spPr>
          <a:xfrm>
            <a:off x="4973360" y="4596096"/>
            <a:ext cx="914581" cy="318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789663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80"/>
                                        </p:tgtEl>
                                        <p:attrNameLst>
                                          <p:attrName>style.visibility</p:attrName>
                                        </p:attrNameLst>
                                      </p:cBhvr>
                                      <p:to>
                                        <p:strVal val="visible"/>
                                      </p:to>
                                    </p:set>
                                    <p:animEffect transition="in" filter="dissolve(in)">
                                      <p:cBhvr>
                                        <p:cTn id="7" dur="75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81"/>
                                        </p:tgtEl>
                                        <p:attrNameLst>
                                          <p:attrName>style.visibility</p:attrName>
                                        </p:attrNameLst>
                                      </p:cBhvr>
                                      <p:to>
                                        <p:strVal val="visible"/>
                                      </p:to>
                                    </p:set>
                                    <p:animEffect transition="in" filter="dissolve(in)">
                                      <p:cBhvr>
                                        <p:cTn id="12" dur="75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82"/>
                                        </p:tgtEl>
                                        <p:attrNameLst>
                                          <p:attrName>style.visibility</p:attrName>
                                        </p:attrNameLst>
                                      </p:cBhvr>
                                      <p:to>
                                        <p:strVal val="visible"/>
                                      </p:to>
                                    </p:set>
                                    <p:animEffect transition="in" filter="dissolve(in)">
                                      <p:cBhvr>
                                        <p:cTn id="17" dur="75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83"/>
                                        </p:tgtEl>
                                        <p:attrNameLst>
                                          <p:attrName>style.visibility</p:attrName>
                                        </p:attrNameLst>
                                      </p:cBhvr>
                                      <p:to>
                                        <p:strVal val="visible"/>
                                      </p:to>
                                    </p:set>
                                    <p:animEffect transition="in" filter="dissolve(in)">
                                      <p:cBhvr>
                                        <p:cTn id="22" dur="75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84"/>
                                        </p:tgtEl>
                                        <p:attrNameLst>
                                          <p:attrName>style.visibility</p:attrName>
                                        </p:attrNameLst>
                                      </p:cBhvr>
                                      <p:to>
                                        <p:strVal val="visible"/>
                                      </p:to>
                                    </p:set>
                                    <p:animEffect transition="in" filter="dissolve(in)">
                                      <p:cBhvr>
                                        <p:cTn id="27" dur="75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85"/>
                                        </p:tgtEl>
                                        <p:attrNameLst>
                                          <p:attrName>style.visibility</p:attrName>
                                        </p:attrNameLst>
                                      </p:cBhvr>
                                      <p:to>
                                        <p:strVal val="visible"/>
                                      </p:to>
                                    </p:set>
                                    <p:animEffect transition="in" filter="dissolve(in)">
                                      <p:cBhvr>
                                        <p:cTn id="32" dur="7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dvAuto="0"/>
      <p:bldP spid="81" grpId="0" animBg="1" advAuto="0"/>
      <p:bldP spid="82" grpId="0" animBg="1" advAuto="0"/>
      <p:bldP spid="83" grpId="0" animBg="1" advAuto="0"/>
      <p:bldP spid="84" grpId="0" animBg="1" advAuto="0"/>
      <p:bldP spid="8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&amp; Attributes</a:t>
            </a:r>
          </a:p>
        </p:txBody>
      </p:sp>
      <p:pic>
        <p:nvPicPr>
          <p:cNvPr id="4" name="Picture 3" descr="Diagram&#10;&#10;Description automatically generated">
            <a:extLst>
              <a:ext uri="{FF2B5EF4-FFF2-40B4-BE49-F238E27FC236}">
                <a16:creationId xmlns:a16="http://schemas.microsoft.com/office/drawing/2014/main" id="{2AA7FE80-C8D0-44DD-1255-3BB88E2D11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488" y="613243"/>
            <a:ext cx="7178932" cy="6244757"/>
          </a:xfrm>
          <a:prstGeom prst="rect">
            <a:avLst/>
          </a:prstGeom>
        </p:spPr>
      </p:pic>
    </p:spTree>
    <p:extLst>
      <p:ext uri="{BB962C8B-B14F-4D97-AF65-F5344CB8AC3E}">
        <p14:creationId xmlns:p14="http://schemas.microsoft.com/office/powerpoint/2010/main" val="421653273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3434</TotalTime>
  <Words>983</Words>
  <Application>Microsoft Office PowerPoint</Application>
  <PresentationFormat>On-screen Show (4:3)</PresentationFormat>
  <Paragraphs>83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47</cp:revision>
  <cp:lastPrinted>2014-10-08T16:54:15Z</cp:lastPrinted>
  <dcterms:modified xsi:type="dcterms:W3CDTF">2023-01-17T18:15:22Z</dcterms:modified>
</cp:coreProperties>
</file>