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34"/>
  </p:notesMasterIdLst>
  <p:handoutMasterIdLst>
    <p:handoutMasterId r:id="rId35"/>
  </p:handoutMasterIdLst>
  <p:sldIdLst>
    <p:sldId id="365" r:id="rId2"/>
    <p:sldId id="409" r:id="rId3"/>
    <p:sldId id="369" r:id="rId4"/>
    <p:sldId id="370" r:id="rId5"/>
    <p:sldId id="371" r:id="rId6"/>
    <p:sldId id="372" r:id="rId7"/>
    <p:sldId id="373" r:id="rId8"/>
    <p:sldId id="374" r:id="rId9"/>
    <p:sldId id="375" r:id="rId10"/>
    <p:sldId id="376" r:id="rId11"/>
    <p:sldId id="378" r:id="rId12"/>
    <p:sldId id="379" r:id="rId13"/>
    <p:sldId id="380" r:id="rId14"/>
    <p:sldId id="381" r:id="rId15"/>
    <p:sldId id="410" r:id="rId16"/>
    <p:sldId id="413" r:id="rId17"/>
    <p:sldId id="388" r:id="rId18"/>
    <p:sldId id="389" r:id="rId19"/>
    <p:sldId id="391" r:id="rId20"/>
    <p:sldId id="392" r:id="rId21"/>
    <p:sldId id="393" r:id="rId22"/>
    <p:sldId id="394" r:id="rId23"/>
    <p:sldId id="395" r:id="rId24"/>
    <p:sldId id="418" r:id="rId25"/>
    <p:sldId id="397" r:id="rId26"/>
    <p:sldId id="419" r:id="rId27"/>
    <p:sldId id="398" r:id="rId28"/>
    <p:sldId id="420" r:id="rId29"/>
    <p:sldId id="399" r:id="rId30"/>
    <p:sldId id="407" r:id="rId31"/>
    <p:sldId id="417" r:id="rId32"/>
    <p:sldId id="406" r:id="rId33"/>
  </p:sldIdLst>
  <p:sldSz cx="9144000" cy="6858000" type="screen4x3"/>
  <p:notesSz cx="7010400" cy="9296400"/>
  <p:defaultTextStyle>
    <a:lvl1pPr>
      <a:defRPr sz="2000">
        <a:solidFill>
          <a:srgbClr val="FFFFFF"/>
        </a:solidFill>
        <a:uFill>
          <a:solidFill/>
        </a:uFill>
        <a:latin typeface="Arial Rounded MT Bold"/>
        <a:ea typeface="Arial Rounded MT Bold"/>
        <a:cs typeface="Arial Rounded MT Bold"/>
        <a:sym typeface="Arial Rounded MT Bold"/>
      </a:defRPr>
    </a:lvl1pPr>
    <a:lvl2pPr indent="457200">
      <a:defRPr sz="2000">
        <a:solidFill>
          <a:srgbClr val="FFFFFF"/>
        </a:solidFill>
        <a:uFill>
          <a:solidFill/>
        </a:uFill>
        <a:latin typeface="Arial Rounded MT Bold"/>
        <a:ea typeface="Arial Rounded MT Bold"/>
        <a:cs typeface="Arial Rounded MT Bold"/>
        <a:sym typeface="Arial Rounded MT Bold"/>
      </a:defRPr>
    </a:lvl2pPr>
    <a:lvl3pPr indent="914400">
      <a:defRPr sz="2000">
        <a:solidFill>
          <a:srgbClr val="FFFFFF"/>
        </a:solidFill>
        <a:uFill>
          <a:solidFill/>
        </a:uFill>
        <a:latin typeface="Arial Rounded MT Bold"/>
        <a:ea typeface="Arial Rounded MT Bold"/>
        <a:cs typeface="Arial Rounded MT Bold"/>
        <a:sym typeface="Arial Rounded MT Bold"/>
      </a:defRPr>
    </a:lvl3pPr>
    <a:lvl4pPr indent="1371600">
      <a:defRPr sz="2000">
        <a:solidFill>
          <a:srgbClr val="FFFFFF"/>
        </a:solidFill>
        <a:uFill>
          <a:solidFill/>
        </a:uFill>
        <a:latin typeface="Arial Rounded MT Bold"/>
        <a:ea typeface="Arial Rounded MT Bold"/>
        <a:cs typeface="Arial Rounded MT Bold"/>
        <a:sym typeface="Arial Rounded MT Bold"/>
      </a:defRPr>
    </a:lvl4pPr>
    <a:lvl5pPr indent="1828800">
      <a:defRPr sz="2000">
        <a:solidFill>
          <a:srgbClr val="FFFFFF"/>
        </a:solidFill>
        <a:uFill>
          <a:solidFill/>
        </a:uFill>
        <a:latin typeface="Arial Rounded MT Bold"/>
        <a:ea typeface="Arial Rounded MT Bold"/>
        <a:cs typeface="Arial Rounded MT Bold"/>
        <a:sym typeface="Arial Rounded MT Bold"/>
      </a:defRPr>
    </a:lvl5pPr>
    <a:lvl6pPr>
      <a:defRPr sz="2000">
        <a:solidFill>
          <a:srgbClr val="FFFFFF"/>
        </a:solidFill>
        <a:uFill>
          <a:solidFill/>
        </a:uFill>
        <a:latin typeface="Arial Rounded MT Bold"/>
        <a:ea typeface="Arial Rounded MT Bold"/>
        <a:cs typeface="Arial Rounded MT Bold"/>
        <a:sym typeface="Arial Rounded MT Bold"/>
      </a:defRPr>
    </a:lvl6pPr>
    <a:lvl7pPr>
      <a:defRPr sz="2000">
        <a:solidFill>
          <a:srgbClr val="FFFFFF"/>
        </a:solidFill>
        <a:uFill>
          <a:solidFill/>
        </a:uFill>
        <a:latin typeface="Arial Rounded MT Bold"/>
        <a:ea typeface="Arial Rounded MT Bold"/>
        <a:cs typeface="Arial Rounded MT Bold"/>
        <a:sym typeface="Arial Rounded MT Bold"/>
      </a:defRPr>
    </a:lvl7pPr>
    <a:lvl8pPr>
      <a:defRPr sz="2000">
        <a:solidFill>
          <a:srgbClr val="FFFFFF"/>
        </a:solidFill>
        <a:uFill>
          <a:solidFill/>
        </a:uFill>
        <a:latin typeface="Arial Rounded MT Bold"/>
        <a:ea typeface="Arial Rounded MT Bold"/>
        <a:cs typeface="Arial Rounded MT Bold"/>
        <a:sym typeface="Arial Rounded MT Bold"/>
      </a:defRPr>
    </a:lvl8pPr>
    <a:lvl9pPr>
      <a:defRPr sz="2000">
        <a:solidFill>
          <a:srgbClr val="FFFFFF"/>
        </a:solidFill>
        <a:uFill>
          <a:solidFill/>
        </a:uFill>
        <a:latin typeface="Arial Rounded MT Bold"/>
        <a:ea typeface="Arial Rounded MT Bold"/>
        <a:cs typeface="Arial Rounded MT Bold"/>
        <a:sym typeface="Arial Rounded MT Bold"/>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06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191164"/>
        </a:fontRef>
        <a:srgbClr val="19116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CECCA"/>
          </a:solidFill>
        </a:fill>
      </a:tcStyle>
    </a:wholeTbl>
    <a:band2H>
      <a:tcTxStyle/>
      <a:tcStyle>
        <a:tcBdr/>
        <a:fill>
          <a:solidFill>
            <a:srgbClr val="F6F6E6"/>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00"/>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00"/>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00"/>
          </a:solidFill>
        </a:fill>
      </a:tcStyle>
    </a:firstRow>
  </a:tblStyle>
  <a:tblStyle styleId="{C7B018BB-80A7-4F77-B60F-C8B233D01FF8}"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wholeTbl>
    <a:band2H>
      <a:tcTxStyle/>
      <a:tcStyle>
        <a:tcBdr/>
        <a:fill>
          <a:solidFill>
            <a:srgbClr val="FFFFFF"/>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firstRow>
  </a:tblStyle>
  <a:tblStyle styleId="{EEE7283C-3CF3-47DC-8721-378D4A62B228}"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ADA"/>
          </a:solidFill>
        </a:fill>
      </a:tcStyle>
    </a:wholeTbl>
    <a:band2H>
      <a:tcTxStyle/>
      <a:tcStyle>
        <a:tcBdr/>
        <a:fill>
          <a:solidFill>
            <a:srgbClr val="E9EDED"/>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8B8B"/>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8B8B"/>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8B8B"/>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CCC00"/>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n">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CCCC00"/>
          </a:solidFill>
        </a:fill>
      </a:tcStyle>
    </a:firstRow>
  </a:tblStyle>
  <a:tblStyle styleId="{33BA23B1-9221-436E-865A-0063620EA4FD}"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9" d="100"/>
          <a:sy n="149" d="100"/>
        </p:scale>
        <p:origin x="158"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3A0F2B82-D98D-42DC-A45A-769A158FD0A8}" type="datetime1">
              <a:rPr lang="en-US" smtClean="0">
                <a:latin typeface="Arial Unicode MS" panose="020B0604020202020204" pitchFamily="34" charset="-128"/>
                <a:ea typeface="Arial Unicode MS" panose="020B0604020202020204" pitchFamily="34" charset="-128"/>
                <a:cs typeface="Arial Unicode MS" panose="020B0604020202020204" pitchFamily="34" charset="-128"/>
              </a:rPr>
              <a:t>1/18/2023</a:t>
            </a:fld>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3BD4784E-5010-43AA-862F-61007359811E}" type="slidenum">
              <a:rPr lang="en-US" smtClean="0">
                <a:latin typeface="Arial Unicode MS" panose="020B0604020202020204" pitchFamily="34" charset="-128"/>
                <a:ea typeface="Arial Unicode MS" panose="020B0604020202020204" pitchFamily="34" charset="-128"/>
                <a:cs typeface="Arial Unicode MS" panose="020B0604020202020204" pitchFamily="34" charset="-128"/>
              </a:rPr>
              <a:t>‹#›</a:t>
            </a:fld>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83386708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hape 9"/>
          <p:cNvSpPr>
            <a:spLocks noGrp="1" noRot="1" noChangeAspect="1"/>
          </p:cNvSpPr>
          <p:nvPr>
            <p:ph type="sldImg"/>
          </p:nvPr>
        </p:nvSpPr>
        <p:spPr>
          <a:xfrm>
            <a:off x="1181100" y="696913"/>
            <a:ext cx="4648200" cy="3486150"/>
          </a:xfrm>
          <a:prstGeom prst="rect">
            <a:avLst/>
          </a:prstGeom>
        </p:spPr>
        <p:txBody>
          <a:bodyPr lIns="93177" tIns="46589" rIns="93177" bIns="46589"/>
          <a:lstStyle/>
          <a:p>
            <a:pPr lvl="0"/>
            <a:endParaRPr dirty="0"/>
          </a:p>
        </p:txBody>
      </p:sp>
      <p:sp>
        <p:nvSpPr>
          <p:cNvPr id="10" name="Shape 10"/>
          <p:cNvSpPr>
            <a:spLocks noGrp="1"/>
          </p:cNvSpPr>
          <p:nvPr>
            <p:ph type="body" sz="quarter" idx="1"/>
          </p:nvPr>
        </p:nvSpPr>
        <p:spPr>
          <a:xfrm>
            <a:off x="934720" y="4415790"/>
            <a:ext cx="5140960" cy="4183380"/>
          </a:xfrm>
          <a:prstGeom prst="rect">
            <a:avLst/>
          </a:prstGeom>
        </p:spPr>
        <p:txBody>
          <a:bodyPr lIns="93177" tIns="46589" rIns="93177" bIns="46589"/>
          <a:lstStyle/>
          <a:p>
            <a:pPr lvl="0"/>
            <a:endParaRPr/>
          </a:p>
        </p:txBody>
      </p:sp>
    </p:spTree>
    <p:extLst>
      <p:ext uri="{BB962C8B-B14F-4D97-AF65-F5344CB8AC3E}">
        <p14:creationId xmlns:p14="http://schemas.microsoft.com/office/powerpoint/2010/main" val="1733746095"/>
      </p:ext>
    </p:extLst>
  </p:cSld>
  <p:clrMap bg1="lt1" tx1="dk1" bg2="lt2" tx2="dk2" accent1="accent1" accent2="accent2" accent3="accent3" accent4="accent4" accent5="accent5" accent6="accent6" hlink="hlink" folHlink="folHlink"/>
  <p:hf sldNum="0" hdr="0" ftr="0" dt="0"/>
  <p:notesStyle>
    <a:lvl1pPr defTabSz="457200">
      <a:lnSpc>
        <a:spcPct val="125000"/>
      </a:lnSpc>
      <a:defRPr sz="2400">
        <a:latin typeface="Arial Unicode MS" panose="020B0604020202020204" pitchFamily="34" charset="-128"/>
        <a:ea typeface="Arial Unicode MS" panose="020B0604020202020204" pitchFamily="34" charset="-128"/>
        <a:cs typeface="Arial Unicode MS" panose="020B0604020202020204" pitchFamily="34" charset="-128"/>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noRot="1" noChangeAspect="1"/>
          </p:cNvSpPr>
          <p:nvPr>
            <p:ph type="sldImg"/>
          </p:nvPr>
        </p:nvSpPr>
        <p:spPr>
          <a:prstGeom prst="rect">
            <a:avLst/>
          </a:prstGeom>
        </p:spPr>
        <p:txBody>
          <a:bodyPr/>
          <a:lstStyle/>
          <a:p>
            <a:pPr lvl="0"/>
            <a:endParaRPr/>
          </a:p>
        </p:txBody>
      </p:sp>
      <p:sp>
        <p:nvSpPr>
          <p:cNvPr id="36" name="Shape 36"/>
          <p:cNvSpPr>
            <a:spLocks noGrp="1"/>
          </p:cNvSpPr>
          <p:nvPr>
            <p:ph type="body" sz="quarter" idx="1"/>
          </p:nvPr>
        </p:nvSpPr>
        <p:spPr>
          <a:prstGeom prst="rect">
            <a:avLst/>
          </a:prstGeom>
        </p:spPr>
        <p:txBody>
          <a:bodyPr/>
          <a:lstStyle/>
          <a:p>
            <a:pPr lvl="0">
              <a:defRPr sz="1800"/>
            </a:pPr>
            <a:r>
              <a:t>Last time we discussed ER diagrams. </a:t>
            </a:r>
          </a:p>
        </p:txBody>
      </p:sp>
    </p:spTree>
    <p:extLst>
      <p:ext uri="{BB962C8B-B14F-4D97-AF65-F5344CB8AC3E}">
        <p14:creationId xmlns:p14="http://schemas.microsoft.com/office/powerpoint/2010/main" val="1897025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hape 68"/>
          <p:cNvSpPr>
            <a:spLocks noGrp="1" noRot="1" noChangeAspect="1"/>
          </p:cNvSpPr>
          <p:nvPr>
            <p:ph type="sldImg"/>
          </p:nvPr>
        </p:nvSpPr>
        <p:spPr>
          <a:prstGeom prst="rect">
            <a:avLst/>
          </a:prstGeom>
        </p:spPr>
        <p:txBody>
          <a:bodyPr/>
          <a:lstStyle/>
          <a:p>
            <a:pPr lvl="0"/>
            <a:endParaRPr/>
          </a:p>
        </p:txBody>
      </p:sp>
      <p:sp>
        <p:nvSpPr>
          <p:cNvPr id="69" name="Shape 69"/>
          <p:cNvSpPr>
            <a:spLocks noGrp="1"/>
          </p:cNvSpPr>
          <p:nvPr>
            <p:ph type="body" sz="quarter" idx="1"/>
          </p:nvPr>
        </p:nvSpPr>
        <p:spPr>
          <a:prstGeom prst="rect">
            <a:avLst/>
          </a:prstGeom>
        </p:spPr>
        <p:txBody>
          <a:bodyPr/>
          <a:lstStyle/>
          <a:p>
            <a:pPr lvl="0">
              <a:defRPr sz="1800"/>
            </a:pPr>
            <a:r>
              <a:t>For example, which one of the two should we choose?</a:t>
            </a:r>
          </a:p>
        </p:txBody>
      </p:sp>
    </p:spTree>
    <p:extLst>
      <p:ext uri="{BB962C8B-B14F-4D97-AF65-F5344CB8AC3E}">
        <p14:creationId xmlns:p14="http://schemas.microsoft.com/office/powerpoint/2010/main" val="3687367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a:spLocks noGrp="1" noRot="1" noChangeAspect="1"/>
          </p:cNvSpPr>
          <p:nvPr>
            <p:ph type="sldImg"/>
          </p:nvPr>
        </p:nvSpPr>
        <p:spPr>
          <a:prstGeom prst="rect">
            <a:avLst/>
          </a:prstGeom>
        </p:spPr>
        <p:txBody>
          <a:bodyPr/>
          <a:lstStyle/>
          <a:p>
            <a:pPr lvl="0"/>
            <a:endParaRPr/>
          </a:p>
        </p:txBody>
      </p:sp>
      <p:sp>
        <p:nvSpPr>
          <p:cNvPr id="75" name="Shape 75"/>
          <p:cNvSpPr>
            <a:spLocks noGrp="1"/>
          </p:cNvSpPr>
          <p:nvPr>
            <p:ph type="body" sz="quarter" idx="1"/>
          </p:nvPr>
        </p:nvSpPr>
        <p:spPr>
          <a:prstGeom prst="rect">
            <a:avLst/>
          </a:prstGeom>
        </p:spPr>
        <p:txBody>
          <a:bodyPr/>
          <a:lstStyle/>
          <a:p>
            <a:pPr lvl="0">
              <a:defRPr sz="1800"/>
            </a:pPr>
            <a:r>
              <a:t>SSN: immigrants (outside US) don’t have one.  PPl lose it . PPl don’t want to share their SSN. </a:t>
            </a:r>
          </a:p>
        </p:txBody>
      </p:sp>
    </p:spTree>
    <p:extLst>
      <p:ext uri="{BB962C8B-B14F-4D97-AF65-F5344CB8AC3E}">
        <p14:creationId xmlns:p14="http://schemas.microsoft.com/office/powerpoint/2010/main" val="3499672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2686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36519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l-GR"/>
          </a:p>
        </p:txBody>
      </p:sp>
    </p:spTree>
    <p:extLst>
      <p:ext uri="{BB962C8B-B14F-4D97-AF65-F5344CB8AC3E}">
        <p14:creationId xmlns:p14="http://schemas.microsoft.com/office/powerpoint/2010/main" val="1132985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E9385586-C094-4874-A3EB-1898CF456001}"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294155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385586-C094-4874-A3EB-1898CF456001}"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524984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385586-C094-4874-A3EB-1898CF456001}"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907696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026309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106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09600" y="1524000"/>
            <a:ext cx="3810000" cy="51054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524000"/>
            <a:ext cx="3810000" cy="51054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443171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385586-C094-4874-A3EB-1898CF456001}"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3256A-99AA-4422-B715-512C075241ED}" type="slidenum">
              <a:rPr lang="en-US" smtClean="0"/>
              <a:t>‹#›</a:t>
            </a:fld>
            <a:endParaRPr lang="en-US"/>
          </a:p>
        </p:txBody>
      </p:sp>
    </p:spTree>
    <p:extLst>
      <p:ext uri="{BB962C8B-B14F-4D97-AF65-F5344CB8AC3E}">
        <p14:creationId xmlns:p14="http://schemas.microsoft.com/office/powerpoint/2010/main" val="4010300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385586-C094-4874-A3EB-1898CF456001}"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423531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385586-C094-4874-A3EB-1898CF456001}"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160771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385586-C094-4874-A3EB-1898CF456001}" type="datetimeFigureOut">
              <a:rPr lang="en-US" smtClean="0"/>
              <a:t>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30041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385586-C094-4874-A3EB-1898CF456001}" type="datetimeFigureOut">
              <a:rPr lang="en-US" smtClean="0"/>
              <a:t>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73256A-99AA-4422-B715-512C075241ED}" type="slidenum">
              <a:rPr lang="en-US" smtClean="0"/>
              <a:t>‹#›</a:t>
            </a:fld>
            <a:endParaRPr lang="en-US"/>
          </a:p>
        </p:txBody>
      </p:sp>
    </p:spTree>
    <p:extLst>
      <p:ext uri="{BB962C8B-B14F-4D97-AF65-F5344CB8AC3E}">
        <p14:creationId xmlns:p14="http://schemas.microsoft.com/office/powerpoint/2010/main" val="38189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385586-C094-4874-A3EB-1898CF456001}" type="datetimeFigureOut">
              <a:rPr lang="en-US" smtClean="0"/>
              <a:t>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240088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9385586-C094-4874-A3EB-1898CF456001}"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1890988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9385586-C094-4874-A3EB-1898CF456001}"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4211930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fld id="{E9385586-C094-4874-A3EB-1898CF456001}" type="datetimeFigureOut">
              <a:rPr lang="en-US" smtClean="0"/>
              <a:pPr/>
              <a:t>1/18/2023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598581227"/>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Lst>
  <p:txStyles>
    <p:titleStyle>
      <a:lvl1pPr algn="l" defTabSz="685800" rtl="0" eaLnBrk="1" latinLnBrk="0" hangingPunct="1">
        <a:lnSpc>
          <a:spcPct val="90000"/>
        </a:lnSpc>
        <a:spcBef>
          <a:spcPct val="0"/>
        </a:spcBef>
        <a:buNone/>
        <a:defRPr sz="3300" kern="1200">
          <a:solidFill>
            <a:schemeClr val="tx1"/>
          </a:solidFill>
          <a:latin typeface="Arial Unicode MS" panose="020B0604020202020204" pitchFamily="34" charset="-128"/>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Unicode MS" panose="020B0604020202020204" pitchFamily="34" charset="-128"/>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Unicode MS" panose="020B0604020202020204" pitchFamily="34" charset="-128"/>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Unicode MS" panose="020B0604020202020204" pitchFamily="34" charset="-128"/>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Unicode MS" panose="020B0604020202020204" pitchFamily="34" charset="-128"/>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Unicode MS" panose="020B0604020202020204" pitchFamily="34" charset="-128"/>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 12"/>
          <p:cNvSpPr/>
          <p:nvPr/>
        </p:nvSpPr>
        <p:spPr>
          <a:xfrm>
            <a:off x="269666" y="1799772"/>
            <a:ext cx="8604668" cy="286232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defRPr sz="3600">
                <a:solidFill>
                  <a:srgbClr val="011070"/>
                </a:solidFill>
              </a:defRPr>
            </a:lvl1pPr>
          </a:lstStyle>
          <a:p>
            <a:pPr lvl="0" algn="ctr">
              <a:defRPr sz="1800">
                <a:solidFill>
                  <a:srgbClr val="000000"/>
                </a:solidFill>
                <a:uFillTx/>
              </a:defRPr>
            </a:pPr>
            <a:r>
              <a:rPr lang="en-US" sz="3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From a business narrative </a:t>
            </a:r>
            <a:br>
              <a:rPr lang="en-US" sz="3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br>
            <a:r>
              <a:rPr lang="en-US" sz="3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to an </a:t>
            </a:r>
          </a:p>
          <a:p>
            <a:pPr lvl="0" algn="ctr">
              <a:defRPr sz="1800">
                <a:solidFill>
                  <a:srgbClr val="000000"/>
                </a:solidFill>
                <a:uFillTx/>
              </a:defRPr>
            </a:pPr>
            <a:r>
              <a:rPr sz="3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Entity - Relationship Model</a:t>
            </a:r>
            <a:r>
              <a:rPr lang="en-US" sz="3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a:t>
            </a:r>
            <a:br>
              <a:rPr lang="en-US" sz="3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br>
            <a:r>
              <a:rPr lang="en-US" sz="3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to a </a:t>
            </a:r>
          </a:p>
          <a:p>
            <a:pPr lvl="0" algn="ctr">
              <a:defRPr sz="1800">
                <a:solidFill>
                  <a:srgbClr val="000000"/>
                </a:solidFill>
                <a:uFillTx/>
              </a:defRPr>
            </a:pPr>
            <a:r>
              <a:rPr lang="en-US" sz="3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Relational Database</a:t>
            </a:r>
          </a:p>
        </p:txBody>
      </p:sp>
    </p:spTree>
    <p:extLst>
      <p:ext uri="{BB962C8B-B14F-4D97-AF65-F5344CB8AC3E}">
        <p14:creationId xmlns:p14="http://schemas.microsoft.com/office/powerpoint/2010/main" val="344044463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hape 96"/>
          <p:cNvSpPr/>
          <p:nvPr/>
        </p:nvSpPr>
        <p:spPr>
          <a:xfrm>
            <a:off x="386308" y="147496"/>
            <a:ext cx="7757379" cy="1015663"/>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 3: Identify Relationships</a:t>
            </a: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and determine cardinalities</a:t>
            </a:r>
            <a:endPar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97" name="Shape 97"/>
          <p:cNvSpPr/>
          <p:nvPr/>
        </p:nvSpPr>
        <p:spPr>
          <a:xfrm>
            <a:off x="469899" y="2105660"/>
            <a:ext cx="7590196" cy="340606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marL="342900" indent="-304800">
              <a:spcBef>
                <a:spcPts val="700"/>
              </a:spcBef>
              <a:buSzPct val="50000"/>
              <a:buBlip>
                <a:blip r:embed="rId2"/>
              </a:buBlip>
              <a:defRPr sz="2600">
                <a:solidFill>
                  <a:srgbClr val="01106D"/>
                </a:solidFill>
                <a:latin typeface="Iowan Old Style Roman"/>
                <a:ea typeface="Iowan Old Style Roman"/>
                <a:cs typeface="Iowan Old Style Roman"/>
                <a:sym typeface="Iowan Old Style Roman"/>
              </a:defRPr>
            </a:lvl1pPr>
            <a:lvl2pPr marL="685800" indent="-304800">
              <a:spcBef>
                <a:spcPts val="700"/>
              </a:spcBef>
              <a:buSzPct val="100000"/>
              <a:buChar char="•"/>
              <a:defRPr sz="2600">
                <a:solidFill>
                  <a:srgbClr val="01106D"/>
                </a:solidFill>
                <a:latin typeface="Iowan Old Style Roman"/>
                <a:ea typeface="Iowan Old Style Roman"/>
                <a:cs typeface="Iowan Old Style Roman"/>
                <a:sym typeface="Iowan Old Style Roman"/>
              </a:defRPr>
            </a:lvl2pPr>
          </a:lstStyle>
          <a:p>
            <a:pPr lvl="0">
              <a:defRPr sz="1800">
                <a:solidFill>
                  <a:srgbClr val="000000"/>
                </a:solidFill>
                <a:uFillTx/>
              </a:defRPr>
            </a:pP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Identify relationships connecting previously identified entity types</a:t>
            </a:r>
          </a:p>
          <a:p>
            <a:pPr lvl="1">
              <a:defRPr sz="1800">
                <a:solidFill>
                  <a:srgbClr val="000000"/>
                </a:solidFill>
                <a:uFillTx/>
              </a:defRPr>
            </a:pP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Relationships = associations among nouns representing entity types</a:t>
            </a:r>
            <a:endParaRPr lang="en-US"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lvl="1">
              <a:defRPr sz="1800">
                <a:solidFill>
                  <a:srgbClr val="000000"/>
                </a:solidFill>
                <a:uFillTx/>
              </a:defRPr>
            </a:pPr>
            <a:endParaRPr lang="en-US"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defRPr sz="1800">
                <a:solidFill>
                  <a:srgbClr val="000000"/>
                </a:solidFill>
                <a:uFillTx/>
              </a:defRPr>
            </a:pPr>
            <a:r>
              <a:rPr lang="en-US"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Identify maximum cardinalities and minimum cardinalities</a:t>
            </a:r>
          </a:p>
          <a:p>
            <a:pPr lvl="1">
              <a:defRPr sz="1800">
                <a:solidFill>
                  <a:srgbClr val="000000"/>
                </a:solidFill>
                <a:uFillTx/>
              </a:defRPr>
            </a:pPr>
            <a:endParaRPr lang="en-US"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41819850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hape 104"/>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Identify Relationships</a:t>
            </a:r>
          </a:p>
        </p:txBody>
      </p:sp>
      <p:sp>
        <p:nvSpPr>
          <p:cNvPr id="105" name="Shape 105"/>
          <p:cNvSpPr/>
          <p:nvPr/>
        </p:nvSpPr>
        <p:spPr>
          <a:xfrm>
            <a:off x="469900" y="1282700"/>
            <a:ext cx="7590195" cy="368306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284284" lvl="0" indent="-246184">
              <a:spcBef>
                <a:spcPts val="700"/>
              </a:spcBef>
              <a:buSzPct val="50000"/>
              <a:buBlip>
                <a:blip r:embed="rId2"/>
              </a:buBlip>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Customer has </a:t>
            </a:r>
            <a:r>
              <a:rPr lang="en-US"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id</a:t>
            </a: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name, billing address, type, applicable rate, collection of meters.</a:t>
            </a:r>
          </a:p>
          <a:p>
            <a:pPr marL="284284" lvl="0" indent="-246184">
              <a:spcBef>
                <a:spcPts val="700"/>
              </a:spcBef>
              <a:buSzPct val="50000"/>
              <a:buBlip>
                <a:blip r:embed="rId2"/>
              </a:buBlip>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Available meter data is number, address, size, model.</a:t>
            </a:r>
          </a:p>
          <a:p>
            <a:pPr marL="284284" lvl="0" indent="-246184">
              <a:spcBef>
                <a:spcPts val="700"/>
              </a:spcBef>
              <a:buSzPct val="50000"/>
              <a:buBlip>
                <a:blip r:embed="rId2"/>
              </a:buBlip>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Employee periodically reads each meter. Reading has meter reading number, timestamp, consumption level, and employee number.</a:t>
            </a:r>
          </a:p>
          <a:p>
            <a:pPr marL="284284" lvl="0" indent="-246184">
              <a:spcBef>
                <a:spcPts val="700"/>
              </a:spcBef>
              <a:buSzPct val="50000"/>
              <a:buBlip>
                <a:blip r:embed="rId2"/>
              </a:buBlip>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Bills are based on most recent meter readings and applicable rates.</a:t>
            </a:r>
          </a:p>
          <a:p>
            <a:pPr marL="284284" lvl="0" indent="-246184">
              <a:spcBef>
                <a:spcPts val="700"/>
              </a:spcBef>
              <a:buSzPct val="50000"/>
              <a:buBlip>
                <a:blip r:embed="rId2"/>
              </a:buBlip>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Rate has rate number, description, fixed and variable dollar amounts, consumption threshold</a:t>
            </a:r>
            <a:r>
              <a:rPr lang="en-US" sz="21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endParaRPr lang="en-US"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106" name="Shape 106"/>
          <p:cNvSpPr/>
          <p:nvPr/>
        </p:nvSpPr>
        <p:spPr>
          <a:xfrm>
            <a:off x="821436" y="1316989"/>
            <a:ext cx="1644396" cy="346965"/>
          </a:xfrm>
          <a:prstGeom prst="rect">
            <a:avLst/>
          </a:prstGeom>
          <a:ln w="38100">
            <a:solidFill>
              <a:srgbClr val="008F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07" name="Shape 107"/>
          <p:cNvSpPr/>
          <p:nvPr/>
        </p:nvSpPr>
        <p:spPr>
          <a:xfrm>
            <a:off x="2253750" y="1670682"/>
            <a:ext cx="889427" cy="346965"/>
          </a:xfrm>
          <a:prstGeom prst="rect">
            <a:avLst/>
          </a:prstGeom>
          <a:ln w="38100">
            <a:solidFill>
              <a:srgbClr val="008F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08" name="Shape 108"/>
          <p:cNvSpPr/>
          <p:nvPr/>
        </p:nvSpPr>
        <p:spPr>
          <a:xfrm>
            <a:off x="718819" y="2371342"/>
            <a:ext cx="1321817" cy="485141"/>
          </a:xfrm>
          <a:prstGeom prst="rect">
            <a:avLst/>
          </a:prstGeom>
          <a:ln w="38100">
            <a:solidFill>
              <a:srgbClr val="008F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09" name="Shape 109"/>
          <p:cNvSpPr/>
          <p:nvPr/>
        </p:nvSpPr>
        <p:spPr>
          <a:xfrm>
            <a:off x="4779516" y="2469442"/>
            <a:ext cx="766573" cy="346965"/>
          </a:xfrm>
          <a:prstGeom prst="rect">
            <a:avLst/>
          </a:prstGeom>
          <a:ln w="38100">
            <a:solidFill>
              <a:srgbClr val="008F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10" name="Shape 110"/>
          <p:cNvSpPr/>
          <p:nvPr/>
        </p:nvSpPr>
        <p:spPr>
          <a:xfrm>
            <a:off x="718819" y="3461511"/>
            <a:ext cx="588264" cy="485141"/>
          </a:xfrm>
          <a:prstGeom prst="rect">
            <a:avLst/>
          </a:prstGeom>
          <a:ln w="38100">
            <a:solidFill>
              <a:srgbClr val="008F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11" name="Shape 111"/>
          <p:cNvSpPr/>
          <p:nvPr/>
        </p:nvSpPr>
        <p:spPr>
          <a:xfrm>
            <a:off x="5162802" y="3464450"/>
            <a:ext cx="1081506" cy="485141"/>
          </a:xfrm>
          <a:prstGeom prst="rect">
            <a:avLst/>
          </a:prstGeom>
          <a:ln w="38100">
            <a:solidFill>
              <a:srgbClr val="008F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12" name="Shape 112"/>
          <p:cNvSpPr/>
          <p:nvPr/>
        </p:nvSpPr>
        <p:spPr>
          <a:xfrm>
            <a:off x="718820" y="4142994"/>
            <a:ext cx="734424" cy="485140"/>
          </a:xfrm>
          <a:prstGeom prst="rect">
            <a:avLst/>
          </a:prstGeom>
          <a:ln w="38100">
            <a:solidFill>
              <a:srgbClr val="008F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904035150"/>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p:tmAbs val="0"/>
                                  </p:iterate>
                                  <p:childTnLst>
                                    <p:set>
                                      <p:cBhvr>
                                        <p:cTn id="6" fill="hold"/>
                                        <p:tgtEl>
                                          <p:spTgt spid="106"/>
                                        </p:tgtEl>
                                        <p:attrNameLst>
                                          <p:attrName>style.visibility</p:attrName>
                                        </p:attrNameLst>
                                      </p:cBhvr>
                                      <p:to>
                                        <p:strVal val="visible"/>
                                      </p:to>
                                    </p:set>
                                    <p:animEffect transition="in" filter="wipe(left)">
                                      <p:cBhvr>
                                        <p:cTn id="7" dur="10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p:tmAbs val="0"/>
                                  </p:iterate>
                                  <p:childTnLst>
                                    <p:set>
                                      <p:cBhvr>
                                        <p:cTn id="11" fill="hold"/>
                                        <p:tgtEl>
                                          <p:spTgt spid="107"/>
                                        </p:tgtEl>
                                        <p:attrNameLst>
                                          <p:attrName>style.visibility</p:attrName>
                                        </p:attrNameLst>
                                      </p:cBhvr>
                                      <p:to>
                                        <p:strVal val="visible"/>
                                      </p:to>
                                    </p:set>
                                    <p:animEffect transition="in" filter="wipe(left)">
                                      <p:cBhvr>
                                        <p:cTn id="12" dur="1000"/>
                                        <p:tgtEl>
                                          <p:spTgt spid="10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p:tmAbs val="0"/>
                                  </p:iterate>
                                  <p:childTnLst>
                                    <p:set>
                                      <p:cBhvr>
                                        <p:cTn id="16" fill="hold"/>
                                        <p:tgtEl>
                                          <p:spTgt spid="108"/>
                                        </p:tgtEl>
                                        <p:attrNameLst>
                                          <p:attrName>style.visibility</p:attrName>
                                        </p:attrNameLst>
                                      </p:cBhvr>
                                      <p:to>
                                        <p:strVal val="visible"/>
                                      </p:to>
                                    </p:set>
                                    <p:animEffect transition="in" filter="wipe(left)">
                                      <p:cBhvr>
                                        <p:cTn id="17" dur="1000"/>
                                        <p:tgtEl>
                                          <p:spTgt spid="10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p:tmAbs val="0"/>
                                  </p:iterate>
                                  <p:childTnLst>
                                    <p:set>
                                      <p:cBhvr>
                                        <p:cTn id="21" fill="hold"/>
                                        <p:tgtEl>
                                          <p:spTgt spid="109"/>
                                        </p:tgtEl>
                                        <p:attrNameLst>
                                          <p:attrName>style.visibility</p:attrName>
                                        </p:attrNameLst>
                                      </p:cBhvr>
                                      <p:to>
                                        <p:strVal val="visible"/>
                                      </p:to>
                                    </p:set>
                                    <p:animEffect transition="in" filter="wipe(left)">
                                      <p:cBhvr>
                                        <p:cTn id="22" dur="1000"/>
                                        <p:tgtEl>
                                          <p:spTgt spid="10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p:tmAbs val="0"/>
                                  </p:iterate>
                                  <p:childTnLst>
                                    <p:set>
                                      <p:cBhvr>
                                        <p:cTn id="26" fill="hold"/>
                                        <p:tgtEl>
                                          <p:spTgt spid="110"/>
                                        </p:tgtEl>
                                        <p:attrNameLst>
                                          <p:attrName>style.visibility</p:attrName>
                                        </p:attrNameLst>
                                      </p:cBhvr>
                                      <p:to>
                                        <p:strVal val="visible"/>
                                      </p:to>
                                    </p:set>
                                    <p:animEffect transition="in" filter="wipe(left)">
                                      <p:cBhvr>
                                        <p:cTn id="27" dur="1000"/>
                                        <p:tgtEl>
                                          <p:spTgt spid="1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p:tmAbs val="0"/>
                                  </p:iterate>
                                  <p:childTnLst>
                                    <p:set>
                                      <p:cBhvr>
                                        <p:cTn id="31" fill="hold"/>
                                        <p:tgtEl>
                                          <p:spTgt spid="111"/>
                                        </p:tgtEl>
                                        <p:attrNameLst>
                                          <p:attrName>style.visibility</p:attrName>
                                        </p:attrNameLst>
                                      </p:cBhvr>
                                      <p:to>
                                        <p:strVal val="visible"/>
                                      </p:to>
                                    </p:set>
                                    <p:animEffect transition="in" filter="wipe(left)">
                                      <p:cBhvr>
                                        <p:cTn id="32" dur="1000"/>
                                        <p:tgtEl>
                                          <p:spTgt spid="1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p:tmAbs val="0"/>
                                  </p:iterate>
                                  <p:childTnLst>
                                    <p:set>
                                      <p:cBhvr>
                                        <p:cTn id="36" fill="hold"/>
                                        <p:tgtEl>
                                          <p:spTgt spid="112"/>
                                        </p:tgtEl>
                                        <p:attrNameLst>
                                          <p:attrName>style.visibility</p:attrName>
                                        </p:attrNameLst>
                                      </p:cBhvr>
                                      <p:to>
                                        <p:strVal val="visible"/>
                                      </p:to>
                                    </p:set>
                                    <p:animEffect transition="in" filter="wipe(left)">
                                      <p:cBhvr>
                                        <p:cTn id="37" dur="10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advAuto="0"/>
      <p:bldP spid="107" grpId="0" animBg="1" advAuto="0"/>
      <p:bldP spid="108" grpId="0" animBg="1" advAuto="0"/>
      <p:bldP spid="109" grpId="0" animBg="1" advAuto="0"/>
      <p:bldP spid="110" grpId="0" animBg="1" advAuto="0"/>
      <p:bldP spid="111" grpId="0" animBg="1" advAuto="0"/>
      <p:bldP spid="112"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Shape 117"/>
          <p:cNvSpPr/>
          <p:nvPr/>
        </p:nvSpPr>
        <p:spPr>
          <a:xfrm>
            <a:off x="386308" y="190817"/>
            <a:ext cx="8138925"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Water Utility: Relationships &amp; Cardinalities</a:t>
            </a:r>
          </a:p>
        </p:txBody>
      </p:sp>
      <p:pic>
        <p:nvPicPr>
          <p:cNvPr id="4" name="Picture 3" descr="Diagram&#10;&#10;Description automatically generated">
            <a:extLst>
              <a:ext uri="{FF2B5EF4-FFF2-40B4-BE49-F238E27FC236}">
                <a16:creationId xmlns:a16="http://schemas.microsoft.com/office/drawing/2014/main" id="{F39C4FDC-A721-A936-1E7D-3735C55BB2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0386" y="677489"/>
            <a:ext cx="8430768" cy="6044891"/>
          </a:xfrm>
          <a:prstGeom prst="rect">
            <a:avLst/>
          </a:prstGeom>
        </p:spPr>
      </p:pic>
    </p:spTree>
    <p:extLst>
      <p:ext uri="{BB962C8B-B14F-4D97-AF65-F5344CB8AC3E}">
        <p14:creationId xmlns:p14="http://schemas.microsoft.com/office/powerpoint/2010/main" val="254531039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ERD refinements</a:t>
            </a:r>
          </a:p>
        </p:txBody>
      </p:sp>
      <p:sp>
        <p:nvSpPr>
          <p:cNvPr id="122" name="Shape 122"/>
          <p:cNvSpPr/>
          <p:nvPr/>
        </p:nvSpPr>
        <p:spPr>
          <a:xfrm>
            <a:off x="469900" y="1282700"/>
            <a:ext cx="7590195" cy="294183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342900" lvl="0" indent="-304800">
              <a:spcBef>
                <a:spcPts val="700"/>
              </a:spcBef>
              <a:buSzPct val="50000"/>
              <a:buBlip>
                <a:blip r:embed="rId2"/>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We constructed initial ERD</a:t>
            </a:r>
          </a:p>
          <a:p>
            <a:pPr marL="342900" lvl="0" indent="-304800">
              <a:spcBef>
                <a:spcPts val="700"/>
              </a:spcBef>
              <a:buSzPct val="50000"/>
              <a:buBlip>
                <a:blip r:embed="rId2"/>
              </a:buBlip>
              <a:defRPr sz="1800">
                <a:solidFill>
                  <a:srgbClr val="000000"/>
                </a:solidFill>
                <a:uFillTx/>
              </a:defRPr>
            </a:pP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efinements </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are common</a:t>
            </a:r>
            <a:endPar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42900" lvl="0" indent="-304800">
              <a:spcBef>
                <a:spcPts val="700"/>
              </a:spcBef>
              <a:buSzPct val="50000"/>
              <a:buBlip>
                <a:blip r:embed="rId2"/>
              </a:buBlip>
              <a:defRPr sz="1800">
                <a:solidFill>
                  <a:srgbClr val="000000"/>
                </a:solidFill>
                <a:uFillTx/>
              </a:defRPr>
            </a:pP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Example</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of refinements:</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Attributes -&gt; Entities</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Splitting compound attributes</a:t>
            </a:r>
            <a:endPar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685800" lvl="1" indent="-304800">
              <a:spcBef>
                <a:spcPts val="700"/>
              </a:spcBef>
              <a:buSzPct val="100000"/>
              <a:buFontTx/>
              <a:buChar char="•"/>
              <a:defRPr sz="1800">
                <a:solidFill>
                  <a:srgbClr val="000000"/>
                </a:solidFill>
                <a:uFillTx/>
              </a:defRPr>
            </a:pP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Data types becoming ENUM entries</a:t>
            </a:r>
          </a:p>
        </p:txBody>
      </p:sp>
    </p:spTree>
    <p:extLst>
      <p:ext uri="{BB962C8B-B14F-4D97-AF65-F5344CB8AC3E}">
        <p14:creationId xmlns:p14="http://schemas.microsoft.com/office/powerpoint/2010/main" val="107705010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Splitting attributes</a:t>
            </a:r>
          </a:p>
        </p:txBody>
      </p:sp>
      <p:sp>
        <p:nvSpPr>
          <p:cNvPr id="131" name="Shape 131"/>
          <p:cNvSpPr/>
          <p:nvPr/>
        </p:nvSpPr>
        <p:spPr>
          <a:xfrm>
            <a:off x="469900" y="1282700"/>
            <a:ext cx="7590195" cy="89255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marL="342900" indent="-304800">
              <a:spcBef>
                <a:spcPts val="700"/>
              </a:spcBef>
              <a:buSzPct val="50000"/>
              <a:buBlip>
                <a:blip r:embed="rId2"/>
              </a:buBlip>
              <a:defRPr sz="2600">
                <a:solidFill>
                  <a:srgbClr val="01106D"/>
                </a:solidFill>
                <a:latin typeface="Iowan Old Style Roman"/>
                <a:ea typeface="Iowan Old Style Roman"/>
                <a:cs typeface="Iowan Old Style Roman"/>
                <a:sym typeface="Iowan Old Style Roman"/>
              </a:defRPr>
            </a:lvl1pPr>
          </a:lstStyle>
          <a:p>
            <a:pPr lvl="0">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Customer Address is a compound attribute. Maybe we need to search by city?</a:t>
            </a:r>
          </a:p>
        </p:txBody>
      </p:sp>
      <p:pic>
        <p:nvPicPr>
          <p:cNvPr id="132" name="pasted-image.pdf"/>
          <p:cNvPicPr/>
          <p:nvPr/>
        </p:nvPicPr>
        <p:blipFill>
          <a:blip r:embed="rId3"/>
          <a:stretch>
            <a:fillRect/>
          </a:stretch>
        </p:blipFill>
        <p:spPr>
          <a:xfrm>
            <a:off x="1007447" y="2900503"/>
            <a:ext cx="6515101" cy="3162301"/>
          </a:xfrm>
          <a:prstGeom prst="rect">
            <a:avLst/>
          </a:prstGeom>
          <a:ln w="12700">
            <a:miter lim="400000"/>
          </a:ln>
        </p:spPr>
      </p:pic>
    </p:spTree>
    <p:extLst>
      <p:ext uri="{BB962C8B-B14F-4D97-AF65-F5344CB8AC3E}">
        <p14:creationId xmlns:p14="http://schemas.microsoft.com/office/powerpoint/2010/main" val="84138000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Attribute or Entity?</a:t>
            </a:r>
            <a:endPar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1" name="Shape 131"/>
          <p:cNvSpPr/>
          <p:nvPr/>
        </p:nvSpPr>
        <p:spPr>
          <a:xfrm>
            <a:off x="469900" y="1282700"/>
            <a:ext cx="7590195" cy="546816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marL="342900" indent="-304800">
              <a:spcBef>
                <a:spcPts val="700"/>
              </a:spcBef>
              <a:buSzPct val="50000"/>
              <a:buBlip>
                <a:blip r:embed="rId2"/>
              </a:buBlip>
              <a:defRPr sz="2600">
                <a:solidFill>
                  <a:srgbClr val="01106D"/>
                </a:solidFill>
                <a:latin typeface="Iowan Old Style Roman"/>
                <a:ea typeface="Iowan Old Style Roman"/>
                <a:cs typeface="Iowan Old Style Roman"/>
                <a:sym typeface="Iowan Old Style Roman"/>
              </a:defRPr>
            </a:lvl1pPr>
          </a:lstStyle>
          <a:p>
            <a:pPr lvl="0">
              <a:defRPr sz="1800">
                <a:solidFill>
                  <a:srgbClr val="000000"/>
                </a:solidFill>
                <a:uFillTx/>
              </a:defRPr>
            </a:pP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We often need to decide whether something is an entity or an attribute (e.g., an address)</a:t>
            </a:r>
          </a:p>
          <a:p>
            <a:pPr lvl="0">
              <a:defRPr sz="1800">
                <a:solidFill>
                  <a:srgbClr val="000000"/>
                </a:solidFill>
                <a:uFillTx/>
              </a:defRPr>
            </a:pP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 free-form attribute allows the introduction of data quality issues (e.g., “California” vs “CA”).</a:t>
            </a:r>
          </a:p>
          <a:p>
            <a:pPr lvl="0">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When we have a limit number of values, that are unlikely to change in the future, then we make the data type of the attribute an “ENUM” where we list all the possible values, </a:t>
            </a:r>
            <a:r>
              <a:rPr lang="en-US"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eg</a:t>
            </a: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ENUM(“Alabama”, “Alaska”,… “Wyoming”) which limits and standardizes the values for the attribute.</a:t>
            </a:r>
          </a:p>
          <a:p>
            <a:pPr lvl="0">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We make the attribute a separate entity when we want to add new values over time, or want to keep more information about the attribute value (e.g. “keep extra information about the address, such as owned/rented, estimated home value, commercial/residential, </a:t>
            </a:r>
            <a:r>
              <a:rPr lang="en-US"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etc</a:t>
            </a: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t>
            </a:r>
          </a:p>
          <a:p>
            <a:pPr lvl="0">
              <a:defRPr sz="1800">
                <a:solidFill>
                  <a:srgbClr val="000000"/>
                </a:solidFill>
                <a:uFillTx/>
              </a:defRPr>
            </a:pPr>
            <a:r>
              <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common decision is “keep things as attributes” unless you are ready to handle the extra complexity</a:t>
            </a:r>
          </a:p>
        </p:txBody>
      </p:sp>
    </p:spTree>
    <p:extLst>
      <p:ext uri="{BB962C8B-B14F-4D97-AF65-F5344CB8AC3E}">
        <p14:creationId xmlns:p14="http://schemas.microsoft.com/office/powerpoint/2010/main" val="291007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0217" y="1122363"/>
            <a:ext cx="8548255" cy="2387600"/>
          </a:xfrm>
        </p:spPr>
        <p:txBody>
          <a:bodyPr/>
          <a:lstStyle/>
          <a:p>
            <a:r>
              <a:rPr lang="en-US" dirty="0">
                <a:solidFill>
                  <a:srgbClr val="57068C"/>
                </a:solidFill>
              </a:rPr>
              <a:t>From ER diagrams to Tables</a:t>
            </a:r>
          </a:p>
        </p:txBody>
      </p:sp>
    </p:spTree>
    <p:extLst>
      <p:ext uri="{BB962C8B-B14F-4D97-AF65-F5344CB8AC3E}">
        <p14:creationId xmlns:p14="http://schemas.microsoft.com/office/powerpoint/2010/main" val="1757663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ER Diagram </a:t>
            </a: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sym typeface="Wingdings" panose="05000000000000000000" pitchFamily="2" charset="2"/>
              </a:rPr>
              <a:t></a:t>
            </a: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Relational Model</a:t>
            </a:r>
          </a:p>
        </p:txBody>
      </p:sp>
      <p:sp>
        <p:nvSpPr>
          <p:cNvPr id="127" name="Shape 127"/>
          <p:cNvSpPr/>
          <p:nvPr/>
        </p:nvSpPr>
        <p:spPr>
          <a:xfrm>
            <a:off x="469900" y="1282700"/>
            <a:ext cx="7590195" cy="37676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296007" lvl="0" indent="-257907">
              <a:spcBef>
                <a:spcPts val="700"/>
              </a:spcBef>
              <a:buSzPct val="50000"/>
              <a:buBlip>
                <a:blip r:embed="rId2"/>
              </a:buBlip>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Step 0: Identify: </a:t>
            </a:r>
          </a:p>
          <a:p>
            <a:pPr marL="638907" lvl="1" indent="-257907">
              <a:spcBef>
                <a:spcPts val="700"/>
              </a:spcBef>
              <a:buSzPct val="100000"/>
              <a:buChar char="•"/>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Entities</a:t>
            </a:r>
          </a:p>
          <a:p>
            <a:pPr marL="638907" lvl="1" indent="-257907">
              <a:spcBef>
                <a:spcPts val="700"/>
              </a:spcBef>
              <a:buSzPct val="100000"/>
              <a:buChar char="•"/>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Relationships (many-to-many, one-to-many, one-to-one)</a:t>
            </a:r>
          </a:p>
          <a:p>
            <a:pPr marL="638907" lvl="1" indent="-257907">
              <a:spcBef>
                <a:spcPts val="700"/>
              </a:spcBef>
              <a:buSzPct val="100000"/>
              <a:buChar char="•"/>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Special attributes (primary key)</a:t>
            </a:r>
          </a:p>
          <a:p>
            <a:pPr marL="296007" lvl="0" indent="-257907">
              <a:spcBef>
                <a:spcPts val="700"/>
              </a:spcBef>
              <a:buSzPct val="50000"/>
              <a:buBlip>
                <a:blip r:embed="rId2"/>
              </a:buBlip>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Step 1: Entities</a:t>
            </a:r>
          </a:p>
          <a:p>
            <a:pPr marL="296007" lvl="0" indent="-257907">
              <a:spcBef>
                <a:spcPts val="700"/>
              </a:spcBef>
              <a:buSzPct val="50000"/>
              <a:buBlip>
                <a:blip r:embed="rId2"/>
              </a:buBlip>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Step 2: Many-to-many relationships</a:t>
            </a:r>
          </a:p>
          <a:p>
            <a:pPr marL="296007" lvl="0" indent="-257907">
              <a:spcBef>
                <a:spcPts val="700"/>
              </a:spcBef>
              <a:buSzPct val="50000"/>
              <a:buBlip>
                <a:blip r:embed="rId2"/>
              </a:buBlip>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Step 3: One-to-many relationships</a:t>
            </a:r>
          </a:p>
          <a:p>
            <a:pPr marL="296007" lvl="0" indent="-257907">
              <a:spcBef>
                <a:spcPts val="700"/>
              </a:spcBef>
              <a:buSzPct val="50000"/>
              <a:buBlip>
                <a:blip r:embed="rId2"/>
              </a:buBlip>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Step 4: One-to-one relationships</a:t>
            </a:r>
          </a:p>
        </p:txBody>
      </p:sp>
    </p:spTree>
    <p:extLst>
      <p:ext uri="{BB962C8B-B14F-4D97-AF65-F5344CB8AC3E}">
        <p14:creationId xmlns:p14="http://schemas.microsoft.com/office/powerpoint/2010/main" val="38218264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Example - Water Utility</a:t>
            </a:r>
          </a:p>
        </p:txBody>
      </p:sp>
      <p:pic>
        <p:nvPicPr>
          <p:cNvPr id="3" name="Picture 2" descr="Diagram&#10;&#10;Description automatically generated">
            <a:extLst>
              <a:ext uri="{FF2B5EF4-FFF2-40B4-BE49-F238E27FC236}">
                <a16:creationId xmlns:a16="http://schemas.microsoft.com/office/drawing/2014/main" id="{33441E89-6401-F9C6-328F-AA66BB8DF2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0386" y="677489"/>
            <a:ext cx="8430768" cy="6044891"/>
          </a:xfrm>
          <a:prstGeom prst="rect">
            <a:avLst/>
          </a:prstGeom>
        </p:spPr>
      </p:pic>
    </p:spTree>
    <p:extLst>
      <p:ext uri="{BB962C8B-B14F-4D97-AF65-F5344CB8AC3E}">
        <p14:creationId xmlns:p14="http://schemas.microsoft.com/office/powerpoint/2010/main" val="68800414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 0: </a:t>
            </a: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Entities map to Tables</a:t>
            </a:r>
          </a:p>
        </p:txBody>
      </p:sp>
      <p:sp>
        <p:nvSpPr>
          <p:cNvPr id="139" name="Shape 139"/>
          <p:cNvSpPr/>
          <p:nvPr/>
        </p:nvSpPr>
        <p:spPr>
          <a:xfrm>
            <a:off x="469899" y="2133687"/>
            <a:ext cx="7590196" cy="236218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900" lvl="0" indent="-304800">
              <a:spcBef>
                <a:spcPts val="700"/>
              </a:spcBef>
              <a:buSzPct val="50000"/>
              <a:buBlip>
                <a:blip r:embed="rId2"/>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entity maps to a table</a:t>
            </a:r>
          </a:p>
          <a:p>
            <a:pPr marL="342900" lvl="0" indent="-304800">
              <a:spcBef>
                <a:spcPts val="700"/>
              </a:spcBef>
              <a:buSzPct val="50000"/>
              <a:buBlip>
                <a:blip r:embed="rId2"/>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attribute maps to a column in the table</a:t>
            </a:r>
          </a:p>
          <a:p>
            <a:pPr marL="342900" lvl="0" indent="-304800">
              <a:spcBef>
                <a:spcPts val="700"/>
              </a:spcBef>
              <a:buSzPct val="50000"/>
              <a:buBlip>
                <a:blip r:embed="rId2"/>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The primary key of the entity maps to the primary key of the table</a:t>
            </a:r>
          </a:p>
          <a:p>
            <a:pPr marL="342900" lvl="0" indent="-304800">
              <a:spcBef>
                <a:spcPts val="700"/>
              </a:spcBef>
              <a:buSzPct val="50000"/>
              <a:buBlip>
                <a:blip r:embed="rId2"/>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Primary keys are </a:t>
            </a:r>
            <a:r>
              <a:rPr sz="26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underlined</a:t>
            </a:r>
          </a:p>
        </p:txBody>
      </p:sp>
    </p:spTree>
    <p:extLst>
      <p:ext uri="{BB962C8B-B14F-4D97-AF65-F5344CB8AC3E}">
        <p14:creationId xmlns:p14="http://schemas.microsoft.com/office/powerpoint/2010/main" val="210759311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p:nvPr/>
        </p:nvSpPr>
        <p:spPr>
          <a:xfrm>
            <a:off x="391751" y="158160"/>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Questions</a:t>
            </a:r>
            <a:r>
              <a:rPr lang="en-US"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a:t>
            </a:r>
            <a:endPar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1" name="Shape 31"/>
          <p:cNvSpPr/>
          <p:nvPr/>
        </p:nvSpPr>
        <p:spPr>
          <a:xfrm>
            <a:off x="338007" y="1242377"/>
            <a:ext cx="8478871" cy="3375283"/>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260838" lvl="0" indent="-222738">
              <a:spcBef>
                <a:spcPts val="700"/>
              </a:spcBef>
              <a:buSzPct val="50000"/>
              <a:buBlip>
                <a:blip r:embed="rId3"/>
              </a:buBlip>
              <a:defRPr sz="1800">
                <a:solidFill>
                  <a:srgbClr val="000000"/>
                </a:solidFill>
                <a:uFillTx/>
              </a:defRPr>
            </a:pPr>
            <a:r>
              <a:rPr lang="en-US" sz="28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How can we create an ER diagram from scratch?</a:t>
            </a:r>
          </a:p>
          <a:p>
            <a:pPr marL="260838" lvl="0" indent="-222738">
              <a:spcBef>
                <a:spcPts val="700"/>
              </a:spcBef>
              <a:buSzPct val="50000"/>
              <a:buBlip>
                <a:blip r:embed="rId3"/>
              </a:buBlip>
              <a:defRPr sz="1800">
                <a:solidFill>
                  <a:srgbClr val="000000"/>
                </a:solidFill>
                <a:uFillTx/>
              </a:defRPr>
            </a:pPr>
            <a:endParaRPr lang="en-US" sz="2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260838" lvl="0" indent="-222738">
              <a:spcBef>
                <a:spcPts val="700"/>
              </a:spcBef>
              <a:buSzPct val="50000"/>
              <a:buBlip>
                <a:blip r:embed="rId3"/>
              </a:buBlip>
              <a:defRPr sz="1800">
                <a:solidFill>
                  <a:srgbClr val="000000"/>
                </a:solidFill>
                <a:uFillTx/>
              </a:defRPr>
            </a:pPr>
            <a:r>
              <a:rPr lang="en-US" sz="28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How can we go from an ER diagram to a design for a database?</a:t>
            </a:r>
          </a:p>
          <a:p>
            <a:pPr marL="260838" lvl="0" indent="-222738">
              <a:spcBef>
                <a:spcPts val="700"/>
              </a:spcBef>
              <a:buSzPct val="50000"/>
              <a:buBlip>
                <a:blip r:embed="rId3"/>
              </a:buBlip>
              <a:defRPr sz="1800">
                <a:solidFill>
                  <a:srgbClr val="000000"/>
                </a:solidFill>
                <a:uFillTx/>
              </a:defRPr>
            </a:pPr>
            <a:endParaRPr lang="en-US" sz="2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260838" lvl="0" indent="-222738">
              <a:spcBef>
                <a:spcPts val="700"/>
              </a:spcBef>
              <a:buSzPct val="50000"/>
              <a:buBlip>
                <a:blip r:embed="rId3"/>
              </a:buBlip>
              <a:defRPr sz="1800">
                <a:solidFill>
                  <a:srgbClr val="000000"/>
                </a:solidFill>
                <a:uFillTx/>
              </a:defRPr>
            </a:pPr>
            <a:r>
              <a:rPr lang="en-US" sz="28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How can we use SQL to create the database in a relational database?</a:t>
            </a:r>
            <a:endParaRPr sz="28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329669426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 1: Water Utility Entities</a:t>
            </a:r>
          </a:p>
        </p:txBody>
      </p:sp>
      <p:sp>
        <p:nvSpPr>
          <p:cNvPr id="143" name="Shape 143"/>
          <p:cNvSpPr/>
          <p:nvPr/>
        </p:nvSpPr>
        <p:spPr>
          <a:xfrm>
            <a:off x="81280" y="5534115"/>
            <a:ext cx="2637195" cy="126188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spcBef>
                <a:spcPts val="700"/>
              </a:spcBef>
              <a:defRPr sz="1800">
                <a:solidFill>
                  <a:srgbClr val="000000"/>
                </a:solidFill>
                <a:uFillTx/>
              </a:defRPr>
            </a:pPr>
            <a:r>
              <a:rPr lang="en-US" sz="1900" i="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We do this mapping for all our entities in the ER Diagram, creating one table per entity</a:t>
            </a:r>
            <a:endParaRPr sz="1900" i="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graphicFrame>
        <p:nvGraphicFramePr>
          <p:cNvPr id="144" name="Table 144"/>
          <p:cNvGraphicFramePr/>
          <p:nvPr/>
        </p:nvGraphicFramePr>
        <p:xfrm>
          <a:off x="3162302" y="4295102"/>
          <a:ext cx="5492747" cy="2504249"/>
        </p:xfrm>
        <a:graphic>
          <a:graphicData uri="http://schemas.openxmlformats.org/drawingml/2006/table">
            <a:tbl>
              <a:tblPr firstRow="1" bandRow="1">
                <a:tableStyleId>{4C3C2611-4C71-4FC5-86AE-919BDF0F9419}</a:tableStyleId>
              </a:tblPr>
              <a:tblGrid>
                <a:gridCol w="1023844">
                  <a:extLst>
                    <a:ext uri="{9D8B030D-6E8A-4147-A177-3AD203B41FA5}">
                      <a16:colId xmlns:a16="http://schemas.microsoft.com/office/drawing/2014/main" val="20000"/>
                    </a:ext>
                  </a:extLst>
                </a:gridCol>
                <a:gridCol w="1023844">
                  <a:extLst>
                    <a:ext uri="{9D8B030D-6E8A-4147-A177-3AD203B41FA5}">
                      <a16:colId xmlns:a16="http://schemas.microsoft.com/office/drawing/2014/main" val="20001"/>
                    </a:ext>
                  </a:extLst>
                </a:gridCol>
                <a:gridCol w="1148353">
                  <a:extLst>
                    <a:ext uri="{9D8B030D-6E8A-4147-A177-3AD203B41FA5}">
                      <a16:colId xmlns:a16="http://schemas.microsoft.com/office/drawing/2014/main" val="20002"/>
                    </a:ext>
                  </a:extLst>
                </a:gridCol>
                <a:gridCol w="1148353">
                  <a:extLst>
                    <a:ext uri="{9D8B030D-6E8A-4147-A177-3AD203B41FA5}">
                      <a16:colId xmlns:a16="http://schemas.microsoft.com/office/drawing/2014/main" val="20003"/>
                    </a:ext>
                  </a:extLst>
                </a:gridCol>
                <a:gridCol w="1148353">
                  <a:extLst>
                    <a:ext uri="{9D8B030D-6E8A-4147-A177-3AD203B41FA5}">
                      <a16:colId xmlns:a16="http://schemas.microsoft.com/office/drawing/2014/main" val="20004"/>
                    </a:ext>
                  </a:extLst>
                </a:gridCol>
              </a:tblGrid>
              <a:tr h="519685">
                <a:tc>
                  <a:txBody>
                    <a:bodyPr/>
                    <a:lstStyle/>
                    <a:p>
                      <a:pPr lvl="0" algn="l">
                        <a:spcBef>
                          <a:spcPts val="500"/>
                        </a:spcBef>
                        <a:defRPr sz="1800" b="0" i="0">
                          <a:solidFill>
                            <a:srgbClr val="000000"/>
                          </a:solidFill>
                          <a:uFillTx/>
                        </a:defRPr>
                      </a:pPr>
                      <a:r>
                        <a:rPr lang="en-US" sz="1200" b="1" i="1" dirty="0">
                          <a:solidFill>
                            <a:srgbClr val="FFFFFF"/>
                          </a:solidFill>
                          <a:uFill>
                            <a:solidFill>
                              <a:srgbClr val="FFFFFF"/>
                            </a:solidFill>
                          </a:uFill>
                          <a:latin typeface="Arial Unicode MS" panose="020B0604020202020204" pitchFamily="34" charset="-128"/>
                        </a:rPr>
                        <a:t>id</a:t>
                      </a:r>
                      <a:endParaRPr sz="1200" b="1" i="1" dirty="0">
                        <a:solidFill>
                          <a:srgbClr val="FFFFFF"/>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l">
                        <a:spcBef>
                          <a:spcPts val="500"/>
                        </a:spcBef>
                        <a:defRPr sz="1800" b="0" i="0">
                          <a:solidFill>
                            <a:srgbClr val="000000"/>
                          </a:solidFill>
                          <a:uFillTx/>
                        </a:defRPr>
                      </a:pPr>
                      <a:r>
                        <a:rPr lang="en-US" sz="1100" b="1" i="1" dirty="0">
                          <a:solidFill>
                            <a:srgbClr val="FFFFFF"/>
                          </a:solidFill>
                          <a:uFill>
                            <a:solidFill>
                              <a:srgbClr val="FFFFFF"/>
                            </a:solidFill>
                          </a:uFill>
                          <a:latin typeface="Arial Unicode MS" panose="020B0604020202020204" pitchFamily="34" charset="-128"/>
                        </a:rPr>
                        <a:t>d</a:t>
                      </a:r>
                      <a:r>
                        <a:rPr sz="1100" b="1" i="1" dirty="0">
                          <a:solidFill>
                            <a:srgbClr val="FFFFFF"/>
                          </a:solidFill>
                          <a:uFill>
                            <a:solidFill>
                              <a:srgbClr val="FFFFFF"/>
                            </a:solidFill>
                          </a:uFill>
                          <a:latin typeface="Arial Unicode MS" panose="020B0604020202020204" pitchFamily="34" charset="-128"/>
                        </a:rPr>
                        <a:t>escription</a:t>
                      </a:r>
                    </a:p>
                  </a:txBody>
                  <a:tcPr marL="63500" marR="63500" marT="63500" marB="63500" horzOverflow="overflow">
                    <a:lnL w="12700">
                      <a:miter lim="400000"/>
                    </a:lnL>
                    <a:lnR w="12700">
                      <a:miter lim="400000"/>
                    </a:lnR>
                    <a:lnT w="12700">
                      <a:miter lim="400000"/>
                    </a:lnT>
                    <a:lnB w="12700">
                      <a:miter lim="400000"/>
                    </a:lnB>
                  </a:tcPr>
                </a:tc>
                <a:tc>
                  <a:txBody>
                    <a:bodyPr/>
                    <a:lstStyle/>
                    <a:p>
                      <a:pPr lvl="0" algn="l">
                        <a:spcBef>
                          <a:spcPts val="500"/>
                        </a:spcBef>
                        <a:defRPr sz="1800" b="0" i="0">
                          <a:solidFill>
                            <a:srgbClr val="000000"/>
                          </a:solidFill>
                          <a:uFillTx/>
                        </a:defRPr>
                      </a:pPr>
                      <a:r>
                        <a:rPr lang="en-US" sz="1000" b="1" i="1" dirty="0" err="1">
                          <a:solidFill>
                            <a:srgbClr val="FFFFFF"/>
                          </a:solidFill>
                          <a:uFill>
                            <a:solidFill>
                              <a:srgbClr val="FFFFFF"/>
                            </a:solidFill>
                          </a:uFill>
                          <a:latin typeface="Arial Unicode MS" panose="020B0604020202020204" pitchFamily="34" charset="-128"/>
                        </a:rPr>
                        <a:t>Fixed_price</a:t>
                      </a:r>
                      <a:endParaRPr sz="1000" b="1" i="1" dirty="0">
                        <a:solidFill>
                          <a:srgbClr val="FFFFFF"/>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l">
                        <a:spcBef>
                          <a:spcPts val="500"/>
                        </a:spcBef>
                        <a:defRPr sz="1800" b="0" i="0">
                          <a:solidFill>
                            <a:srgbClr val="000000"/>
                          </a:solidFill>
                          <a:uFillTx/>
                        </a:defRPr>
                      </a:pPr>
                      <a:r>
                        <a:rPr sz="1000" b="1" i="1" dirty="0" err="1">
                          <a:solidFill>
                            <a:srgbClr val="FFFFFF"/>
                          </a:solidFill>
                          <a:uFill>
                            <a:solidFill>
                              <a:srgbClr val="FFFFFF"/>
                            </a:solidFill>
                          </a:uFill>
                          <a:latin typeface="Arial Unicode MS" panose="020B0604020202020204" pitchFamily="34" charset="-128"/>
                        </a:rPr>
                        <a:t>Variabl</a:t>
                      </a:r>
                      <a:r>
                        <a:rPr lang="en-US" sz="1000" b="1" i="1" dirty="0" err="1">
                          <a:solidFill>
                            <a:srgbClr val="FFFFFF"/>
                          </a:solidFill>
                          <a:uFill>
                            <a:solidFill>
                              <a:srgbClr val="FFFFFF"/>
                            </a:solidFill>
                          </a:uFill>
                          <a:latin typeface="Arial Unicode MS" panose="020B0604020202020204" pitchFamily="34" charset="-128"/>
                        </a:rPr>
                        <a:t>e_price</a:t>
                      </a:r>
                      <a:endParaRPr sz="1000" b="1" i="1" dirty="0">
                        <a:solidFill>
                          <a:srgbClr val="FFFFFF"/>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l">
                        <a:spcBef>
                          <a:spcPts val="500"/>
                        </a:spcBef>
                        <a:defRPr sz="1800" b="0" i="0">
                          <a:solidFill>
                            <a:srgbClr val="000000"/>
                          </a:solidFill>
                          <a:uFillTx/>
                        </a:defRPr>
                      </a:pPr>
                      <a:r>
                        <a:rPr sz="1000" b="1" i="1" dirty="0">
                          <a:solidFill>
                            <a:srgbClr val="FFFFFF"/>
                          </a:solidFill>
                          <a:uFill>
                            <a:solidFill>
                              <a:srgbClr val="FFFFFF"/>
                            </a:solidFill>
                          </a:uFill>
                          <a:latin typeface="Arial Unicode MS" panose="020B0604020202020204" pitchFamily="34" charset="-128"/>
                        </a:rPr>
                        <a:t>Threshold</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508604">
                <a:tc>
                  <a:txBody>
                    <a:bodyPr/>
                    <a:lstStyle/>
                    <a:p>
                      <a:pPr lvl="0" algn="ctr">
                        <a:defRPr sz="1800">
                          <a:solidFill>
                            <a:srgbClr val="000000"/>
                          </a:solidFill>
                          <a:uFillTx/>
                        </a:defRPr>
                      </a:pPr>
                      <a:r>
                        <a:rPr sz="1200" dirty="0">
                          <a:solidFill>
                            <a:srgbClr val="191164"/>
                          </a:solidFill>
                          <a:uFill>
                            <a:solidFill/>
                          </a:uFill>
                          <a:latin typeface="Arial Unicode MS" panose="020B0604020202020204" pitchFamily="34" charset="-128"/>
                        </a:rPr>
                        <a:t>R1278</a:t>
                      </a: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lang="en-US" sz="1200" dirty="0">
                          <a:solidFill>
                            <a:srgbClr val="191164"/>
                          </a:solidFill>
                          <a:uFill>
                            <a:solidFill/>
                          </a:uFill>
                          <a:latin typeface="Arial Unicode MS" panose="020B0604020202020204" pitchFamily="34" charset="-128"/>
                        </a:rPr>
                        <a:t>Consumer Basic</a:t>
                      </a:r>
                      <a:endParaRPr sz="1200" dirty="0">
                        <a:solidFill>
                          <a:srgbClr val="191164"/>
                        </a:solidFill>
                        <a:uFill>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sz="1200" dirty="0">
                          <a:solidFill>
                            <a:srgbClr val="191164"/>
                          </a:solidFill>
                          <a:uFill>
                            <a:solidFill/>
                          </a:uFill>
                          <a:latin typeface="Arial Unicode MS" panose="020B0604020202020204" pitchFamily="34" charset="-128"/>
                        </a:rPr>
                        <a:t>40</a:t>
                      </a:r>
                    </a:p>
                  </a:txBody>
                  <a:tcPr marL="63500" marR="63500" marT="63500" marB="63500" horzOverflow="overflow">
                    <a:lnL w="12700">
                      <a:miter lim="400000"/>
                    </a:lnL>
                    <a:lnR w="12700">
                      <a:miter lim="400000"/>
                    </a:lnR>
                    <a:lnT w="12700">
                      <a:miter lim="400000"/>
                    </a:lnT>
                    <a:lnB w="12700">
                      <a:miter lim="400000"/>
                    </a:lnB>
                  </a:tcPr>
                </a:tc>
                <a:tc>
                  <a:txBody>
                    <a:bodyPr/>
                    <a:lstStyle/>
                    <a:p>
                      <a:pPr lvl="0" algn="l">
                        <a:defRPr sz="1800">
                          <a:solidFill>
                            <a:srgbClr val="000000"/>
                          </a:solidFill>
                          <a:uFillTx/>
                        </a:defRPr>
                      </a:pPr>
                      <a:r>
                        <a:rPr sz="1200" dirty="0">
                          <a:solidFill>
                            <a:srgbClr val="191164"/>
                          </a:solidFill>
                          <a:uFill>
                            <a:solidFill/>
                          </a:uFill>
                          <a:latin typeface="Arial Unicode MS" panose="020B0604020202020204" pitchFamily="34" charset="-128"/>
                        </a:rPr>
                        <a:t>10</a:t>
                      </a: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lang="en-US" sz="1200" dirty="0">
                          <a:solidFill>
                            <a:srgbClr val="191164"/>
                          </a:solidFill>
                          <a:uFill>
                            <a:solidFill/>
                          </a:uFill>
                          <a:latin typeface="Arial Unicode MS" panose="020B0604020202020204" pitchFamily="34" charset="-128"/>
                        </a:rPr>
                        <a:t>2</a:t>
                      </a:r>
                      <a:endParaRPr sz="1200" dirty="0">
                        <a:solidFill>
                          <a:srgbClr val="191164"/>
                        </a:solidFill>
                        <a:uFill>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90440">
                <a:tc>
                  <a:txBody>
                    <a:bodyPr/>
                    <a:lstStyle/>
                    <a:p>
                      <a:pPr lvl="0" algn="ctr">
                        <a:defRPr sz="1800">
                          <a:solidFill>
                            <a:srgbClr val="000000"/>
                          </a:solidFill>
                          <a:uFillTx/>
                        </a:defRPr>
                      </a:pPr>
                      <a:r>
                        <a:rPr sz="1200" dirty="0">
                          <a:solidFill>
                            <a:srgbClr val="191164"/>
                          </a:solidFill>
                          <a:uFill>
                            <a:solidFill/>
                          </a:uFill>
                          <a:latin typeface="Arial Unicode MS" panose="020B0604020202020204" pitchFamily="34" charset="-128"/>
                        </a:rPr>
                        <a:t>R982</a:t>
                      </a: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lang="en-US" sz="1200" dirty="0">
                          <a:solidFill>
                            <a:srgbClr val="191164"/>
                          </a:solidFill>
                          <a:uFill>
                            <a:solidFill/>
                          </a:uFill>
                          <a:latin typeface="Arial Unicode MS" panose="020B0604020202020204" pitchFamily="34" charset="-128"/>
                        </a:rPr>
                        <a:t>Consumer Savings</a:t>
                      </a:r>
                      <a:endParaRPr sz="1200" dirty="0">
                        <a:solidFill>
                          <a:srgbClr val="191164"/>
                        </a:solidFill>
                        <a:uFill>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sz="1200" dirty="0">
                          <a:solidFill>
                            <a:srgbClr val="191164"/>
                          </a:solidFill>
                          <a:uFill>
                            <a:solidFill/>
                          </a:uFill>
                          <a:latin typeface="Arial Unicode MS" panose="020B0604020202020204" pitchFamily="34" charset="-128"/>
                        </a:rPr>
                        <a:t>70</a:t>
                      </a:r>
                    </a:p>
                  </a:txBody>
                  <a:tcPr marL="63500" marR="63500" marT="63500" marB="63500" horzOverflow="overflow">
                    <a:lnL w="12700">
                      <a:miter lim="400000"/>
                    </a:lnL>
                    <a:lnR w="12700">
                      <a:miter lim="400000"/>
                    </a:lnR>
                    <a:lnT w="12700">
                      <a:miter lim="400000"/>
                    </a:lnT>
                    <a:lnB w="12700">
                      <a:miter lim="400000"/>
                    </a:lnB>
                  </a:tcPr>
                </a:tc>
                <a:tc>
                  <a:txBody>
                    <a:bodyPr/>
                    <a:lstStyle/>
                    <a:p>
                      <a:pPr lvl="0" algn="l">
                        <a:defRPr sz="1800">
                          <a:solidFill>
                            <a:srgbClr val="000000"/>
                          </a:solidFill>
                          <a:uFillTx/>
                        </a:defRPr>
                      </a:pPr>
                      <a:r>
                        <a:rPr lang="en-US" sz="1200" dirty="0">
                          <a:solidFill>
                            <a:srgbClr val="191164"/>
                          </a:solidFill>
                          <a:uFill>
                            <a:solidFill/>
                          </a:uFill>
                          <a:latin typeface="Arial Unicode MS" panose="020B0604020202020204" pitchFamily="34" charset="-128"/>
                        </a:rPr>
                        <a:t>5</a:t>
                      </a:r>
                      <a:endParaRPr sz="1200" dirty="0">
                        <a:solidFill>
                          <a:srgbClr val="191164"/>
                        </a:solidFill>
                        <a:uFill>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lang="en-US" sz="1200" dirty="0">
                          <a:solidFill>
                            <a:srgbClr val="191164"/>
                          </a:solidFill>
                          <a:uFill>
                            <a:solidFill/>
                          </a:uFill>
                          <a:latin typeface="Arial Unicode MS" panose="020B0604020202020204" pitchFamily="34" charset="-128"/>
                        </a:rPr>
                        <a:t>5</a:t>
                      </a:r>
                      <a:endParaRPr sz="1200" dirty="0">
                        <a:solidFill>
                          <a:srgbClr val="191164"/>
                        </a:solidFill>
                        <a:uFill>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490440">
                <a:tc>
                  <a:txBody>
                    <a:bodyPr/>
                    <a:lstStyle/>
                    <a:p>
                      <a:pPr lvl="0" algn="ctr">
                        <a:defRPr sz="1800">
                          <a:solidFill>
                            <a:srgbClr val="000000"/>
                          </a:solidFill>
                          <a:uFillTx/>
                        </a:defRPr>
                      </a:pPr>
                      <a:r>
                        <a:rPr sz="1200" dirty="0">
                          <a:solidFill>
                            <a:srgbClr val="191164"/>
                          </a:solidFill>
                          <a:uFill>
                            <a:solidFill/>
                          </a:uFill>
                          <a:latin typeface="Arial Unicode MS" panose="020B0604020202020204" pitchFamily="34" charset="-128"/>
                        </a:rPr>
                        <a:t>R1908</a:t>
                      </a: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lang="en-US" sz="1200" dirty="0">
                          <a:solidFill>
                            <a:srgbClr val="191164"/>
                          </a:solidFill>
                          <a:uFill>
                            <a:solidFill/>
                          </a:uFill>
                          <a:latin typeface="Arial Unicode MS" panose="020B0604020202020204" pitchFamily="34" charset="-128"/>
                        </a:rPr>
                        <a:t>Restaurant Rate</a:t>
                      </a:r>
                      <a:endParaRPr sz="1200" dirty="0">
                        <a:solidFill>
                          <a:srgbClr val="191164"/>
                        </a:solidFill>
                        <a:uFill>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sz="1200" dirty="0">
                          <a:solidFill>
                            <a:srgbClr val="191164"/>
                          </a:solidFill>
                          <a:uFill>
                            <a:solidFill/>
                          </a:uFill>
                          <a:latin typeface="Arial Unicode MS" panose="020B0604020202020204" pitchFamily="34" charset="-128"/>
                        </a:rPr>
                        <a:t>120</a:t>
                      </a:r>
                    </a:p>
                  </a:txBody>
                  <a:tcPr marL="63500" marR="63500" marT="63500" marB="63500" horzOverflow="overflow">
                    <a:lnL w="12700">
                      <a:miter lim="400000"/>
                    </a:lnL>
                    <a:lnR w="12700">
                      <a:miter lim="400000"/>
                    </a:lnR>
                    <a:lnT w="12700">
                      <a:miter lim="400000"/>
                    </a:lnT>
                    <a:lnB w="12700">
                      <a:miter lim="400000"/>
                    </a:lnB>
                  </a:tcPr>
                </a:tc>
                <a:tc>
                  <a:txBody>
                    <a:bodyPr/>
                    <a:lstStyle/>
                    <a:p>
                      <a:pPr lvl="0" algn="l">
                        <a:defRPr sz="1800">
                          <a:solidFill>
                            <a:srgbClr val="000000"/>
                          </a:solidFill>
                          <a:uFillTx/>
                        </a:defRPr>
                      </a:pPr>
                      <a:r>
                        <a:rPr lang="en-US" sz="1200" dirty="0">
                          <a:solidFill>
                            <a:srgbClr val="191164"/>
                          </a:solidFill>
                          <a:uFill>
                            <a:solidFill/>
                          </a:uFill>
                          <a:latin typeface="Arial Unicode MS" panose="020B0604020202020204" pitchFamily="34" charset="-128"/>
                        </a:rPr>
                        <a:t>2</a:t>
                      </a:r>
                      <a:r>
                        <a:rPr sz="1200" dirty="0">
                          <a:solidFill>
                            <a:srgbClr val="191164"/>
                          </a:solidFill>
                          <a:uFill>
                            <a:solidFill/>
                          </a:uFill>
                          <a:latin typeface="Arial Unicode MS" panose="020B0604020202020204" pitchFamily="34" charset="-128"/>
                        </a:rPr>
                        <a:t>	</a:t>
                      </a: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lang="en-US" sz="1200" dirty="0">
                          <a:solidFill>
                            <a:srgbClr val="191164"/>
                          </a:solidFill>
                          <a:uFill>
                            <a:solidFill/>
                          </a:uFill>
                          <a:latin typeface="Arial Unicode MS" panose="020B0604020202020204" pitchFamily="34" charset="-128"/>
                        </a:rPr>
                        <a:t>20</a:t>
                      </a:r>
                      <a:endParaRPr sz="1200" dirty="0">
                        <a:solidFill>
                          <a:srgbClr val="191164"/>
                        </a:solidFill>
                        <a:uFill>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r h="490440">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4"/>
                  </a:ext>
                </a:extLst>
              </a:tr>
            </a:tbl>
          </a:graphicData>
        </a:graphic>
      </p:graphicFrame>
      <p:sp>
        <p:nvSpPr>
          <p:cNvPr id="145" name="Shape 145"/>
          <p:cNvSpPr/>
          <p:nvPr/>
        </p:nvSpPr>
        <p:spPr>
          <a:xfrm>
            <a:off x="5460312" y="3852383"/>
            <a:ext cx="525142" cy="338554"/>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1600" u="sng">
                <a:solidFill>
                  <a:srgbClr val="008F00"/>
                </a:solidFill>
                <a:latin typeface="+mn-lt"/>
                <a:ea typeface="+mn-ea"/>
                <a:cs typeface="+mn-cs"/>
                <a:sym typeface="Arial"/>
              </a:defRPr>
            </a:lvl1pPr>
          </a:lstStyle>
          <a:p>
            <a:pPr lvl="0">
              <a:defRPr sz="1800" u="none">
                <a:solidFill>
                  <a:srgbClr val="000000"/>
                </a:solidFill>
                <a:uFillTx/>
              </a:defRPr>
            </a:pPr>
            <a:r>
              <a:rPr sz="1600" u="sng" dirty="0">
                <a:solidFill>
                  <a:schemeClr val="tx1"/>
                </a:solidFill>
                <a:uFill>
                  <a:solidFill/>
                </a:uFill>
                <a:latin typeface="Arial Unicode MS" panose="020B0604020202020204" pitchFamily="34" charset="-128"/>
              </a:rPr>
              <a:t>Rate</a:t>
            </a:r>
          </a:p>
        </p:txBody>
      </p:sp>
      <p:sp>
        <p:nvSpPr>
          <p:cNvPr id="149" name="Shape 149"/>
          <p:cNvSpPr/>
          <p:nvPr/>
        </p:nvSpPr>
        <p:spPr>
          <a:xfrm>
            <a:off x="5425429" y="3537623"/>
            <a:ext cx="1" cy="421190"/>
          </a:xfrm>
          <a:prstGeom prst="line">
            <a:avLst/>
          </a:prstGeom>
          <a:ln w="38100">
            <a:solidFill>
              <a:srgbClr val="008F00"/>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descr="Graphical user interface, application&#10;&#10;Description automatically generated">
            <a:extLst>
              <a:ext uri="{FF2B5EF4-FFF2-40B4-BE49-F238E27FC236}">
                <a16:creationId xmlns:a16="http://schemas.microsoft.com/office/drawing/2014/main" id="{38AADA76-720D-BF6D-B6EC-4F961441A7F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055" t="49202" r="72833" b="20939"/>
          <a:stretch/>
        </p:blipFill>
        <p:spPr>
          <a:xfrm>
            <a:off x="4750890" y="2564794"/>
            <a:ext cx="1747520" cy="1100603"/>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F3FA24D6-D5B5-F85F-A104-7B80B6A06C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71770" y="243565"/>
            <a:ext cx="3383279" cy="1588436"/>
          </a:xfrm>
          <a:prstGeom prst="rect">
            <a:avLst/>
          </a:prstGeom>
        </p:spPr>
      </p:pic>
      <p:sp>
        <p:nvSpPr>
          <p:cNvPr id="7" name="Shape 149">
            <a:extLst>
              <a:ext uri="{FF2B5EF4-FFF2-40B4-BE49-F238E27FC236}">
                <a16:creationId xmlns:a16="http://schemas.microsoft.com/office/drawing/2014/main" id="{C37DB165-D48B-58C3-F918-8AD198CED5BC}"/>
              </a:ext>
            </a:extLst>
          </p:cNvPr>
          <p:cNvSpPr/>
          <p:nvPr/>
        </p:nvSpPr>
        <p:spPr>
          <a:xfrm flipH="1">
            <a:off x="5721534" y="1859504"/>
            <a:ext cx="978976" cy="665255"/>
          </a:xfrm>
          <a:prstGeom prst="line">
            <a:avLst/>
          </a:prstGeom>
          <a:ln w="38100">
            <a:solidFill>
              <a:srgbClr val="008F00"/>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8" name="Shape 308">
            <a:extLst>
              <a:ext uri="{FF2B5EF4-FFF2-40B4-BE49-F238E27FC236}">
                <a16:creationId xmlns:a16="http://schemas.microsoft.com/office/drawing/2014/main" id="{64C91271-E514-FF87-66F5-294558412A46}"/>
              </a:ext>
            </a:extLst>
          </p:cNvPr>
          <p:cNvSpPr/>
          <p:nvPr/>
        </p:nvSpPr>
        <p:spPr>
          <a:xfrm>
            <a:off x="3162300" y="1649969"/>
            <a:ext cx="1899142" cy="369332"/>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a:solidFill>
                  <a:srgbClr val="FF2600"/>
                </a:solidFill>
              </a:defRPr>
            </a:lvl1pPr>
          </a:lstStyle>
          <a:p>
            <a:pPr lvl="0" algn="ctr">
              <a:defRPr sz="1800">
                <a:solidFill>
                  <a:srgbClr val="000000"/>
                </a:solidFill>
                <a:uFillTx/>
              </a:defRPr>
            </a:pPr>
            <a:r>
              <a:rPr lang="en-US" sz="24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ER Diagram</a:t>
            </a:r>
            <a:endParaRPr sz="24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cxnSp>
        <p:nvCxnSpPr>
          <p:cNvPr id="9" name="Straight Arrow Connector 8">
            <a:extLst>
              <a:ext uri="{FF2B5EF4-FFF2-40B4-BE49-F238E27FC236}">
                <a16:creationId xmlns:a16="http://schemas.microsoft.com/office/drawing/2014/main" id="{B6542107-8598-2023-4ADA-EF414A4E501D}"/>
              </a:ext>
            </a:extLst>
          </p:cNvPr>
          <p:cNvCxnSpPr>
            <a:cxnSpLocks/>
          </p:cNvCxnSpPr>
          <p:nvPr/>
        </p:nvCxnSpPr>
        <p:spPr>
          <a:xfrm flipV="1">
            <a:off x="4882968" y="1536138"/>
            <a:ext cx="388802" cy="156878"/>
          </a:xfrm>
          <a:prstGeom prst="straightConnector1">
            <a:avLst/>
          </a:prstGeom>
          <a:ln w="28575">
            <a:solidFill>
              <a:srgbClr val="57068C"/>
            </a:solidFill>
            <a:tailEnd type="triangle"/>
          </a:ln>
        </p:spPr>
        <p:style>
          <a:lnRef idx="1">
            <a:schemeClr val="accent1"/>
          </a:lnRef>
          <a:fillRef idx="0">
            <a:schemeClr val="accent1"/>
          </a:fillRef>
          <a:effectRef idx="0">
            <a:schemeClr val="accent1"/>
          </a:effectRef>
          <a:fontRef idx="minor">
            <a:schemeClr val="tx1"/>
          </a:fontRef>
        </p:style>
      </p:cxnSp>
      <p:sp>
        <p:nvSpPr>
          <p:cNvPr id="13" name="Shape 308">
            <a:extLst>
              <a:ext uri="{FF2B5EF4-FFF2-40B4-BE49-F238E27FC236}">
                <a16:creationId xmlns:a16="http://schemas.microsoft.com/office/drawing/2014/main" id="{244BDAB8-BD18-A503-46E7-4F0E58FFC234}"/>
              </a:ext>
            </a:extLst>
          </p:cNvPr>
          <p:cNvSpPr/>
          <p:nvPr/>
        </p:nvSpPr>
        <p:spPr>
          <a:xfrm>
            <a:off x="670562" y="3429000"/>
            <a:ext cx="2880358" cy="369332"/>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a:solidFill>
                  <a:srgbClr val="FF2600"/>
                </a:solidFill>
              </a:defRPr>
            </a:lvl1pPr>
          </a:lstStyle>
          <a:p>
            <a:pPr lvl="0" algn="ctr">
              <a:defRPr sz="1800">
                <a:solidFill>
                  <a:srgbClr val="000000"/>
                </a:solidFill>
                <a:uFillTx/>
              </a:defRPr>
            </a:pPr>
            <a:r>
              <a:rPr lang="en-US" sz="24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Relational Schema</a:t>
            </a:r>
            <a:endParaRPr sz="24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cxnSp>
        <p:nvCxnSpPr>
          <p:cNvPr id="14" name="Straight Arrow Connector 13">
            <a:extLst>
              <a:ext uri="{FF2B5EF4-FFF2-40B4-BE49-F238E27FC236}">
                <a16:creationId xmlns:a16="http://schemas.microsoft.com/office/drawing/2014/main" id="{041EC43A-50E5-3AF2-E47F-9B13EDDF2941}"/>
              </a:ext>
            </a:extLst>
          </p:cNvPr>
          <p:cNvCxnSpPr>
            <a:cxnSpLocks/>
          </p:cNvCxnSpPr>
          <p:nvPr/>
        </p:nvCxnSpPr>
        <p:spPr>
          <a:xfrm flipV="1">
            <a:off x="3389448" y="3102715"/>
            <a:ext cx="1258752" cy="369332"/>
          </a:xfrm>
          <a:prstGeom prst="straightConnector1">
            <a:avLst/>
          </a:prstGeom>
          <a:ln w="28575">
            <a:solidFill>
              <a:srgbClr val="57068C"/>
            </a:solidFill>
            <a:tailEnd type="triangle"/>
          </a:ln>
        </p:spPr>
        <p:style>
          <a:lnRef idx="1">
            <a:schemeClr val="accent1"/>
          </a:lnRef>
          <a:fillRef idx="0">
            <a:schemeClr val="accent1"/>
          </a:fillRef>
          <a:effectRef idx="0">
            <a:schemeClr val="accent1"/>
          </a:effectRef>
          <a:fontRef idx="minor">
            <a:schemeClr val="tx1"/>
          </a:fontRef>
        </p:style>
      </p:cxnSp>
      <p:sp>
        <p:nvSpPr>
          <p:cNvPr id="16" name="Shape 308">
            <a:extLst>
              <a:ext uri="{FF2B5EF4-FFF2-40B4-BE49-F238E27FC236}">
                <a16:creationId xmlns:a16="http://schemas.microsoft.com/office/drawing/2014/main" id="{1D2AFADE-E8A0-8BA0-87D0-0B0EE2CD0E2E}"/>
              </a:ext>
            </a:extLst>
          </p:cNvPr>
          <p:cNvSpPr/>
          <p:nvPr/>
        </p:nvSpPr>
        <p:spPr>
          <a:xfrm>
            <a:off x="-85683" y="4370795"/>
            <a:ext cx="2880358" cy="369332"/>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a:solidFill>
                  <a:srgbClr val="FF2600"/>
                </a:solidFill>
              </a:defRPr>
            </a:lvl1pPr>
          </a:lstStyle>
          <a:p>
            <a:pPr lvl="0" algn="ctr">
              <a:defRPr sz="1800">
                <a:solidFill>
                  <a:srgbClr val="000000"/>
                </a:solidFill>
                <a:uFillTx/>
              </a:defRPr>
            </a:pPr>
            <a:r>
              <a:rPr lang="en-US" sz="24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Actual data</a:t>
            </a:r>
            <a:endParaRPr sz="24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cxnSp>
        <p:nvCxnSpPr>
          <p:cNvPr id="17" name="Straight Arrow Connector 16">
            <a:extLst>
              <a:ext uri="{FF2B5EF4-FFF2-40B4-BE49-F238E27FC236}">
                <a16:creationId xmlns:a16="http://schemas.microsoft.com/office/drawing/2014/main" id="{E17604FE-A202-21D3-DA43-A9A3769A6DD7}"/>
              </a:ext>
            </a:extLst>
          </p:cNvPr>
          <p:cNvCxnSpPr>
            <a:cxnSpLocks/>
          </p:cNvCxnSpPr>
          <p:nvPr/>
        </p:nvCxnSpPr>
        <p:spPr>
          <a:xfrm>
            <a:off x="2275840" y="4592320"/>
            <a:ext cx="843280" cy="203200"/>
          </a:xfrm>
          <a:prstGeom prst="straightConnector1">
            <a:avLst/>
          </a:prstGeom>
          <a:ln w="28575">
            <a:solidFill>
              <a:srgbClr val="57068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23311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p:nvPr/>
        </p:nvSpPr>
        <p:spPr>
          <a:xfrm>
            <a:off x="66040" y="147496"/>
            <a:ext cx="8539480" cy="1015663"/>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 </a:t>
            </a: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2</a:t>
            </a: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Converting relationships into a relational schema: </a:t>
            </a: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One to many relationships</a:t>
            </a:r>
          </a:p>
        </p:txBody>
      </p:sp>
      <p:sp>
        <p:nvSpPr>
          <p:cNvPr id="168" name="Shape 168"/>
          <p:cNvSpPr/>
          <p:nvPr/>
        </p:nvSpPr>
        <p:spPr>
          <a:xfrm>
            <a:off x="469899" y="2286000"/>
            <a:ext cx="7590196" cy="204158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07730" lvl="0" indent="-269630">
              <a:spcBef>
                <a:spcPts val="700"/>
              </a:spcBef>
              <a:buSzPct val="50000"/>
              <a:buBlip>
                <a:blip r:embed="rId2"/>
              </a:buBlip>
              <a:defRPr sz="1800">
                <a:solidFill>
                  <a:srgbClr val="000000"/>
                </a:solidFill>
                <a:uFillTx/>
              </a:defRPr>
            </a:pPr>
            <a:r>
              <a:rPr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For each One-to-Many relationship </a:t>
            </a:r>
          </a:p>
          <a:p>
            <a:pPr marL="650630" lvl="1" indent="-269630">
              <a:spcBef>
                <a:spcPts val="700"/>
              </a:spcBef>
              <a:buSzPct val="100000"/>
              <a:buChar char="•"/>
              <a:defRPr sz="1800">
                <a:solidFill>
                  <a:srgbClr val="000000"/>
                </a:solidFill>
                <a:uFillTx/>
              </a:defRPr>
            </a:pPr>
            <a:r>
              <a:rPr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Add a </a:t>
            </a:r>
            <a:r>
              <a:rPr sz="23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foreign key (FK)</a:t>
            </a:r>
            <a:r>
              <a:rPr lang="en-US" sz="23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to the table corresponding to the “many” entity</a:t>
            </a:r>
            <a:endParaRPr lang="en-US"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650630" lvl="1" indent="-269630">
              <a:spcBef>
                <a:spcPts val="700"/>
              </a:spcBef>
              <a:buSzPct val="100000"/>
              <a:buChar char="•"/>
              <a:defRPr sz="1800">
                <a:solidFill>
                  <a:srgbClr val="000000"/>
                </a:solidFill>
                <a:uFillTx/>
              </a:defRPr>
            </a:pPr>
            <a:r>
              <a:rPr lang="en-US" sz="23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foreign key is an attribute that can only take values that appear as primary keys in the referenced table</a:t>
            </a:r>
            <a:endParaRPr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295598284"/>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application&#10;&#10;Description automatically generated">
            <a:extLst>
              <a:ext uri="{FF2B5EF4-FFF2-40B4-BE49-F238E27FC236}">
                <a16:creationId xmlns:a16="http://schemas.microsoft.com/office/drawing/2014/main" id="{41FD8057-3C53-EC03-7A06-875B02873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077148"/>
            <a:ext cx="9144000" cy="2330824"/>
          </a:xfrm>
          <a:prstGeom prst="rect">
            <a:avLst/>
          </a:prstGeom>
        </p:spPr>
      </p:pic>
      <p:sp>
        <p:nvSpPr>
          <p:cNvPr id="171" name="Shape 171"/>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 </a:t>
            </a: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2</a:t>
            </a: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Example</a:t>
            </a:r>
          </a:p>
        </p:txBody>
      </p:sp>
      <p:sp>
        <p:nvSpPr>
          <p:cNvPr id="173" name="Shape 173"/>
          <p:cNvSpPr/>
          <p:nvPr/>
        </p:nvSpPr>
        <p:spPr>
          <a:xfrm>
            <a:off x="5438517" y="5871783"/>
            <a:ext cx="1785243" cy="441402"/>
          </a:xfrm>
          <a:prstGeom prst="rect">
            <a:avLst/>
          </a:prstGeom>
          <a:ln w="38100">
            <a:solidFill>
              <a:srgbClr val="FF2600"/>
            </a:solidFill>
            <a:round/>
          </a:ln>
        </p:spPr>
        <p:txBody>
          <a:bodyPr lIns="0" tIns="0" rIns="0" bIns="0"/>
          <a:lstStyle/>
          <a:p>
            <a:pPr lvl="0">
              <a:defRPr sz="1800">
                <a:solidFill>
                  <a:srgbClr val="FF26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descr="A picture containing diagram&#10;&#10;Description automatically generated">
            <a:extLst>
              <a:ext uri="{FF2B5EF4-FFF2-40B4-BE49-F238E27FC236}">
                <a16:creationId xmlns:a16="http://schemas.microsoft.com/office/drawing/2014/main" id="{56BA8684-77DD-D6C8-E892-8EACCB2125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7016" y="701494"/>
            <a:ext cx="6614160" cy="2236037"/>
          </a:xfrm>
          <a:prstGeom prst="rect">
            <a:avLst/>
          </a:prstGeom>
        </p:spPr>
      </p:pic>
      <p:sp>
        <p:nvSpPr>
          <p:cNvPr id="7" name="Shape 308">
            <a:extLst>
              <a:ext uri="{FF2B5EF4-FFF2-40B4-BE49-F238E27FC236}">
                <a16:creationId xmlns:a16="http://schemas.microsoft.com/office/drawing/2014/main" id="{79F3F71E-AC41-795A-7856-12E798718386}"/>
              </a:ext>
            </a:extLst>
          </p:cNvPr>
          <p:cNvSpPr/>
          <p:nvPr/>
        </p:nvSpPr>
        <p:spPr>
          <a:xfrm>
            <a:off x="6622502" y="288786"/>
            <a:ext cx="1899142" cy="369332"/>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a:solidFill>
                  <a:srgbClr val="FF2600"/>
                </a:solidFill>
              </a:defRPr>
            </a:lvl1pPr>
          </a:lstStyle>
          <a:p>
            <a:pPr lvl="0" algn="ctr">
              <a:defRPr sz="1800">
                <a:solidFill>
                  <a:srgbClr val="000000"/>
                </a:solidFill>
                <a:uFillTx/>
              </a:defRPr>
            </a:pPr>
            <a:r>
              <a:rPr lang="en-US" sz="24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ER Diagram</a:t>
            </a:r>
            <a:endParaRPr sz="24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cxnSp>
        <p:nvCxnSpPr>
          <p:cNvPr id="8" name="Straight Arrow Connector 7">
            <a:extLst>
              <a:ext uri="{FF2B5EF4-FFF2-40B4-BE49-F238E27FC236}">
                <a16:creationId xmlns:a16="http://schemas.microsoft.com/office/drawing/2014/main" id="{ED0C62FD-7975-8054-3201-C7F0BC986C29}"/>
              </a:ext>
            </a:extLst>
          </p:cNvPr>
          <p:cNvCxnSpPr>
            <a:cxnSpLocks/>
            <a:stCxn id="7" idx="2"/>
          </p:cNvCxnSpPr>
          <p:nvPr/>
        </p:nvCxnSpPr>
        <p:spPr>
          <a:xfrm flipH="1">
            <a:off x="7162800" y="658118"/>
            <a:ext cx="409273" cy="534745"/>
          </a:xfrm>
          <a:prstGeom prst="straightConnector1">
            <a:avLst/>
          </a:prstGeom>
          <a:ln w="28575">
            <a:solidFill>
              <a:srgbClr val="57068C"/>
            </a:solidFill>
            <a:tailEnd type="triangle"/>
          </a:ln>
        </p:spPr>
        <p:style>
          <a:lnRef idx="1">
            <a:schemeClr val="accent1"/>
          </a:lnRef>
          <a:fillRef idx="0">
            <a:schemeClr val="accent1"/>
          </a:fillRef>
          <a:effectRef idx="0">
            <a:schemeClr val="accent1"/>
          </a:effectRef>
          <a:fontRef idx="minor">
            <a:schemeClr val="tx1"/>
          </a:fontRef>
        </p:style>
      </p:cxnSp>
      <p:sp>
        <p:nvSpPr>
          <p:cNvPr id="9" name="Shape 308">
            <a:extLst>
              <a:ext uri="{FF2B5EF4-FFF2-40B4-BE49-F238E27FC236}">
                <a16:creationId xmlns:a16="http://schemas.microsoft.com/office/drawing/2014/main" id="{65710D19-2E64-E121-2C2A-4A235CDBBC4D}"/>
              </a:ext>
            </a:extLst>
          </p:cNvPr>
          <p:cNvSpPr/>
          <p:nvPr/>
        </p:nvSpPr>
        <p:spPr>
          <a:xfrm>
            <a:off x="177802" y="6343665"/>
            <a:ext cx="2880358" cy="369332"/>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a:solidFill>
                  <a:srgbClr val="FF2600"/>
                </a:solidFill>
              </a:defRPr>
            </a:lvl1pPr>
          </a:lstStyle>
          <a:p>
            <a:pPr lvl="0" algn="ctr">
              <a:defRPr sz="1800">
                <a:solidFill>
                  <a:srgbClr val="000000"/>
                </a:solidFill>
                <a:uFillTx/>
              </a:defRPr>
            </a:pPr>
            <a:r>
              <a:rPr lang="en-US" sz="24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Relational Schema</a:t>
            </a:r>
            <a:endParaRPr sz="24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cxnSp>
        <p:nvCxnSpPr>
          <p:cNvPr id="10" name="Straight Arrow Connector 9">
            <a:extLst>
              <a:ext uri="{FF2B5EF4-FFF2-40B4-BE49-F238E27FC236}">
                <a16:creationId xmlns:a16="http://schemas.microsoft.com/office/drawing/2014/main" id="{4678F73D-FF17-D627-1EEF-32045C40EEEF}"/>
              </a:ext>
            </a:extLst>
          </p:cNvPr>
          <p:cNvCxnSpPr>
            <a:cxnSpLocks/>
            <a:stCxn id="9" idx="3"/>
          </p:cNvCxnSpPr>
          <p:nvPr/>
        </p:nvCxnSpPr>
        <p:spPr>
          <a:xfrm flipV="1">
            <a:off x="3058160" y="5871783"/>
            <a:ext cx="949960" cy="656548"/>
          </a:xfrm>
          <a:prstGeom prst="straightConnector1">
            <a:avLst/>
          </a:prstGeom>
          <a:ln w="28575">
            <a:solidFill>
              <a:srgbClr val="57068C"/>
            </a:solidFill>
            <a:tailEnd type="triangle"/>
          </a:ln>
        </p:spPr>
        <p:style>
          <a:lnRef idx="1">
            <a:schemeClr val="accent1"/>
          </a:lnRef>
          <a:fillRef idx="0">
            <a:schemeClr val="accent1"/>
          </a:fillRef>
          <a:effectRef idx="0">
            <a:schemeClr val="accent1"/>
          </a:effectRef>
          <a:fontRef idx="minor">
            <a:schemeClr val="tx1"/>
          </a:fontRef>
        </p:style>
      </p:cxnSp>
      <p:sp>
        <p:nvSpPr>
          <p:cNvPr id="16" name="Shape 149">
            <a:extLst>
              <a:ext uri="{FF2B5EF4-FFF2-40B4-BE49-F238E27FC236}">
                <a16:creationId xmlns:a16="http://schemas.microsoft.com/office/drawing/2014/main" id="{39580E3F-6B0B-F88B-84C6-70C72792A108}"/>
              </a:ext>
            </a:extLst>
          </p:cNvPr>
          <p:cNvSpPr/>
          <p:nvPr/>
        </p:nvSpPr>
        <p:spPr>
          <a:xfrm flipH="1">
            <a:off x="4310192" y="2813789"/>
            <a:ext cx="3904" cy="1143000"/>
          </a:xfrm>
          <a:prstGeom prst="line">
            <a:avLst/>
          </a:prstGeom>
          <a:ln w="38100">
            <a:solidFill>
              <a:srgbClr val="008F00"/>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9" name="Shape 308">
            <a:extLst>
              <a:ext uri="{FF2B5EF4-FFF2-40B4-BE49-F238E27FC236}">
                <a16:creationId xmlns:a16="http://schemas.microsoft.com/office/drawing/2014/main" id="{43FE228C-7C92-3AD5-DE15-606DFF869F73}"/>
              </a:ext>
            </a:extLst>
          </p:cNvPr>
          <p:cNvSpPr/>
          <p:nvPr/>
        </p:nvSpPr>
        <p:spPr>
          <a:xfrm>
            <a:off x="4262122" y="6341172"/>
            <a:ext cx="2880358" cy="369332"/>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a:solidFill>
                  <a:srgbClr val="FF2600"/>
                </a:solidFill>
              </a:defRPr>
            </a:lvl1pPr>
          </a:lstStyle>
          <a:p>
            <a:pPr lvl="0" algn="ctr">
              <a:defRPr sz="1800">
                <a:solidFill>
                  <a:srgbClr val="000000"/>
                </a:solidFill>
                <a:uFillTx/>
              </a:defRPr>
            </a:pPr>
            <a:r>
              <a:rPr lang="en-US" sz="24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Foreign Key</a:t>
            </a:r>
            <a:endParaRPr sz="24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846904617"/>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173"/>
                                        </p:tgtEl>
                                        <p:attrNameLst>
                                          <p:attrName>style.visibility</p:attrName>
                                        </p:attrNameLst>
                                      </p:cBhvr>
                                      <p:to>
                                        <p:strVal val="visible"/>
                                      </p:to>
                                    </p:set>
                                    <p:animEffect transition="in" filter="dissolve(in)">
                                      <p:cBhvr>
                                        <p:cTn id="7" dur="75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Shape 177"/>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a:t>
            </a: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3</a:t>
            </a: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One to one Relationships</a:t>
            </a:r>
          </a:p>
        </p:txBody>
      </p:sp>
      <p:sp>
        <p:nvSpPr>
          <p:cNvPr id="178" name="Shape 178"/>
          <p:cNvSpPr/>
          <p:nvPr/>
        </p:nvSpPr>
        <p:spPr>
          <a:xfrm>
            <a:off x="469899" y="1852386"/>
            <a:ext cx="7590196" cy="19646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296007" lvl="0" indent="-257907">
              <a:spcBef>
                <a:spcPts val="700"/>
              </a:spcBef>
              <a:buSzPct val="50000"/>
              <a:buBlip>
                <a:blip r:embed="rId2"/>
              </a:buBlip>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We treat One-to-One relationship similarly as we treat One-to-Many relationship</a:t>
            </a:r>
          </a:p>
          <a:p>
            <a:pPr marL="296007" lvl="0" indent="-257907">
              <a:spcBef>
                <a:spcPts val="700"/>
              </a:spcBef>
              <a:buSzPct val="50000"/>
              <a:buBlip>
                <a:blip r:embed="rId2"/>
              </a:buBlip>
              <a:defRPr sz="1800">
                <a:solidFill>
                  <a:srgbClr val="000000"/>
                </a:solidFill>
                <a:uFillTx/>
              </a:defRPr>
            </a:pP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Option 1: A</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dd a Foreign Key to either</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of the two</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table</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a:t>
            </a:r>
          </a:p>
          <a:p>
            <a:pPr marL="296007" lvl="0" indent="-257907">
              <a:spcBef>
                <a:spcPts val="700"/>
              </a:spcBef>
              <a:buSzPct val="50000"/>
              <a:buBlip>
                <a:blip r:embed="rId2"/>
              </a:buBlip>
              <a:defRPr sz="1800">
                <a:solidFill>
                  <a:srgbClr val="000000"/>
                </a:solidFill>
                <a:uFillTx/>
              </a:defRPr>
            </a:pPr>
            <a:r>
              <a:rPr lang="en-US" sz="22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Option 2: Merge the two tables (sometimes ok, sometimes bad style)</a:t>
            </a:r>
            <a:endPar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3072558631"/>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a:extLst>
              <a:ext uri="{FF2B5EF4-FFF2-40B4-BE49-F238E27FC236}">
                <a16:creationId xmlns:a16="http://schemas.microsoft.com/office/drawing/2014/main" id="{2393CD16-1221-D6A4-B513-734B369D69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345301"/>
            <a:ext cx="9144000" cy="4167398"/>
          </a:xfrm>
          <a:prstGeom prst="rect">
            <a:avLst/>
          </a:prstGeom>
        </p:spPr>
      </p:pic>
      <p:sp>
        <p:nvSpPr>
          <p:cNvPr id="4" name="Shape 126">
            <a:extLst>
              <a:ext uri="{FF2B5EF4-FFF2-40B4-BE49-F238E27FC236}">
                <a16:creationId xmlns:a16="http://schemas.microsoft.com/office/drawing/2014/main" id="{A08D1A6C-B119-C791-BF32-A0C30CF23009}"/>
              </a:ext>
            </a:extLst>
          </p:cNvPr>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Relational </a:t>
            </a: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Schema</a:t>
            </a:r>
            <a:endPar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682783065"/>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 </a:t>
            </a: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4</a:t>
            </a: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Many to many relationships</a:t>
            </a:r>
          </a:p>
        </p:txBody>
      </p:sp>
      <p:sp>
        <p:nvSpPr>
          <p:cNvPr id="153" name="Shape 153"/>
          <p:cNvSpPr/>
          <p:nvPr/>
        </p:nvSpPr>
        <p:spPr>
          <a:xfrm>
            <a:off x="469899" y="1790700"/>
            <a:ext cx="7590196" cy="285719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19453" lvl="0" indent="-281353">
              <a:spcBef>
                <a:spcPts val="700"/>
              </a:spcBef>
              <a:buSzPct val="50000"/>
              <a:buBlip>
                <a:blip r:embed="rId2"/>
              </a:buBlip>
              <a:defRPr sz="1800">
                <a:solidFill>
                  <a:srgbClr val="000000"/>
                </a:solidFill>
                <a:uFillTx/>
              </a:defRPr>
            </a:pPr>
            <a:r>
              <a:rPr lang="en-US"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Need to introduce </a:t>
            </a:r>
            <a:r>
              <a:rPr lang="en-US" sz="24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bridge table</a:t>
            </a:r>
            <a:r>
              <a:rPr lang="en-US"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Many-to-Many relationship becomes a separate table</a:t>
            </a:r>
            <a:r>
              <a:rPr lang="en-US"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endPar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19453" lvl="0" indent="-281353">
              <a:spcBef>
                <a:spcPts val="700"/>
              </a:spcBef>
              <a:buSzPct val="50000"/>
              <a:buBlip>
                <a:blip r:embed="rId2"/>
              </a:buBlip>
              <a:defRPr sz="1800">
                <a:solidFill>
                  <a:srgbClr val="000000"/>
                </a:solidFill>
                <a:uFillTx/>
              </a:defRPr>
            </a:pP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The primary key of the</a:t>
            </a:r>
            <a:r>
              <a:rPr lang="en-US"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bridge</a:t>
            </a: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table is the </a:t>
            </a:r>
            <a:r>
              <a:rPr sz="2400" b="1" i="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combination of the primary keys </a:t>
            </a: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of the entity types participating in the relationship</a:t>
            </a:r>
          </a:p>
          <a:p>
            <a:pPr marL="319453" lvl="0" indent="-281353">
              <a:spcBef>
                <a:spcPts val="700"/>
              </a:spcBef>
              <a:buSzPct val="50000"/>
              <a:buBlip>
                <a:blip r:embed="rId2"/>
              </a:buBlip>
              <a:defRPr sz="1800">
                <a:solidFill>
                  <a:srgbClr val="000000"/>
                </a:solidFill>
                <a:uFillTx/>
              </a:defRPr>
            </a:pPr>
            <a:r>
              <a:rPr lang="en-US"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of the primary keys stored in the bridge table is a </a:t>
            </a: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foreign key</a:t>
            </a:r>
            <a:r>
              <a:rPr lang="en-US"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pointing to the original entity table</a:t>
            </a:r>
            <a:endPar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22033172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 </a:t>
            </a: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4</a:t>
            </a: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Example</a:t>
            </a:r>
          </a:p>
        </p:txBody>
      </p:sp>
      <p:sp>
        <p:nvSpPr>
          <p:cNvPr id="157" name="Shape 157"/>
          <p:cNvSpPr/>
          <p:nvPr/>
        </p:nvSpPr>
        <p:spPr>
          <a:xfrm>
            <a:off x="469898" y="1131197"/>
            <a:ext cx="8014139" cy="415498"/>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284284" lvl="0" indent="-246184">
              <a:spcBef>
                <a:spcPts val="700"/>
              </a:spcBef>
              <a:buSzPct val="50000"/>
              <a:buBlip>
                <a:blip r:embed="rId3"/>
              </a:buBlip>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Lets </a:t>
            </a:r>
            <a:r>
              <a:rPr sz="21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assume</a:t>
            </a: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that a </a:t>
            </a:r>
            <a:r>
              <a:rPr sz="21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reading</a:t>
            </a: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can be done by </a:t>
            </a:r>
            <a:r>
              <a:rPr sz="21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many</a:t>
            </a: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1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employees</a:t>
            </a:r>
          </a:p>
        </p:txBody>
      </p:sp>
      <p:pic>
        <p:nvPicPr>
          <p:cNvPr id="3" name="Picture 2" descr="Diagram&#10;&#10;Description automatically generated">
            <a:extLst>
              <a:ext uri="{FF2B5EF4-FFF2-40B4-BE49-F238E27FC236}">
                <a16:creationId xmlns:a16="http://schemas.microsoft.com/office/drawing/2014/main" id="{F7B5E7C7-0227-17C0-2D0C-F396069A07B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0135" y="1722685"/>
            <a:ext cx="7083552" cy="4881241"/>
          </a:xfrm>
          <a:prstGeom prst="rect">
            <a:avLst/>
          </a:prstGeom>
        </p:spPr>
      </p:pic>
      <p:sp>
        <p:nvSpPr>
          <p:cNvPr id="4" name="Shape 173">
            <a:extLst>
              <a:ext uri="{FF2B5EF4-FFF2-40B4-BE49-F238E27FC236}">
                <a16:creationId xmlns:a16="http://schemas.microsoft.com/office/drawing/2014/main" id="{7C9CF947-6DFC-1A89-0172-148DE248E972}"/>
              </a:ext>
            </a:extLst>
          </p:cNvPr>
          <p:cNvSpPr/>
          <p:nvPr/>
        </p:nvSpPr>
        <p:spPr>
          <a:xfrm>
            <a:off x="5559552" y="3429000"/>
            <a:ext cx="2731008" cy="3174926"/>
          </a:xfrm>
          <a:prstGeom prst="rect">
            <a:avLst/>
          </a:prstGeom>
          <a:ln w="38100">
            <a:solidFill>
              <a:srgbClr val="FF2600"/>
            </a:solidFill>
            <a:round/>
          </a:ln>
        </p:spPr>
        <p:txBody>
          <a:bodyPr lIns="0" tIns="0" rIns="0" bIns="0"/>
          <a:lstStyle/>
          <a:p>
            <a:pPr lvl="0">
              <a:defRPr sz="1800">
                <a:solidFill>
                  <a:srgbClr val="FF26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43707886"/>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4"/>
                                        </p:tgtEl>
                                        <p:attrNameLst>
                                          <p:attrName>style.visibility</p:attrName>
                                        </p:attrNameLst>
                                      </p:cBhvr>
                                      <p:to>
                                        <p:strVal val="visible"/>
                                      </p:to>
                                    </p:set>
                                    <p:animEffect transition="in" filter="dissolve(in)">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 </a:t>
            </a: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4</a:t>
            </a: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Example</a:t>
            </a:r>
          </a:p>
        </p:txBody>
      </p:sp>
      <p:sp>
        <p:nvSpPr>
          <p:cNvPr id="157" name="Shape 157"/>
          <p:cNvSpPr/>
          <p:nvPr/>
        </p:nvSpPr>
        <p:spPr>
          <a:xfrm>
            <a:off x="439418" y="803089"/>
            <a:ext cx="8014139" cy="828432"/>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284284" lvl="0" indent="-246184">
              <a:spcBef>
                <a:spcPts val="700"/>
              </a:spcBef>
              <a:buSzPct val="50000"/>
              <a:buBlip>
                <a:blip r:embed="rId3"/>
              </a:buBlip>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Lets </a:t>
            </a:r>
            <a:r>
              <a:rPr sz="21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assume</a:t>
            </a: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that a </a:t>
            </a:r>
            <a:r>
              <a:rPr sz="21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reading</a:t>
            </a: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can be done by </a:t>
            </a:r>
            <a:r>
              <a:rPr sz="21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many</a:t>
            </a: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1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employees</a:t>
            </a:r>
            <a:endParaRPr lang="en-US" sz="21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284284" lvl="0" indent="-246184">
              <a:spcBef>
                <a:spcPts val="700"/>
              </a:spcBef>
              <a:buSzPct val="50000"/>
              <a:buBlip>
                <a:blip r:embed="rId3"/>
              </a:buBlip>
              <a:defRPr sz="1800">
                <a:solidFill>
                  <a:srgbClr val="000000"/>
                </a:solidFill>
                <a:uFillTx/>
              </a:defRPr>
            </a:pPr>
            <a:r>
              <a:rPr lang="en-US"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The many-to-many relationship becomes a </a:t>
            </a:r>
            <a:r>
              <a:rPr lang="en-US" sz="21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b</a:t>
            </a:r>
            <a:r>
              <a:rPr lang="en-US" sz="21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ridge table</a:t>
            </a:r>
            <a:endParaRPr sz="21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graphicFrame>
        <p:nvGraphicFramePr>
          <p:cNvPr id="159" name="Table 159"/>
          <p:cNvGraphicFramePr/>
          <p:nvPr/>
        </p:nvGraphicFramePr>
        <p:xfrm>
          <a:off x="127943" y="5477167"/>
          <a:ext cx="2991047" cy="1113696"/>
        </p:xfrm>
        <a:graphic>
          <a:graphicData uri="http://schemas.openxmlformats.org/drawingml/2006/table">
            <a:tbl>
              <a:tblPr firstRow="1" bandRow="1">
                <a:tableStyleId>{4C3C2611-4C71-4FC5-86AE-919BDF0F9419}</a:tableStyleId>
              </a:tblPr>
              <a:tblGrid>
                <a:gridCol w="925159">
                  <a:extLst>
                    <a:ext uri="{9D8B030D-6E8A-4147-A177-3AD203B41FA5}">
                      <a16:colId xmlns:a16="http://schemas.microsoft.com/office/drawing/2014/main" val="20000"/>
                    </a:ext>
                  </a:extLst>
                </a:gridCol>
                <a:gridCol w="1209504">
                  <a:extLst>
                    <a:ext uri="{9D8B030D-6E8A-4147-A177-3AD203B41FA5}">
                      <a16:colId xmlns:a16="http://schemas.microsoft.com/office/drawing/2014/main" val="20001"/>
                    </a:ext>
                  </a:extLst>
                </a:gridCol>
                <a:gridCol w="856384">
                  <a:extLst>
                    <a:ext uri="{9D8B030D-6E8A-4147-A177-3AD203B41FA5}">
                      <a16:colId xmlns:a16="http://schemas.microsoft.com/office/drawing/2014/main" val="20002"/>
                    </a:ext>
                  </a:extLst>
                </a:gridCol>
              </a:tblGrid>
              <a:tr h="0">
                <a:tc>
                  <a:txBody>
                    <a:bodyPr/>
                    <a:lstStyle/>
                    <a:p>
                      <a:pPr lvl="0" algn="l">
                        <a:spcBef>
                          <a:spcPts val="500"/>
                        </a:spcBef>
                        <a:defRPr sz="1800" b="0" i="0">
                          <a:solidFill>
                            <a:srgbClr val="000000"/>
                          </a:solidFill>
                          <a:uFillTx/>
                        </a:defRPr>
                      </a:pPr>
                      <a:r>
                        <a:rPr sz="1200" b="1" i="1" dirty="0">
                          <a:solidFill>
                            <a:srgbClr val="FF2600"/>
                          </a:solidFill>
                          <a:uFill>
                            <a:solidFill>
                              <a:srgbClr val="FFFFFF"/>
                            </a:solidFill>
                          </a:uFill>
                          <a:latin typeface="Arial Unicode MS" panose="020B0604020202020204" pitchFamily="34" charset="-128"/>
                        </a:rPr>
                        <a:t>Reading </a:t>
                      </a:r>
                      <a:r>
                        <a:rPr lang="en-US" sz="1200" b="1" i="1" dirty="0">
                          <a:solidFill>
                            <a:srgbClr val="FF2600"/>
                          </a:solidFill>
                          <a:uFill>
                            <a:solidFill>
                              <a:srgbClr val="FFFFFF"/>
                            </a:solidFill>
                          </a:uFill>
                          <a:latin typeface="Arial Unicode MS" panose="020B0604020202020204" pitchFamily="34" charset="-128"/>
                        </a:rPr>
                        <a:t>Id</a:t>
                      </a:r>
                      <a:r>
                        <a:rPr sz="1200" b="1" i="1" dirty="0">
                          <a:solidFill>
                            <a:srgbClr val="FF2600"/>
                          </a:solidFill>
                          <a:uFill>
                            <a:solidFill>
                              <a:srgbClr val="FFFFFF"/>
                            </a:solidFill>
                          </a:uFill>
                          <a:latin typeface="Arial Unicode MS" panose="020B0604020202020204" pitchFamily="34" charset="-128"/>
                        </a:rPr>
                        <a:t>	</a:t>
                      </a:r>
                    </a:p>
                  </a:txBody>
                  <a:tcPr marL="63500" marR="63500" marT="63500" marB="63500" horzOverflow="overflow">
                    <a:lnL w="12700">
                      <a:miter lim="400000"/>
                    </a:lnL>
                    <a:lnR w="12700">
                      <a:miter lim="400000"/>
                    </a:lnR>
                    <a:lnT w="12700">
                      <a:miter lim="400000"/>
                    </a:lnT>
                    <a:lnB w="12700">
                      <a:miter lim="400000"/>
                    </a:lnB>
                  </a:tcPr>
                </a:tc>
                <a:tc>
                  <a:txBody>
                    <a:bodyPr/>
                    <a:lstStyle/>
                    <a:p>
                      <a:pPr lvl="0" algn="l">
                        <a:spcBef>
                          <a:spcPts val="500"/>
                        </a:spcBef>
                        <a:defRPr sz="1800" b="0" i="0">
                          <a:solidFill>
                            <a:srgbClr val="000000"/>
                          </a:solidFill>
                          <a:uFillTx/>
                        </a:defRPr>
                      </a:pPr>
                      <a:r>
                        <a:rPr lang="en-US" sz="1200" b="1" i="1" dirty="0" err="1">
                          <a:solidFill>
                            <a:srgbClr val="FFFFFF"/>
                          </a:solidFill>
                          <a:uFill>
                            <a:solidFill>
                              <a:srgbClr val="FFFFFF"/>
                            </a:solidFill>
                          </a:uFill>
                          <a:latin typeface="Arial Unicode MS" panose="020B0604020202020204" pitchFamily="34" charset="-128"/>
                        </a:rPr>
                        <a:t>Measure_Date</a:t>
                      </a:r>
                      <a:endParaRPr sz="1200" b="1" i="1" dirty="0">
                        <a:solidFill>
                          <a:srgbClr val="FFFFFF"/>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l">
                        <a:spcBef>
                          <a:spcPts val="500"/>
                        </a:spcBef>
                        <a:defRPr sz="1800" b="0" i="0">
                          <a:solidFill>
                            <a:srgbClr val="000000"/>
                          </a:solidFill>
                          <a:uFillTx/>
                        </a:defRPr>
                      </a:pPr>
                      <a:r>
                        <a:rPr sz="1200" b="1" i="1" dirty="0">
                          <a:solidFill>
                            <a:srgbClr val="FFFFFF"/>
                          </a:solidFill>
                          <a:uFill>
                            <a:solidFill>
                              <a:srgbClr val="FFFFFF"/>
                            </a:solidFill>
                          </a:uFill>
                          <a:latin typeface="Arial Unicode MS" panose="020B0604020202020204" pitchFamily="34" charset="-128"/>
                        </a:rPr>
                        <a:t>…</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310468">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310468">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bl>
          </a:graphicData>
        </a:graphic>
      </p:graphicFrame>
      <p:graphicFrame>
        <p:nvGraphicFramePr>
          <p:cNvPr id="160" name="Table 160"/>
          <p:cNvGraphicFramePr/>
          <p:nvPr/>
        </p:nvGraphicFramePr>
        <p:xfrm>
          <a:off x="3118990" y="4039456"/>
          <a:ext cx="1946953" cy="1095534"/>
        </p:xfrm>
        <a:graphic>
          <a:graphicData uri="http://schemas.openxmlformats.org/drawingml/2006/table">
            <a:tbl>
              <a:tblPr firstRow="1" bandRow="1">
                <a:tableStyleId>{4C3C2611-4C71-4FC5-86AE-919BDF0F9419}</a:tableStyleId>
              </a:tblPr>
              <a:tblGrid>
                <a:gridCol w="929028">
                  <a:extLst>
                    <a:ext uri="{9D8B030D-6E8A-4147-A177-3AD203B41FA5}">
                      <a16:colId xmlns:a16="http://schemas.microsoft.com/office/drawing/2014/main" val="20000"/>
                    </a:ext>
                  </a:extLst>
                </a:gridCol>
                <a:gridCol w="1017925">
                  <a:extLst>
                    <a:ext uri="{9D8B030D-6E8A-4147-A177-3AD203B41FA5}">
                      <a16:colId xmlns:a16="http://schemas.microsoft.com/office/drawing/2014/main" val="20001"/>
                    </a:ext>
                  </a:extLst>
                </a:gridCol>
              </a:tblGrid>
              <a:tr h="352572">
                <a:tc>
                  <a:txBody>
                    <a:bodyPr/>
                    <a:lstStyle/>
                    <a:p>
                      <a:pPr lvl="0" algn="l">
                        <a:spcBef>
                          <a:spcPts val="500"/>
                        </a:spcBef>
                        <a:defRPr sz="1800" b="0" i="0">
                          <a:solidFill>
                            <a:srgbClr val="000000"/>
                          </a:solidFill>
                          <a:uFillTx/>
                        </a:defRPr>
                      </a:pPr>
                      <a:r>
                        <a:rPr sz="1200" b="1" i="1" dirty="0">
                          <a:solidFill>
                            <a:srgbClr val="FF2600"/>
                          </a:solidFill>
                          <a:uFill>
                            <a:solidFill>
                              <a:srgbClr val="FFFFFF"/>
                            </a:solidFill>
                          </a:uFill>
                          <a:latin typeface="Arial Unicode MS" panose="020B0604020202020204" pitchFamily="34" charset="-128"/>
                        </a:rPr>
                        <a:t>Reading </a:t>
                      </a:r>
                      <a:r>
                        <a:rPr lang="en-US" sz="1200" b="1" i="1" dirty="0">
                          <a:solidFill>
                            <a:srgbClr val="FF2600"/>
                          </a:solidFill>
                          <a:uFill>
                            <a:solidFill>
                              <a:srgbClr val="FFFFFF"/>
                            </a:solidFill>
                          </a:uFill>
                          <a:latin typeface="Arial Unicode MS" panose="020B0604020202020204" pitchFamily="34" charset="-128"/>
                        </a:rPr>
                        <a:t>Id</a:t>
                      </a:r>
                      <a:endParaRPr sz="1200" b="1" i="1" dirty="0">
                        <a:solidFill>
                          <a:srgbClr val="FF2600"/>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l">
                        <a:spcBef>
                          <a:spcPts val="500"/>
                        </a:spcBef>
                        <a:defRPr sz="1800" b="0" i="0">
                          <a:solidFill>
                            <a:srgbClr val="000000"/>
                          </a:solidFill>
                          <a:uFillTx/>
                        </a:defRPr>
                      </a:pPr>
                      <a:r>
                        <a:rPr sz="1100" b="1" i="1" dirty="0">
                          <a:solidFill>
                            <a:srgbClr val="008F00"/>
                          </a:solidFill>
                          <a:uFill>
                            <a:solidFill>
                              <a:srgbClr val="FFFFFF"/>
                            </a:solidFill>
                          </a:uFill>
                          <a:latin typeface="Arial Unicode MS" panose="020B0604020202020204" pitchFamily="34" charset="-128"/>
                        </a:rPr>
                        <a:t>Employee </a:t>
                      </a:r>
                      <a:r>
                        <a:rPr lang="en-US" sz="1100" b="1" i="1" dirty="0">
                          <a:solidFill>
                            <a:srgbClr val="008F00"/>
                          </a:solidFill>
                          <a:uFill>
                            <a:solidFill>
                              <a:srgbClr val="FFFFFF"/>
                            </a:solidFill>
                          </a:uFill>
                          <a:latin typeface="Arial Unicode MS" panose="020B0604020202020204" pitchFamily="34" charset="-128"/>
                        </a:rPr>
                        <a:t>Id</a:t>
                      </a:r>
                      <a:endParaRPr sz="1100" b="1" i="1" dirty="0">
                        <a:solidFill>
                          <a:srgbClr val="008F00"/>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371481">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371481">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bl>
          </a:graphicData>
        </a:graphic>
      </p:graphicFrame>
      <p:graphicFrame>
        <p:nvGraphicFramePr>
          <p:cNvPr id="161" name="Table 161"/>
          <p:cNvGraphicFramePr/>
          <p:nvPr/>
        </p:nvGraphicFramePr>
        <p:xfrm>
          <a:off x="5670552" y="5391670"/>
          <a:ext cx="2991047" cy="1113696"/>
        </p:xfrm>
        <a:graphic>
          <a:graphicData uri="http://schemas.openxmlformats.org/drawingml/2006/table">
            <a:tbl>
              <a:tblPr firstRow="1" bandRow="1">
                <a:tableStyleId>{4C3C2611-4C71-4FC5-86AE-919BDF0F9419}</a:tableStyleId>
              </a:tblPr>
              <a:tblGrid>
                <a:gridCol w="1187495">
                  <a:extLst>
                    <a:ext uri="{9D8B030D-6E8A-4147-A177-3AD203B41FA5}">
                      <a16:colId xmlns:a16="http://schemas.microsoft.com/office/drawing/2014/main" val="20000"/>
                    </a:ext>
                  </a:extLst>
                </a:gridCol>
                <a:gridCol w="947168">
                  <a:extLst>
                    <a:ext uri="{9D8B030D-6E8A-4147-A177-3AD203B41FA5}">
                      <a16:colId xmlns:a16="http://schemas.microsoft.com/office/drawing/2014/main" val="20001"/>
                    </a:ext>
                  </a:extLst>
                </a:gridCol>
                <a:gridCol w="856384">
                  <a:extLst>
                    <a:ext uri="{9D8B030D-6E8A-4147-A177-3AD203B41FA5}">
                      <a16:colId xmlns:a16="http://schemas.microsoft.com/office/drawing/2014/main" val="20002"/>
                    </a:ext>
                  </a:extLst>
                </a:gridCol>
              </a:tblGrid>
              <a:tr h="283938">
                <a:tc>
                  <a:txBody>
                    <a:bodyPr/>
                    <a:lstStyle/>
                    <a:p>
                      <a:pPr lvl="0" algn="l">
                        <a:spcBef>
                          <a:spcPts val="500"/>
                        </a:spcBef>
                        <a:defRPr sz="1800" b="0" i="0">
                          <a:solidFill>
                            <a:srgbClr val="000000"/>
                          </a:solidFill>
                          <a:uFillTx/>
                        </a:defRPr>
                      </a:pPr>
                      <a:r>
                        <a:rPr sz="1200" b="1" i="1" dirty="0">
                          <a:solidFill>
                            <a:srgbClr val="008F00"/>
                          </a:solidFill>
                          <a:uFill>
                            <a:solidFill>
                              <a:srgbClr val="FFFFFF"/>
                            </a:solidFill>
                          </a:uFill>
                          <a:latin typeface="Arial Unicode MS" panose="020B0604020202020204" pitchFamily="34" charset="-128"/>
                        </a:rPr>
                        <a:t>Employee </a:t>
                      </a:r>
                      <a:r>
                        <a:rPr lang="en-US" sz="1200" b="1" i="1" dirty="0">
                          <a:solidFill>
                            <a:srgbClr val="008F00"/>
                          </a:solidFill>
                          <a:uFill>
                            <a:solidFill>
                              <a:srgbClr val="FFFFFF"/>
                            </a:solidFill>
                          </a:uFill>
                          <a:latin typeface="Arial Unicode MS" panose="020B0604020202020204" pitchFamily="34" charset="-128"/>
                        </a:rPr>
                        <a:t>Id</a:t>
                      </a:r>
                      <a:r>
                        <a:rPr sz="1200" b="1" i="1" dirty="0">
                          <a:solidFill>
                            <a:srgbClr val="008F00"/>
                          </a:solidFill>
                          <a:uFill>
                            <a:solidFill>
                              <a:srgbClr val="FFFFFF"/>
                            </a:solidFill>
                          </a:uFill>
                          <a:latin typeface="Arial Unicode MS" panose="020B0604020202020204" pitchFamily="34" charset="-128"/>
                        </a:rPr>
                        <a:t>	</a:t>
                      </a:r>
                    </a:p>
                  </a:txBody>
                  <a:tcPr marL="63500" marR="63500" marT="63500" marB="63500" horzOverflow="overflow">
                    <a:lnL w="12700">
                      <a:miter lim="400000"/>
                    </a:lnL>
                    <a:lnR w="12700">
                      <a:miter lim="400000"/>
                    </a:lnR>
                    <a:lnT w="12700">
                      <a:miter lim="400000"/>
                    </a:lnT>
                    <a:lnB w="12700">
                      <a:miter lim="400000"/>
                    </a:lnB>
                  </a:tcPr>
                </a:tc>
                <a:tc>
                  <a:txBody>
                    <a:bodyPr/>
                    <a:lstStyle/>
                    <a:p>
                      <a:pPr lvl="0" algn="l">
                        <a:spcBef>
                          <a:spcPts val="500"/>
                        </a:spcBef>
                        <a:defRPr sz="1800" b="0" i="0">
                          <a:solidFill>
                            <a:srgbClr val="000000"/>
                          </a:solidFill>
                          <a:uFillTx/>
                        </a:defRPr>
                      </a:pPr>
                      <a:r>
                        <a:rPr sz="1200" b="1" i="1" dirty="0">
                          <a:solidFill>
                            <a:srgbClr val="FFFFFF"/>
                          </a:solidFill>
                          <a:uFill>
                            <a:solidFill>
                              <a:srgbClr val="FFFFFF"/>
                            </a:solidFill>
                          </a:uFill>
                          <a:latin typeface="Arial Unicode MS" panose="020B0604020202020204" pitchFamily="34" charset="-128"/>
                        </a:rPr>
                        <a:t>Name</a:t>
                      </a:r>
                    </a:p>
                  </a:txBody>
                  <a:tcPr marL="63500" marR="63500" marT="63500" marB="63500" horzOverflow="overflow">
                    <a:lnL w="12700">
                      <a:miter lim="400000"/>
                    </a:lnL>
                    <a:lnR w="12700">
                      <a:miter lim="400000"/>
                    </a:lnR>
                    <a:lnT w="12700">
                      <a:miter lim="400000"/>
                    </a:lnT>
                    <a:lnB w="12700">
                      <a:miter lim="400000"/>
                    </a:lnB>
                  </a:tcPr>
                </a:tc>
                <a:tc>
                  <a:txBody>
                    <a:bodyPr/>
                    <a:lstStyle/>
                    <a:p>
                      <a:pPr lvl="0" algn="l">
                        <a:spcBef>
                          <a:spcPts val="500"/>
                        </a:spcBef>
                        <a:defRPr sz="1800" b="0" i="0">
                          <a:solidFill>
                            <a:srgbClr val="000000"/>
                          </a:solidFill>
                          <a:uFillTx/>
                        </a:defRPr>
                      </a:pPr>
                      <a:r>
                        <a:rPr sz="1200" b="1" i="1" dirty="0">
                          <a:solidFill>
                            <a:srgbClr val="FFFFFF"/>
                          </a:solidFill>
                          <a:uFill>
                            <a:solidFill>
                              <a:srgbClr val="FFFFFF"/>
                            </a:solidFill>
                          </a:uFill>
                          <a:latin typeface="Arial Unicode MS" panose="020B0604020202020204" pitchFamily="34" charset="-128"/>
                        </a:rPr>
                        <a:t>…</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310468">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310468">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bl>
          </a:graphicData>
        </a:graphic>
      </p:graphicFrame>
      <p:sp>
        <p:nvSpPr>
          <p:cNvPr id="162" name="Shape 162"/>
          <p:cNvSpPr/>
          <p:nvPr/>
        </p:nvSpPr>
        <p:spPr>
          <a:xfrm flipH="1">
            <a:off x="1478128" y="3370987"/>
            <a:ext cx="630515" cy="1976715"/>
          </a:xfrm>
          <a:prstGeom prst="line">
            <a:avLst/>
          </a:prstGeom>
          <a:ln w="38100">
            <a:solidFill>
              <a:srgbClr val="929000"/>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FF26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63" name="Shape 163"/>
          <p:cNvSpPr/>
          <p:nvPr/>
        </p:nvSpPr>
        <p:spPr>
          <a:xfrm>
            <a:off x="4202131" y="2697681"/>
            <a:ext cx="99896" cy="1333173"/>
          </a:xfrm>
          <a:prstGeom prst="line">
            <a:avLst/>
          </a:prstGeom>
          <a:ln w="38100">
            <a:solidFill>
              <a:srgbClr val="929000"/>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FF26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64" name="Shape 164"/>
          <p:cNvSpPr/>
          <p:nvPr/>
        </p:nvSpPr>
        <p:spPr>
          <a:xfrm>
            <a:off x="5923056" y="3102796"/>
            <a:ext cx="770553" cy="2244906"/>
          </a:xfrm>
          <a:prstGeom prst="line">
            <a:avLst/>
          </a:prstGeom>
          <a:ln w="38100">
            <a:solidFill>
              <a:srgbClr val="929000"/>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FF26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7" name="Picture 6" descr="Qr code&#10;&#10;Description automatically generated with medium confidence">
            <a:extLst>
              <a:ext uri="{FF2B5EF4-FFF2-40B4-BE49-F238E27FC236}">
                <a16:creationId xmlns:a16="http://schemas.microsoft.com/office/drawing/2014/main" id="{C09F0D46-FC62-8E49-278D-91AEBB90AA2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1667"/>
          <a:stretch/>
        </p:blipFill>
        <p:spPr>
          <a:xfrm>
            <a:off x="897994" y="1015139"/>
            <a:ext cx="5954162" cy="2615899"/>
          </a:xfrm>
          <a:prstGeom prst="rect">
            <a:avLst/>
          </a:prstGeom>
        </p:spPr>
      </p:pic>
      <p:sp>
        <p:nvSpPr>
          <p:cNvPr id="8" name="Shape 173">
            <a:extLst>
              <a:ext uri="{FF2B5EF4-FFF2-40B4-BE49-F238E27FC236}">
                <a16:creationId xmlns:a16="http://schemas.microsoft.com/office/drawing/2014/main" id="{779D5915-1941-DA76-8590-C5F82D01E32D}"/>
              </a:ext>
            </a:extLst>
          </p:cNvPr>
          <p:cNvSpPr/>
          <p:nvPr/>
        </p:nvSpPr>
        <p:spPr>
          <a:xfrm>
            <a:off x="3051505" y="1999343"/>
            <a:ext cx="2085574" cy="3477823"/>
          </a:xfrm>
          <a:prstGeom prst="rect">
            <a:avLst/>
          </a:prstGeom>
          <a:ln w="38100">
            <a:solidFill>
              <a:srgbClr val="FF2600"/>
            </a:solidFill>
            <a:round/>
          </a:ln>
        </p:spPr>
        <p:txBody>
          <a:bodyPr lIns="0" tIns="0" rIns="0" bIns="0"/>
          <a:lstStyle/>
          <a:p>
            <a:pPr lvl="0">
              <a:defRPr sz="1800">
                <a:solidFill>
                  <a:srgbClr val="FF26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9" name="Shape 308">
            <a:extLst>
              <a:ext uri="{FF2B5EF4-FFF2-40B4-BE49-F238E27FC236}">
                <a16:creationId xmlns:a16="http://schemas.microsoft.com/office/drawing/2014/main" id="{5D26D237-33FE-DD43-E940-1EB897B605FF}"/>
              </a:ext>
            </a:extLst>
          </p:cNvPr>
          <p:cNvSpPr/>
          <p:nvPr/>
        </p:nvSpPr>
        <p:spPr>
          <a:xfrm>
            <a:off x="2861848" y="5422154"/>
            <a:ext cx="2880358" cy="369332"/>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a:solidFill>
                  <a:srgbClr val="FF2600"/>
                </a:solidFill>
              </a:defRPr>
            </a:lvl1pPr>
          </a:lstStyle>
          <a:p>
            <a:pPr lvl="0" algn="ctr">
              <a:defRPr sz="1800">
                <a:solidFill>
                  <a:srgbClr val="000000"/>
                </a:solidFill>
                <a:uFillTx/>
              </a:defRPr>
            </a:pPr>
            <a:r>
              <a:rPr lang="en-US" sz="24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Bridge Table</a:t>
            </a:r>
            <a:endParaRPr sz="24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66092637"/>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163"/>
                                        </p:tgtEl>
                                        <p:attrNameLst>
                                          <p:attrName>style.visibility</p:attrName>
                                        </p:attrNameLst>
                                      </p:cBhvr>
                                      <p:to>
                                        <p:strVal val="visible"/>
                                      </p:to>
                                    </p:set>
                                    <p:animEffect transition="in" filter="dissolve(in)">
                                      <p:cBhvr>
                                        <p:cTn id="7" dur="750"/>
                                        <p:tgtEl>
                                          <p:spTgt spid="163"/>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32" fill="hold" grpId="0" nodeType="clickEffect">
                                  <p:stCondLst>
                                    <p:cond delay="0"/>
                                  </p:stCondLst>
                                  <p:iterate>
                                    <p:tmAbs val="0"/>
                                  </p:iterate>
                                  <p:childTnLst>
                                    <p:set>
                                      <p:cBhvr>
                                        <p:cTn id="11" fill="hold"/>
                                        <p:tgtEl>
                                          <p:spTgt spid="160"/>
                                        </p:tgtEl>
                                        <p:attrNameLst>
                                          <p:attrName>style.visibility</p:attrName>
                                        </p:attrNameLst>
                                      </p:cBhvr>
                                      <p:to>
                                        <p:strVal val="visible"/>
                                      </p:to>
                                    </p:set>
                                    <p:anim calcmode="lin" valueType="num">
                                      <p:cBhvr>
                                        <p:cTn id="12" dur="750" fill="hold"/>
                                        <p:tgtEl>
                                          <p:spTgt spid="160"/>
                                        </p:tgtEl>
                                        <p:attrNameLst>
                                          <p:attrName>ppt_w</p:attrName>
                                        </p:attrNameLst>
                                      </p:cBhvr>
                                      <p:tavLst>
                                        <p:tav tm="0">
                                          <p:val>
                                            <p:fltVal val="0"/>
                                          </p:val>
                                        </p:tav>
                                        <p:tav tm="100000">
                                          <p:val>
                                            <p:strVal val="#ppt_w"/>
                                          </p:val>
                                        </p:tav>
                                      </p:tavLst>
                                    </p:anim>
                                    <p:anim calcmode="lin" valueType="num">
                                      <p:cBhvr>
                                        <p:cTn id="13" dur="750" fill="hold"/>
                                        <p:tgtEl>
                                          <p:spTgt spid="160"/>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16" fill="hold" grpId="0" nodeType="clickEffect">
                                  <p:stCondLst>
                                    <p:cond delay="0"/>
                                  </p:stCondLst>
                                  <p:iterate>
                                    <p:tmAbs val="0"/>
                                  </p:iterate>
                                  <p:childTnLst>
                                    <p:set>
                                      <p:cBhvr>
                                        <p:cTn id="17" fill="hold"/>
                                        <p:tgtEl>
                                          <p:spTgt spid="162"/>
                                        </p:tgtEl>
                                        <p:attrNameLst>
                                          <p:attrName>style.visibility</p:attrName>
                                        </p:attrNameLst>
                                      </p:cBhvr>
                                      <p:to>
                                        <p:strVal val="visible"/>
                                      </p:to>
                                    </p:set>
                                    <p:animEffect transition="in" filter="dissolve(in)">
                                      <p:cBhvr>
                                        <p:cTn id="18" dur="750"/>
                                        <p:tgtEl>
                                          <p:spTgt spid="162"/>
                                        </p:tgtEl>
                                      </p:cBhvr>
                                    </p:animEffect>
                                  </p:childTnLst>
                                </p:cTn>
                              </p:par>
                            </p:childTnLst>
                          </p:cTn>
                        </p:par>
                      </p:childTnLst>
                    </p:cTn>
                  </p:par>
                  <p:par>
                    <p:cTn id="19" fill="hold">
                      <p:stCondLst>
                        <p:cond delay="indefinite"/>
                      </p:stCondLst>
                      <p:childTnLst>
                        <p:par>
                          <p:cTn id="20" fill="hold">
                            <p:stCondLst>
                              <p:cond delay="0"/>
                            </p:stCondLst>
                            <p:childTnLst>
                              <p:par>
                                <p:cTn id="21" presetID="23" presetClass="entr" presetSubtype="32" fill="hold" grpId="0" nodeType="clickEffect">
                                  <p:stCondLst>
                                    <p:cond delay="0"/>
                                  </p:stCondLst>
                                  <p:iterate>
                                    <p:tmAbs val="0"/>
                                  </p:iterate>
                                  <p:childTnLst>
                                    <p:set>
                                      <p:cBhvr>
                                        <p:cTn id="22" fill="hold"/>
                                        <p:tgtEl>
                                          <p:spTgt spid="159"/>
                                        </p:tgtEl>
                                        <p:attrNameLst>
                                          <p:attrName>style.visibility</p:attrName>
                                        </p:attrNameLst>
                                      </p:cBhvr>
                                      <p:to>
                                        <p:strVal val="visible"/>
                                      </p:to>
                                    </p:set>
                                    <p:anim calcmode="lin" valueType="num">
                                      <p:cBhvr>
                                        <p:cTn id="23" dur="750" fill="hold"/>
                                        <p:tgtEl>
                                          <p:spTgt spid="159"/>
                                        </p:tgtEl>
                                        <p:attrNameLst>
                                          <p:attrName>ppt_w</p:attrName>
                                        </p:attrNameLst>
                                      </p:cBhvr>
                                      <p:tavLst>
                                        <p:tav tm="0">
                                          <p:val>
                                            <p:fltVal val="0"/>
                                          </p:val>
                                        </p:tav>
                                        <p:tav tm="100000">
                                          <p:val>
                                            <p:strVal val="#ppt_w"/>
                                          </p:val>
                                        </p:tav>
                                      </p:tavLst>
                                    </p:anim>
                                    <p:anim calcmode="lin" valueType="num">
                                      <p:cBhvr>
                                        <p:cTn id="24" dur="750" fill="hold"/>
                                        <p:tgtEl>
                                          <p:spTgt spid="159"/>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9" presetClass="entr" presetSubtype="16" fill="hold" grpId="0" nodeType="clickEffect">
                                  <p:stCondLst>
                                    <p:cond delay="0"/>
                                  </p:stCondLst>
                                  <p:iterate>
                                    <p:tmAbs val="0"/>
                                  </p:iterate>
                                  <p:childTnLst>
                                    <p:set>
                                      <p:cBhvr>
                                        <p:cTn id="28" fill="hold"/>
                                        <p:tgtEl>
                                          <p:spTgt spid="164"/>
                                        </p:tgtEl>
                                        <p:attrNameLst>
                                          <p:attrName>style.visibility</p:attrName>
                                        </p:attrNameLst>
                                      </p:cBhvr>
                                      <p:to>
                                        <p:strVal val="visible"/>
                                      </p:to>
                                    </p:set>
                                    <p:animEffect transition="in" filter="dissolve(in)">
                                      <p:cBhvr>
                                        <p:cTn id="29" dur="750"/>
                                        <p:tgtEl>
                                          <p:spTgt spid="164"/>
                                        </p:tgtEl>
                                      </p:cBhvr>
                                    </p:animEffect>
                                  </p:childTnLst>
                                </p:cTn>
                              </p:par>
                            </p:childTnLst>
                          </p:cTn>
                        </p:par>
                      </p:childTnLst>
                    </p:cTn>
                  </p:par>
                  <p:par>
                    <p:cTn id="30" fill="hold">
                      <p:stCondLst>
                        <p:cond delay="indefinite"/>
                      </p:stCondLst>
                      <p:childTnLst>
                        <p:par>
                          <p:cTn id="31" fill="hold">
                            <p:stCondLst>
                              <p:cond delay="0"/>
                            </p:stCondLst>
                            <p:childTnLst>
                              <p:par>
                                <p:cTn id="32" presetID="23" presetClass="entr" presetSubtype="32" fill="hold" grpId="0" nodeType="clickEffect">
                                  <p:stCondLst>
                                    <p:cond delay="0"/>
                                  </p:stCondLst>
                                  <p:iterate>
                                    <p:tmAbs val="0"/>
                                  </p:iterate>
                                  <p:childTnLst>
                                    <p:set>
                                      <p:cBhvr>
                                        <p:cTn id="33" fill="hold"/>
                                        <p:tgtEl>
                                          <p:spTgt spid="161"/>
                                        </p:tgtEl>
                                        <p:attrNameLst>
                                          <p:attrName>style.visibility</p:attrName>
                                        </p:attrNameLst>
                                      </p:cBhvr>
                                      <p:to>
                                        <p:strVal val="visible"/>
                                      </p:to>
                                    </p:set>
                                    <p:anim calcmode="lin" valueType="num">
                                      <p:cBhvr>
                                        <p:cTn id="34" dur="750" fill="hold"/>
                                        <p:tgtEl>
                                          <p:spTgt spid="161"/>
                                        </p:tgtEl>
                                        <p:attrNameLst>
                                          <p:attrName>ppt_w</p:attrName>
                                        </p:attrNameLst>
                                      </p:cBhvr>
                                      <p:tavLst>
                                        <p:tav tm="0">
                                          <p:val>
                                            <p:fltVal val="0"/>
                                          </p:val>
                                        </p:tav>
                                        <p:tav tm="100000">
                                          <p:val>
                                            <p:strVal val="#ppt_w"/>
                                          </p:val>
                                        </p:tav>
                                      </p:tavLst>
                                    </p:anim>
                                    <p:anim calcmode="lin" valueType="num">
                                      <p:cBhvr>
                                        <p:cTn id="35" dur="750" fill="hold"/>
                                        <p:tgtEl>
                                          <p:spTgt spid="161"/>
                                        </p:tgtEl>
                                        <p:attrNameLst>
                                          <p:attrName>ppt_h</p:attrName>
                                        </p:attrNameLst>
                                      </p:cBhvr>
                                      <p:tavLst>
                                        <p:tav tm="0">
                                          <p:val>
                                            <p:fltVal val="0"/>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9" presetClass="entr" presetSubtype="16" fill="hold" grpId="0" nodeType="clickEffect">
                                  <p:stCondLst>
                                    <p:cond delay="0"/>
                                  </p:stCondLst>
                                  <p:iterate>
                                    <p:tmAbs val="0"/>
                                  </p:iterate>
                                  <p:childTnLst>
                                    <p:set>
                                      <p:cBhvr>
                                        <p:cTn id="39" fill="hold"/>
                                        <p:tgtEl>
                                          <p:spTgt spid="8"/>
                                        </p:tgtEl>
                                        <p:attrNameLst>
                                          <p:attrName>style.visibility</p:attrName>
                                        </p:attrNameLst>
                                      </p:cBhvr>
                                      <p:to>
                                        <p:strVal val="visible"/>
                                      </p:to>
                                    </p:set>
                                    <p:animEffect transition="in" filter="dissolve(in)">
                                      <p:cBhvr>
                                        <p:cTn id="40"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advAuto="0"/>
      <p:bldP spid="160" grpId="0" advAuto="0"/>
      <p:bldP spid="161" grpId="0" advAuto="0"/>
      <p:bldP spid="162" grpId="0" animBg="1" advAuto="0"/>
      <p:bldP spid="163" grpId="0" animBg="1" advAuto="0"/>
      <p:bldP spid="164" grpId="0" animBg="1" advAuto="0"/>
      <p:bldP spid="8" grpId="0"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26">
            <a:extLst>
              <a:ext uri="{FF2B5EF4-FFF2-40B4-BE49-F238E27FC236}">
                <a16:creationId xmlns:a16="http://schemas.microsoft.com/office/drawing/2014/main" id="{A08D1A6C-B119-C791-BF32-A0C30CF23009}"/>
              </a:ext>
            </a:extLst>
          </p:cNvPr>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Relational </a:t>
            </a: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Schema</a:t>
            </a:r>
            <a:endPar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5" name="Picture 4" descr="Text&#10;&#10;Description automatically generated">
            <a:extLst>
              <a:ext uri="{FF2B5EF4-FFF2-40B4-BE49-F238E27FC236}">
                <a16:creationId xmlns:a16="http://schemas.microsoft.com/office/drawing/2014/main" id="{D346CF24-3B67-5914-3258-C76E7F26983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49482"/>
            <a:ext cx="9144000" cy="2959036"/>
          </a:xfrm>
          <a:prstGeom prst="rect">
            <a:avLst/>
          </a:prstGeom>
        </p:spPr>
      </p:pic>
    </p:spTree>
    <p:extLst>
      <p:ext uri="{BB962C8B-B14F-4D97-AF65-F5344CB8AC3E}">
        <p14:creationId xmlns:p14="http://schemas.microsoft.com/office/powerpoint/2010/main" val="2168037345"/>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hape 187"/>
          <p:cNvSpPr/>
          <p:nvPr/>
        </p:nvSpPr>
        <p:spPr>
          <a:xfrm>
            <a:off x="386308" y="190817"/>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Final Results</a:t>
            </a:r>
          </a:p>
        </p:txBody>
      </p:sp>
      <p:sp>
        <p:nvSpPr>
          <p:cNvPr id="188" name="Shape 188"/>
          <p:cNvSpPr/>
          <p:nvPr/>
        </p:nvSpPr>
        <p:spPr>
          <a:xfrm>
            <a:off x="330200" y="1130300"/>
            <a:ext cx="8527288" cy="3339376"/>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lvl="0">
              <a:spcBef>
                <a:spcPts val="700"/>
              </a:spcBef>
              <a:defRPr sz="1800">
                <a:solidFill>
                  <a:srgbClr val="000000"/>
                </a:solidFill>
                <a:uFillTx/>
              </a:defRPr>
            </a:pPr>
            <a:r>
              <a:rPr sz="22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Meter</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200" u="sng"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meter_</a:t>
            </a:r>
            <a:r>
              <a:rPr lang="en-US" sz="2200" u="sng"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id</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address, size, model, </a:t>
            </a:r>
            <a:r>
              <a:rPr sz="2200" i="1"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cust_</a:t>
            </a:r>
            <a:r>
              <a:rPr lang="en-US" sz="2200" i="1"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id</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lvl="0">
              <a:spcBef>
                <a:spcPts val="700"/>
              </a:spcBef>
              <a:defRPr sz="1800">
                <a:solidFill>
                  <a:srgbClr val="000000"/>
                </a:solidFill>
                <a:uFillTx/>
              </a:defRPr>
            </a:pPr>
            <a:r>
              <a:rPr sz="22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Customer</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200" u="sng"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cust_</a:t>
            </a:r>
            <a:r>
              <a:rPr lang="en-US" sz="2200" u="sng"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id</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name, </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address</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type, </a:t>
            </a:r>
            <a:r>
              <a:rPr sz="2200" i="1"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rate_</a:t>
            </a:r>
            <a:r>
              <a:rPr lang="en-US" sz="2200" i="1"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id</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lvl="0">
              <a:spcBef>
                <a:spcPts val="700"/>
              </a:spcBef>
              <a:defRPr sz="1800">
                <a:solidFill>
                  <a:srgbClr val="000000"/>
                </a:solidFill>
                <a:uFillTx/>
              </a:defRPr>
            </a:pPr>
            <a:r>
              <a:rPr sz="22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Rate</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200" u="sng"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rate_</a:t>
            </a:r>
            <a:r>
              <a:rPr lang="en-US" sz="2200" u="sng"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id</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description, </a:t>
            </a:r>
            <a:r>
              <a:rPr sz="22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fixed_amount</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2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variable_amount</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2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consumption_threshold</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lvl="0">
              <a:spcBef>
                <a:spcPts val="700"/>
              </a:spcBef>
              <a:defRPr sz="1800">
                <a:solidFill>
                  <a:srgbClr val="000000"/>
                </a:solidFill>
                <a:uFillTx/>
              </a:defRPr>
            </a:pPr>
            <a:r>
              <a:rPr sz="22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Reading</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200" u="sng"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reading_</a:t>
            </a:r>
            <a:r>
              <a:rPr lang="en-US" sz="2200" u="sng"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id</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2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timestamp,consumption</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200" i="1"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meter_</a:t>
            </a:r>
            <a:r>
              <a:rPr lang="en-US" sz="2200" i="1"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id</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200" i="1"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bill_</a:t>
            </a:r>
            <a:r>
              <a:rPr lang="en-US" sz="2200" i="1"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id</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lvl="0">
              <a:spcBef>
                <a:spcPts val="700"/>
              </a:spcBef>
              <a:defRPr sz="1800">
                <a:solidFill>
                  <a:srgbClr val="000000"/>
                </a:solidFill>
                <a:uFillTx/>
              </a:defRPr>
            </a:pPr>
            <a:r>
              <a:rPr lang="en-US" sz="2200" b="1"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Employee_Measurements</a:t>
            </a:r>
            <a:r>
              <a:rPr lang="en-US" sz="22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sz="2200" i="1" u="sng"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reading_</a:t>
            </a:r>
            <a:r>
              <a:rPr lang="en-US" sz="2200" i="1" u="sng"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id</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200" i="1" u="sng"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employee_</a:t>
            </a:r>
            <a:r>
              <a:rPr lang="en-US" sz="2200" i="1" u="sng"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id</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lvl="0">
              <a:spcBef>
                <a:spcPts val="700"/>
              </a:spcBef>
              <a:defRPr sz="1800">
                <a:solidFill>
                  <a:srgbClr val="000000"/>
                </a:solidFill>
                <a:uFillTx/>
              </a:defRPr>
            </a:pPr>
            <a:r>
              <a:rPr sz="22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Employee</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200" u="sng"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employee_</a:t>
            </a:r>
            <a:r>
              <a:rPr lang="en-US" sz="2200" u="sng"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id</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name)</a:t>
            </a:r>
          </a:p>
          <a:p>
            <a:pPr lvl="0">
              <a:spcBef>
                <a:spcPts val="700"/>
              </a:spcBef>
              <a:defRPr sz="1800">
                <a:solidFill>
                  <a:srgbClr val="000000"/>
                </a:solidFill>
                <a:uFillTx/>
              </a:defRPr>
            </a:pPr>
            <a:r>
              <a:rPr sz="22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Bills</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200" u="sng"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bill_</a:t>
            </a:r>
            <a:r>
              <a:rPr lang="en-US" sz="2200" u="sng"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id</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200" i="1"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cust_</a:t>
            </a:r>
            <a:r>
              <a:rPr lang="en-US" sz="2200" i="1"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id</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2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bill</a:t>
            </a:r>
            <a:r>
              <a:rPr sz="22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_date</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amount</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p:txBody>
      </p:sp>
    </p:spTree>
    <p:extLst>
      <p:ext uri="{BB962C8B-B14F-4D97-AF65-F5344CB8AC3E}">
        <p14:creationId xmlns:p14="http://schemas.microsoft.com/office/powerpoint/2010/main" val="77417480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39"/>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Outline</a:t>
            </a:r>
          </a:p>
        </p:txBody>
      </p:sp>
      <p:sp>
        <p:nvSpPr>
          <p:cNvPr id="40" name="Shape 40"/>
          <p:cNvSpPr/>
          <p:nvPr/>
        </p:nvSpPr>
        <p:spPr>
          <a:xfrm>
            <a:off x="469899" y="1886204"/>
            <a:ext cx="7590196" cy="374205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342900" lvl="0" indent="-304800">
              <a:spcBef>
                <a:spcPts val="700"/>
              </a:spcBef>
              <a:buSzPct val="50000"/>
              <a:buBlip>
                <a:blip r:embed="rId2"/>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Step-by-step procedure for converting narrative data into Entity-Relationship Diagram</a:t>
            </a:r>
          </a:p>
          <a:p>
            <a:pPr marL="342900" lvl="0" indent="-304800">
              <a:spcBef>
                <a:spcPts val="700"/>
              </a:spcBef>
              <a:buSzPct val="50000"/>
              <a:buBlip>
                <a:blip r:embed="rId2"/>
              </a:buBlip>
              <a:defRPr sz="1800">
                <a:solidFill>
                  <a:srgbClr val="000000"/>
                </a:solidFill>
                <a:uFillTx/>
              </a:defRPr>
            </a:pPr>
            <a:endPar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42900" lvl="0" indent="-304800">
              <a:spcBef>
                <a:spcPts val="700"/>
              </a:spcBef>
              <a:buSzPct val="50000"/>
              <a:buBlip>
                <a:blip r:embed="rId2"/>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Application of the procedure for designing a DB for water-utility company</a:t>
            </a:r>
            <a:endPar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42900" lvl="0" indent="-304800">
              <a:spcBef>
                <a:spcPts val="700"/>
              </a:spcBef>
              <a:buSzPct val="50000"/>
              <a:buBlip>
                <a:blip r:embed="rId2"/>
              </a:buBlip>
              <a:defRPr sz="1800">
                <a:solidFill>
                  <a:srgbClr val="000000"/>
                </a:solidFill>
                <a:uFillTx/>
              </a:defRPr>
            </a:pPr>
            <a:endPar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42900" lvl="0" indent="-304800">
              <a:spcBef>
                <a:spcPts val="700"/>
              </a:spcBef>
              <a:buSzPct val="50000"/>
              <a:buBlip>
                <a:blip r:embed="rId2"/>
              </a:buBlip>
              <a:defRPr sz="1800">
                <a:solidFill>
                  <a:srgbClr val="000000"/>
                </a:solidFill>
                <a:uFillTx/>
              </a:defRPr>
            </a:pP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Common </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problems </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during </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ER Design</a:t>
            </a:r>
          </a:p>
          <a:p>
            <a:pPr marL="342900" lvl="0" indent="-304800">
              <a:spcBef>
                <a:spcPts val="700"/>
              </a:spcBef>
              <a:buSzPct val="50000"/>
              <a:buBlip>
                <a:blip r:embed="rId2"/>
              </a:buBlip>
              <a:defRPr sz="1800">
                <a:solidFill>
                  <a:srgbClr val="000000"/>
                </a:solidFill>
                <a:uFillTx/>
              </a:defRPr>
            </a:pPr>
            <a:endPar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933381996"/>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Summary of ER modeling</a:t>
            </a:r>
          </a:p>
        </p:txBody>
      </p:sp>
      <p:sp>
        <p:nvSpPr>
          <p:cNvPr id="152" name="Shape 152"/>
          <p:cNvSpPr/>
          <p:nvPr/>
        </p:nvSpPr>
        <p:spPr>
          <a:xfrm>
            <a:off x="469900" y="1282700"/>
            <a:ext cx="7590195" cy="410625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296007" lvl="0" indent="-257907">
              <a:spcBef>
                <a:spcPts val="700"/>
              </a:spcBef>
              <a:buSzPct val="50000"/>
              <a:buBlip>
                <a:blip r:embed="rId2"/>
              </a:buBlip>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ER model is popular for conceptual design</a:t>
            </a:r>
          </a:p>
          <a:p>
            <a:pPr marL="638907" lvl="1" indent="-257907">
              <a:spcBef>
                <a:spcPts val="700"/>
              </a:spcBef>
              <a:buSzPct val="100000"/>
              <a:buChar char="•"/>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Constructs are expressive, intuitive and graphical. </a:t>
            </a:r>
          </a:p>
          <a:p>
            <a:pPr marL="296007" lvl="0" indent="-257907">
              <a:spcBef>
                <a:spcPts val="700"/>
              </a:spcBef>
              <a:buSzPct val="50000"/>
              <a:buBlip>
                <a:blip r:embed="rId2"/>
              </a:buBlip>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Basic constructs: entity types, relationships (cardinalities), and attributes</a:t>
            </a:r>
          </a:p>
          <a:p>
            <a:pPr marL="296007" lvl="0" indent="-257907">
              <a:spcBef>
                <a:spcPts val="700"/>
              </a:spcBef>
              <a:buSzPct val="50000"/>
              <a:buBlip>
                <a:blip r:embed="rId2"/>
              </a:buBlip>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ER modeling is subjective!  </a:t>
            </a:r>
          </a:p>
          <a:p>
            <a:pPr marL="638907" lvl="1" indent="-257907">
              <a:spcBef>
                <a:spcPts val="700"/>
              </a:spcBef>
              <a:buSzPct val="100000"/>
              <a:buChar char="•"/>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There are often many ways to model a given scenario! </a:t>
            </a:r>
          </a:p>
          <a:p>
            <a:pPr marL="638907" lvl="1" indent="-257907">
              <a:spcBef>
                <a:spcPts val="700"/>
              </a:spcBef>
              <a:buSzPct val="100000"/>
              <a:buChar char="•"/>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Analyzing alternatives is key</a:t>
            </a:r>
          </a:p>
          <a:p>
            <a:pPr marL="296007" lvl="0" indent="-257907">
              <a:spcBef>
                <a:spcPts val="700"/>
              </a:spcBef>
              <a:buSzPct val="50000"/>
              <a:buBlip>
                <a:blip r:embed="rId2"/>
              </a:buBlip>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ER modeling is iterative!</a:t>
            </a:r>
          </a:p>
          <a:p>
            <a:pPr marL="638907" lvl="1" indent="-257907">
              <a:spcBef>
                <a:spcPts val="700"/>
              </a:spcBef>
              <a:buSzPct val="100000"/>
              <a:buChar char="•"/>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Resulting diagram should be analyzed and refined further. </a:t>
            </a:r>
          </a:p>
        </p:txBody>
      </p:sp>
    </p:spTree>
    <p:extLst>
      <p:ext uri="{BB962C8B-B14F-4D97-AF65-F5344CB8AC3E}">
        <p14:creationId xmlns:p14="http://schemas.microsoft.com/office/powerpoint/2010/main" val="599677968"/>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994" name="Rectangle 2"/>
          <p:cNvSpPr>
            <a:spLocks noGrp="1" noChangeArrowheads="1"/>
          </p:cNvSpPr>
          <p:nvPr>
            <p:ph type="title"/>
          </p:nvPr>
        </p:nvSpPr>
        <p:spPr>
          <a:xfrm>
            <a:off x="0" y="152400"/>
            <a:ext cx="8610600" cy="1143000"/>
          </a:xfrm>
        </p:spPr>
        <p:txBody>
          <a:bodyPr/>
          <a:lstStyle/>
          <a:p>
            <a:pPr eaLnBrk="1" hangingPunct="1">
              <a:defRPr/>
            </a:pPr>
            <a:r>
              <a:rPr lang="en-US" sz="2800" b="1" dirty="0">
                <a:solidFill>
                  <a:srgbClr val="57068C"/>
                </a:solidFill>
              </a:rPr>
              <a:t>Defining Entity Classes and Primary Keys</a:t>
            </a:r>
          </a:p>
        </p:txBody>
      </p:sp>
      <p:sp>
        <p:nvSpPr>
          <p:cNvPr id="16387" name="Rectangle 3"/>
          <p:cNvSpPr>
            <a:spLocks noGrp="1" noChangeArrowheads="1"/>
          </p:cNvSpPr>
          <p:nvPr>
            <p:ph type="body" sz="half" idx="1"/>
          </p:nvPr>
        </p:nvSpPr>
        <p:spPr>
          <a:xfrm>
            <a:off x="228600" y="1524000"/>
            <a:ext cx="8763000" cy="1524000"/>
          </a:xfrm>
        </p:spPr>
        <p:txBody>
          <a:bodyPr/>
          <a:lstStyle/>
          <a:p>
            <a:pPr marL="609600" indent="-609600" eaLnBrk="1" hangingPunct="1"/>
            <a:r>
              <a:rPr lang="en-US" sz="1800"/>
              <a:t>What are the entity classes and primary keys for the report below?</a:t>
            </a:r>
          </a:p>
          <a:p>
            <a:pPr marL="609600" indent="-609600" eaLnBrk="1" hangingPunct="1"/>
            <a:r>
              <a:rPr lang="en-US" sz="1800"/>
              <a:t>What entities/tables should we create?</a:t>
            </a:r>
          </a:p>
          <a:p>
            <a:pPr marL="609600" indent="-609600" eaLnBrk="1" hangingPunct="1"/>
            <a:r>
              <a:rPr lang="en-US" sz="1800"/>
              <a:t>Are there fields that are redundant once you create the tables?</a:t>
            </a:r>
          </a:p>
          <a:p>
            <a:pPr marL="609600" indent="-609600" eaLnBrk="1" hangingPunct="1"/>
            <a:endParaRPr lang="en-US" sz="1800"/>
          </a:p>
          <a:p>
            <a:pPr marL="609600" indent="-609600" eaLnBrk="1" hangingPunct="1">
              <a:buFontTx/>
              <a:buNone/>
            </a:pPr>
            <a:endParaRPr lang="en-US" sz="1800"/>
          </a:p>
        </p:txBody>
      </p:sp>
      <p:pic>
        <p:nvPicPr>
          <p:cNvPr id="16388" name="Picture 4" descr="haa19472_c01"/>
          <p:cNvPicPr>
            <a:picLocks noGrp="1" noChangeAspect="1" noChangeArrowheads="1"/>
          </p:cNvPicPr>
          <p:nvPr>
            <p:ph sz="half" idx="2"/>
          </p:nvPr>
        </p:nvPicPr>
        <p:blipFill>
          <a:blip r:embed="rId3" cstate="print"/>
          <a:srcRect/>
          <a:stretch>
            <a:fillRect/>
          </a:stretch>
        </p:blipFill>
        <p:spPr>
          <a:xfrm>
            <a:off x="304800" y="3276600"/>
            <a:ext cx="8610600" cy="2278063"/>
          </a:xfrm>
        </p:spPr>
      </p:pic>
    </p:spTree>
    <p:extLst>
      <p:ext uri="{BB962C8B-B14F-4D97-AF65-F5344CB8AC3E}">
        <p14:creationId xmlns:p14="http://schemas.microsoft.com/office/powerpoint/2010/main" val="6714083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p:nvPr/>
        </p:nvSpPr>
        <p:spPr>
          <a:xfrm>
            <a:off x="386308" y="147496"/>
            <a:ext cx="7757379" cy="107721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200"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rPr>
              <a:t>In-class exercise: (if we have time)</a:t>
            </a:r>
            <a:br>
              <a:rPr lang="en-US" sz="3200"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sz="3200"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rPr>
              <a:t>Create the following ERDs and tables</a:t>
            </a:r>
          </a:p>
        </p:txBody>
      </p:sp>
      <p:sp>
        <p:nvSpPr>
          <p:cNvPr id="148" name="Shape 148"/>
          <p:cNvSpPr/>
          <p:nvPr/>
        </p:nvSpPr>
        <p:spPr>
          <a:xfrm>
            <a:off x="0" y="1538949"/>
            <a:ext cx="8921183" cy="524246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225669" lvl="0" indent="-187569">
              <a:spcBef>
                <a:spcPts val="700"/>
              </a:spcBef>
              <a:buSzPct val="50000"/>
              <a:buBlip>
                <a:blip r:embed="rId2"/>
              </a:buBlip>
              <a:defRPr sz="1800">
                <a:solidFill>
                  <a:srgbClr val="000000"/>
                </a:solidFill>
                <a:uFillTx/>
              </a:defRPr>
            </a:pPr>
            <a:r>
              <a:rPr sz="16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NoFuture</a:t>
            </a:r>
            <a:r>
              <a:rPr sz="1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Records has decided to store information about musicians who perform on its albums (as well as other company data) in a database. </a:t>
            </a:r>
          </a:p>
          <a:p>
            <a:pPr marL="568569" lvl="1" indent="-187569">
              <a:spcBef>
                <a:spcPts val="700"/>
              </a:spcBef>
              <a:buSzPct val="100000"/>
              <a:buChar char="•"/>
              <a:defRPr sz="1800">
                <a:solidFill>
                  <a:srgbClr val="000000"/>
                </a:solidFill>
                <a:uFillTx/>
              </a:defRPr>
            </a:pPr>
            <a:r>
              <a:rPr sz="1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musician that records at </a:t>
            </a:r>
            <a:r>
              <a:rPr sz="16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NoFuture</a:t>
            </a:r>
            <a:r>
              <a:rPr sz="1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has an SSN, a name, an address, and a phone number. Poorly paid musicians often share the same address, and no address has more than one phone.</a:t>
            </a:r>
          </a:p>
          <a:p>
            <a:pPr marL="568569" lvl="1" indent="-187569">
              <a:spcBef>
                <a:spcPts val="700"/>
              </a:spcBef>
              <a:buSzPct val="100000"/>
              <a:buChar char="•"/>
              <a:defRPr sz="1800">
                <a:solidFill>
                  <a:srgbClr val="000000"/>
                </a:solidFill>
                <a:uFillTx/>
              </a:defRPr>
            </a:pPr>
            <a:r>
              <a:rPr sz="1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instrument used in songs recorded at </a:t>
            </a:r>
            <a:r>
              <a:rPr sz="16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NoFuture</a:t>
            </a:r>
            <a:r>
              <a:rPr sz="1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has a unique identification number, a name (e.g., guitar, synthesizer, ﬂute) and a musical key (e.g., C, B-ﬂat, E-ﬂat).</a:t>
            </a:r>
          </a:p>
          <a:p>
            <a:pPr marL="568569" lvl="1" indent="-187569">
              <a:spcBef>
                <a:spcPts val="700"/>
              </a:spcBef>
              <a:buSzPct val="100000"/>
              <a:buChar char="•"/>
              <a:defRPr sz="1800">
                <a:solidFill>
                  <a:srgbClr val="000000"/>
                </a:solidFill>
                <a:uFillTx/>
              </a:defRPr>
            </a:pPr>
            <a:r>
              <a:rPr sz="1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album recorded on the </a:t>
            </a:r>
            <a:r>
              <a:rPr sz="16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NoFuture</a:t>
            </a:r>
            <a:r>
              <a:rPr sz="1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label has a unique identification  number, a title, a copyright date, a format, and an album identifier.</a:t>
            </a:r>
          </a:p>
          <a:p>
            <a:pPr marL="568569" lvl="1" indent="-187569">
              <a:spcBef>
                <a:spcPts val="700"/>
              </a:spcBef>
              <a:buSzPct val="100000"/>
              <a:buChar char="•"/>
              <a:defRPr sz="1800">
                <a:solidFill>
                  <a:srgbClr val="000000"/>
                </a:solidFill>
                <a:uFillTx/>
              </a:defRPr>
            </a:pPr>
            <a:r>
              <a:rPr sz="1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song recorded at </a:t>
            </a:r>
            <a:r>
              <a:rPr sz="16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NoFuture</a:t>
            </a:r>
            <a:r>
              <a:rPr sz="1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has a title and an author.</a:t>
            </a:r>
          </a:p>
          <a:p>
            <a:pPr marL="568569" lvl="1" indent="-187569">
              <a:spcBef>
                <a:spcPts val="700"/>
              </a:spcBef>
              <a:buSzPct val="100000"/>
              <a:buChar char="•"/>
              <a:defRPr sz="1800">
                <a:solidFill>
                  <a:srgbClr val="000000"/>
                </a:solidFill>
                <a:uFillTx/>
              </a:defRPr>
            </a:pPr>
            <a:r>
              <a:rPr sz="1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musician may play several instruments, and a given instrument may be played by several musicians.</a:t>
            </a:r>
          </a:p>
          <a:p>
            <a:pPr marL="568569" lvl="1" indent="-187569">
              <a:spcBef>
                <a:spcPts val="700"/>
              </a:spcBef>
              <a:buSzPct val="100000"/>
              <a:buChar char="•"/>
              <a:defRPr sz="1800">
                <a:solidFill>
                  <a:srgbClr val="000000"/>
                </a:solidFill>
                <a:uFillTx/>
              </a:defRPr>
            </a:pPr>
            <a:r>
              <a:rPr sz="1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album has a number of songs on it, but no song may appear on more than one album.</a:t>
            </a:r>
          </a:p>
          <a:p>
            <a:pPr marL="568569" lvl="1" indent="-187569">
              <a:spcBef>
                <a:spcPts val="700"/>
              </a:spcBef>
              <a:buSzPct val="100000"/>
              <a:buChar char="•"/>
              <a:defRPr sz="1800">
                <a:solidFill>
                  <a:srgbClr val="000000"/>
                </a:solidFill>
                <a:uFillTx/>
              </a:defRPr>
            </a:pPr>
            <a:r>
              <a:rPr sz="1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song is performed by one or more musicians, and a musician may perform a number of songs.</a:t>
            </a:r>
          </a:p>
          <a:p>
            <a:pPr marL="568569" lvl="1" indent="-187569">
              <a:spcBef>
                <a:spcPts val="700"/>
              </a:spcBef>
              <a:buSzPct val="100000"/>
              <a:buChar char="•"/>
              <a:defRPr sz="1800">
                <a:solidFill>
                  <a:srgbClr val="000000"/>
                </a:solidFill>
                <a:uFillTx/>
              </a:defRPr>
            </a:pPr>
            <a:r>
              <a:rPr sz="1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album has exactly one musician who acts as its producer. A musician may produce several albums.</a:t>
            </a:r>
          </a:p>
        </p:txBody>
      </p:sp>
    </p:spTree>
    <p:extLst>
      <p:ext uri="{BB962C8B-B14F-4D97-AF65-F5344CB8AC3E}">
        <p14:creationId xmlns:p14="http://schemas.microsoft.com/office/powerpoint/2010/main" val="321454150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From </a:t>
            </a: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Narrative </a:t>
            </a: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to ER diagram</a:t>
            </a:r>
            <a:endPar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6" name="Shape 56"/>
          <p:cNvSpPr/>
          <p:nvPr/>
        </p:nvSpPr>
        <p:spPr>
          <a:xfrm>
            <a:off x="469899" y="1508760"/>
            <a:ext cx="7590196" cy="294183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342900" lvl="0" indent="-304800">
              <a:spcBef>
                <a:spcPts val="700"/>
              </a:spcBef>
              <a:buSzPct val="50000"/>
              <a:buBlip>
                <a:blip r:embed="rId2"/>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The procedure for analysis:</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Identify entities and attributes</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Determine primary keys</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Identify relationships</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Determine relationship cardinalities</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Refine the ERD </a:t>
            </a:r>
          </a:p>
        </p:txBody>
      </p:sp>
    </p:spTree>
    <p:extLst>
      <p:ext uri="{BB962C8B-B14F-4D97-AF65-F5344CB8AC3E}">
        <p14:creationId xmlns:p14="http://schemas.microsoft.com/office/powerpoint/2010/main" val="232115516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59"/>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Example: Water-Utility Database</a:t>
            </a:r>
          </a:p>
        </p:txBody>
      </p:sp>
      <p:sp>
        <p:nvSpPr>
          <p:cNvPr id="60" name="Shape 60"/>
          <p:cNvSpPr/>
          <p:nvPr/>
        </p:nvSpPr>
        <p:spPr>
          <a:xfrm>
            <a:off x="55418" y="908916"/>
            <a:ext cx="8915400" cy="5062924"/>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marL="284284" lvl="0" indent="-246184">
              <a:spcBef>
                <a:spcPts val="700"/>
              </a:spcBef>
              <a:buSzPct val="50000"/>
              <a:buBlip>
                <a:blip r:embed="rId2"/>
              </a:buBlip>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Customer database for a municipal water utility</a:t>
            </a:r>
          </a:p>
          <a:p>
            <a:pPr marL="284284" lvl="0" indent="-246184">
              <a:spcBef>
                <a:spcPts val="700"/>
              </a:spcBef>
              <a:buSzPct val="50000"/>
              <a:buBlip>
                <a:blip r:embed="rId2"/>
              </a:buBlip>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Business Narrative:</a:t>
            </a:r>
          </a:p>
          <a:p>
            <a:pPr marL="627184" lvl="1" indent="-246184">
              <a:spcBef>
                <a:spcPts val="700"/>
              </a:spcBef>
              <a:buSzPct val="100000"/>
              <a:buChar char="•"/>
              <a:defRPr sz="1800">
                <a:solidFill>
                  <a:srgbClr val="000000"/>
                </a:solidFill>
                <a:uFillTx/>
              </a:defRPr>
            </a:pP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c</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ustomer has </a:t>
            </a: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name</a:t>
            </a: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and a billing </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address</a:t>
            </a: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Each customer has a</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type</a:t>
            </a: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(residential or commercial)</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 </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applicable rate, </a:t>
            </a: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and a </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collection of meters</a:t>
            </a: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for which the customer is billed</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endPar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627184" lvl="1" indent="-246184">
              <a:spcBef>
                <a:spcPts val="700"/>
              </a:spcBef>
              <a:buSzPct val="100000"/>
              <a:buFontTx/>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The rate has a consumption threshold. Below the threshold the customer pays a fixed price. Above the threshold the customer pays based on a variable rate per cubic foot of consumption above the threshold.</a:t>
            </a:r>
          </a:p>
          <a:p>
            <a:pPr marL="627184" lvl="1" indent="-246184">
              <a:spcBef>
                <a:spcPts val="700"/>
              </a:spcBef>
              <a:buSzPct val="100000"/>
              <a:buChar char="•"/>
              <a:defRPr sz="1800">
                <a:solidFill>
                  <a:srgbClr val="000000"/>
                </a:solidFill>
                <a:uFillTx/>
              </a:defRPr>
            </a:pP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meter corresponds to a </a:t>
            </a: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customer who is the owner of the meter. The same customer can have multiple meters. </a:t>
            </a: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m</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eter </a:t>
            </a: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has a</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number, </a:t>
            </a: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 </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address, size, </a:t>
            </a: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and </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model.</a:t>
            </a:r>
          </a:p>
          <a:p>
            <a:pPr marL="627184" lvl="1" indent="-246184">
              <a:spcBef>
                <a:spcPts val="700"/>
              </a:spcBef>
              <a:buSzPct val="100000"/>
              <a:buChar char="•"/>
              <a:defRPr sz="1800">
                <a:solidFill>
                  <a:srgbClr val="000000"/>
                </a:solidFill>
                <a:uFillTx/>
              </a:defRPr>
            </a:pP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meter is measured periodically by an employee, who marks the consumption level and the date of the reading.</a:t>
            </a:r>
          </a:p>
          <a:p>
            <a:pPr marL="627184" lvl="1" indent="-246184">
              <a:spcBef>
                <a:spcPts val="700"/>
              </a:spcBef>
              <a:buSzPct val="100000"/>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Periodically, the customer gets a bill based on the most recent meter reading. Sometimes the bill includes multiple readings (only the most recent counts), and sometimes is based on estimates (i.e., not based on a reading)</a:t>
            </a: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p>
        </p:txBody>
      </p:sp>
    </p:spTree>
    <p:extLst>
      <p:ext uri="{BB962C8B-B14F-4D97-AF65-F5344CB8AC3E}">
        <p14:creationId xmlns:p14="http://schemas.microsoft.com/office/powerpoint/2010/main" val="216160531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hape 63"/>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 1: Identify Entities and Attributes</a:t>
            </a:r>
          </a:p>
        </p:txBody>
      </p:sp>
      <p:sp>
        <p:nvSpPr>
          <p:cNvPr id="64" name="Shape 64"/>
          <p:cNvSpPr/>
          <p:nvPr/>
        </p:nvSpPr>
        <p:spPr>
          <a:xfrm>
            <a:off x="469900" y="1282700"/>
            <a:ext cx="7590195" cy="279050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260838" lvl="0" indent="-222738">
              <a:spcBef>
                <a:spcPts val="700"/>
              </a:spcBef>
              <a:buSzPct val="50000"/>
              <a:buBlip>
                <a:blip r:embed="rId3"/>
              </a:buBlip>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For entities, find nouns that describe people, places, things, and events</a:t>
            </a:r>
          </a:p>
          <a:p>
            <a:pPr marL="260838" lvl="0" indent="-222738">
              <a:spcBef>
                <a:spcPts val="700"/>
              </a:spcBef>
              <a:buSzPct val="50000"/>
              <a:buBlip>
                <a:blip r:embed="rId3"/>
              </a:buBlip>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For attributes, look for details about the entities </a:t>
            </a:r>
          </a:p>
          <a:p>
            <a:pPr marL="260838" lvl="0" indent="-222738">
              <a:spcBef>
                <a:spcPts val="700"/>
              </a:spcBef>
              <a:buSzPct val="50000"/>
              <a:buBlip>
                <a:blip r:embed="rId3"/>
              </a:buBlip>
              <a:defRPr sz="1800">
                <a:solidFill>
                  <a:srgbClr val="000000"/>
                </a:solidFill>
                <a:uFillTx/>
              </a:defRPr>
            </a:pPr>
            <a:r>
              <a:rPr lang="en-US"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Common</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decision: Attributes vs. Entities</a:t>
            </a:r>
          </a:p>
          <a:p>
            <a:pPr marL="603738" lvl="1" indent="-222738">
              <a:spcBef>
                <a:spcPts val="700"/>
              </a:spcBef>
              <a:buSzPct val="100000"/>
              <a:buChar char="•"/>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Simplicity principal: consider as an attribute unless other details are presented.</a:t>
            </a:r>
          </a:p>
          <a:p>
            <a:pPr marL="260838" lvl="6" indent="-222738">
              <a:spcBef>
                <a:spcPts val="700"/>
              </a:spcBef>
              <a:buSzPct val="50000"/>
              <a:buBlip>
                <a:blip r:embed="rId3"/>
              </a:buBlip>
              <a:defRPr sz="1800">
                <a:solidFill>
                  <a:srgbClr val="000000"/>
                </a:solidFill>
                <a:uFillTx/>
              </a:defRPr>
            </a:pPr>
            <a:r>
              <a:rPr lang="en-US" sz="1900" i="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Example : Should an address be an attribute or a separate entity? Advantages and disadvantages?</a:t>
            </a:r>
            <a:endParaRPr sz="1900" i="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281976924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hape 72"/>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 2: Determine primary keys</a:t>
            </a:r>
          </a:p>
        </p:txBody>
      </p:sp>
      <p:sp>
        <p:nvSpPr>
          <p:cNvPr id="73" name="Shape 73"/>
          <p:cNvSpPr/>
          <p:nvPr/>
        </p:nvSpPr>
        <p:spPr>
          <a:xfrm>
            <a:off x="469900" y="1282700"/>
            <a:ext cx="7590195" cy="5211683"/>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495300" lvl="0" indent="-457200">
              <a:spcBef>
                <a:spcPts val="700"/>
              </a:spcBef>
              <a:buSzPct val="50000"/>
              <a:buFont typeface="Wingdings" panose="05000000000000000000" pitchFamily="2" charset="2"/>
              <a:buChar char="q"/>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Stable: never change after assigned</a:t>
            </a:r>
          </a:p>
          <a:p>
            <a:pPr marL="495300" lvl="0" indent="-457200">
              <a:spcBef>
                <a:spcPts val="700"/>
              </a:spcBef>
              <a:buSzPct val="50000"/>
              <a:buFont typeface="Wingdings" panose="05000000000000000000" pitchFamily="2" charset="2"/>
              <a:buChar char="q"/>
              <a:defRPr sz="1800">
                <a:solidFill>
                  <a:srgbClr val="000000"/>
                </a:solidFill>
                <a:uFillTx/>
              </a:defRPr>
            </a:pPr>
            <a:endPar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495300" lvl="0" indent="-457200">
              <a:spcBef>
                <a:spcPts val="700"/>
              </a:spcBef>
              <a:buSzPct val="50000"/>
              <a:buFont typeface="Wingdings" panose="05000000000000000000" pitchFamily="2" charset="2"/>
              <a:buChar char="q"/>
              <a:defRPr sz="1800">
                <a:solidFill>
                  <a:srgbClr val="000000"/>
                </a:solidFill>
                <a:uFillTx/>
              </a:defRPr>
            </a:pPr>
            <a:r>
              <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entity should have one and only one (g</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ood choice: automatically generated values</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6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eg</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6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StudentId</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6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CourseId</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495300" lvl="0" indent="-457200">
              <a:spcBef>
                <a:spcPts val="700"/>
              </a:spcBef>
              <a:buSzPct val="50000"/>
              <a:buFont typeface="Wingdings" panose="05000000000000000000" pitchFamily="2" charset="2"/>
              <a:buChar char="q"/>
              <a:defRPr sz="1800">
                <a:solidFill>
                  <a:srgbClr val="000000"/>
                </a:solidFill>
                <a:uFillTx/>
              </a:defRPr>
            </a:pPr>
            <a:endPar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495300" lvl="0" indent="-457200">
              <a:spcBef>
                <a:spcPts val="700"/>
              </a:spcBef>
              <a:buSzPct val="50000"/>
              <a:buFont typeface="Wingdings" panose="05000000000000000000" pitchFamily="2" charset="2"/>
              <a:buChar char="q"/>
              <a:defRPr sz="1800">
                <a:solidFill>
                  <a:srgbClr val="000000"/>
                </a:solidFill>
                <a:uFillTx/>
              </a:defRPr>
            </a:pP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What about the following PKs for a person?</a:t>
            </a:r>
          </a:p>
          <a:p>
            <a:pPr marL="495300" lvl="7" indent="-457200">
              <a:spcBef>
                <a:spcPts val="700"/>
              </a:spcBef>
              <a:buSzPct val="50000"/>
              <a:buFont typeface="Arial" panose="020B0604020202020204" pitchFamily="34" charset="0"/>
              <a:buChar char="•"/>
              <a:defRPr sz="1800">
                <a:solidFill>
                  <a:srgbClr val="000000"/>
                </a:solidFill>
                <a:uFillTx/>
              </a:defRPr>
            </a:pPr>
            <a:r>
              <a:rPr lang="en-US" sz="2600"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Credit card</a:t>
            </a:r>
          </a:p>
          <a:p>
            <a:pPr marL="495300" lvl="7" indent="-457200">
              <a:spcBef>
                <a:spcPts val="700"/>
              </a:spcBef>
              <a:buSzPct val="50000"/>
              <a:buFont typeface="Arial" panose="020B0604020202020204" pitchFamily="34" charset="0"/>
              <a:buChar char="•"/>
              <a:defRPr sz="1800">
                <a:solidFill>
                  <a:srgbClr val="000000"/>
                </a:solidFill>
                <a:uFillTx/>
              </a:defRPr>
            </a:pPr>
            <a:r>
              <a:rPr lang="en-US" sz="2600"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Phone number</a:t>
            </a:r>
          </a:p>
          <a:p>
            <a:pPr marL="495300" lvl="7" indent="-457200">
              <a:spcBef>
                <a:spcPts val="700"/>
              </a:spcBef>
              <a:buSzPct val="50000"/>
              <a:buFont typeface="Arial" panose="020B0604020202020204" pitchFamily="34" charset="0"/>
              <a:buChar char="•"/>
              <a:defRPr sz="1800">
                <a:solidFill>
                  <a:srgbClr val="000000"/>
                </a:solidFill>
                <a:uFillTx/>
              </a:defRPr>
            </a:pPr>
            <a:r>
              <a:rPr lang="en-US" sz="2600" i="1"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PassportID</a:t>
            </a:r>
            <a:endParaRPr lang="en-US" sz="2600"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495300" lvl="7" indent="-457200">
              <a:spcBef>
                <a:spcPts val="700"/>
              </a:spcBef>
              <a:buSzPct val="50000"/>
              <a:buFont typeface="Arial" panose="020B0604020202020204" pitchFamily="34" charset="0"/>
              <a:buChar char="•"/>
              <a:defRPr sz="1800">
                <a:solidFill>
                  <a:srgbClr val="000000"/>
                </a:solidFill>
                <a:uFillTx/>
              </a:defRPr>
            </a:pPr>
            <a:r>
              <a:rPr lang="en-US" sz="2600" i="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SSN</a:t>
            </a:r>
          </a:p>
        </p:txBody>
      </p:sp>
    </p:spTree>
    <p:extLst>
      <p:ext uri="{BB962C8B-B14F-4D97-AF65-F5344CB8AC3E}">
        <p14:creationId xmlns:p14="http://schemas.microsoft.com/office/powerpoint/2010/main" val="141250523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C7B7F9-A2C8-4672-825F-5FBD07C18D6E}"/>
              </a:ext>
            </a:extLst>
          </p:cNvPr>
          <p:cNvSpPr/>
          <p:nvPr/>
        </p:nvSpPr>
        <p:spPr>
          <a:xfrm>
            <a:off x="437321" y="1294558"/>
            <a:ext cx="8034793" cy="4883388"/>
          </a:xfrm>
          <a:prstGeom prst="rect">
            <a:avLst/>
          </a:prstGeom>
        </p:spPr>
        <p:txBody>
          <a:bodyPr wrap="square">
            <a:spAutoFit/>
          </a:bodyPr>
          <a:lstStyle/>
          <a:p>
            <a:pPr marL="627184" lvl="1" indent="-246184">
              <a:spcBef>
                <a:spcPts val="700"/>
              </a:spcBef>
              <a:buSzPct val="100000"/>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customer has a name and a billing address. Each customer has a type (residential or commercial), an applicable rate, and a collection of meters for which the customer is billed.</a:t>
            </a:r>
          </a:p>
          <a:p>
            <a:pPr marL="627184" lvl="1" indent="-246184">
              <a:spcBef>
                <a:spcPts val="700"/>
              </a:spcBef>
              <a:buSzPct val="100000"/>
              <a:buFontTx/>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The rate has a consumption threshold. Below the threshold the customer pays a fixed price. Above the threshold the customer pays based on a variable rate per cubic foot of consumption above the threshold.</a:t>
            </a:r>
          </a:p>
          <a:p>
            <a:pPr marL="627184" lvl="1" indent="-246184">
              <a:spcBef>
                <a:spcPts val="700"/>
              </a:spcBef>
              <a:buSzPct val="100000"/>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meter corresponds to a customer who is the owner of the meter. The same customer can have multiple meters. Each meter has a number, an address, size, and model.</a:t>
            </a:r>
          </a:p>
          <a:p>
            <a:pPr marL="627184" lvl="1" indent="-246184">
              <a:spcBef>
                <a:spcPts val="700"/>
              </a:spcBef>
              <a:buSzPct val="100000"/>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meter is measured periodically by an employee, who marks the consumption level and the date of the reading.</a:t>
            </a:r>
          </a:p>
          <a:p>
            <a:pPr marL="627184" lvl="1" indent="-246184">
              <a:spcBef>
                <a:spcPts val="700"/>
              </a:spcBef>
              <a:buSzPct val="100000"/>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Periodically, the customer gets a bill based on the most recent meter reading. Sometimes the bill includes multiple readings (only the most recent counts), and sometimes is based on estimates (i.e., not based on a reading) </a:t>
            </a:r>
          </a:p>
        </p:txBody>
      </p:sp>
      <p:sp>
        <p:nvSpPr>
          <p:cNvPr id="78" name="Shape 78"/>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Water utility DB: Entities &amp; attributes</a:t>
            </a:r>
          </a:p>
        </p:txBody>
      </p:sp>
      <p:sp>
        <p:nvSpPr>
          <p:cNvPr id="80" name="Shape 80"/>
          <p:cNvSpPr/>
          <p:nvPr/>
        </p:nvSpPr>
        <p:spPr>
          <a:xfrm>
            <a:off x="1309254" y="1350818"/>
            <a:ext cx="1052945" cy="2632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38100">
            <a:solidFill>
              <a:srgbClr val="FF26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81" name="Shape 81"/>
          <p:cNvSpPr/>
          <p:nvPr/>
        </p:nvSpPr>
        <p:spPr>
          <a:xfrm>
            <a:off x="1555171" y="2284885"/>
            <a:ext cx="561109" cy="2632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38100">
            <a:solidFill>
              <a:srgbClr val="FF26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82" name="Shape 82"/>
          <p:cNvSpPr/>
          <p:nvPr/>
        </p:nvSpPr>
        <p:spPr>
          <a:xfrm>
            <a:off x="4283325" y="4914750"/>
            <a:ext cx="651393" cy="41776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38100">
            <a:solidFill>
              <a:srgbClr val="FF26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83" name="Shape 83"/>
          <p:cNvSpPr/>
          <p:nvPr/>
        </p:nvSpPr>
        <p:spPr>
          <a:xfrm>
            <a:off x="5437856" y="4249925"/>
            <a:ext cx="1140120" cy="41905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38100">
            <a:solidFill>
              <a:srgbClr val="FF26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84" name="Shape 84"/>
          <p:cNvSpPr/>
          <p:nvPr/>
        </p:nvSpPr>
        <p:spPr>
          <a:xfrm>
            <a:off x="1641764" y="3329065"/>
            <a:ext cx="720435" cy="49784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38100">
            <a:solidFill>
              <a:srgbClr val="FF26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85" name="Shape 85"/>
          <p:cNvSpPr/>
          <p:nvPr/>
        </p:nvSpPr>
        <p:spPr>
          <a:xfrm>
            <a:off x="4973360" y="4596096"/>
            <a:ext cx="914581" cy="31865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38100">
            <a:solidFill>
              <a:srgbClr val="FF26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378966343"/>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80"/>
                                        </p:tgtEl>
                                        <p:attrNameLst>
                                          <p:attrName>style.visibility</p:attrName>
                                        </p:attrNameLst>
                                      </p:cBhvr>
                                      <p:to>
                                        <p:strVal val="visible"/>
                                      </p:to>
                                    </p:set>
                                    <p:animEffect transition="in" filter="dissolve(in)">
                                      <p:cBhvr>
                                        <p:cTn id="7" dur="750"/>
                                        <p:tgtEl>
                                          <p:spTgt spid="8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16" fill="hold" grpId="0" nodeType="clickEffect">
                                  <p:stCondLst>
                                    <p:cond delay="0"/>
                                  </p:stCondLst>
                                  <p:iterate>
                                    <p:tmAbs val="0"/>
                                  </p:iterate>
                                  <p:childTnLst>
                                    <p:set>
                                      <p:cBhvr>
                                        <p:cTn id="11" fill="hold"/>
                                        <p:tgtEl>
                                          <p:spTgt spid="81"/>
                                        </p:tgtEl>
                                        <p:attrNameLst>
                                          <p:attrName>style.visibility</p:attrName>
                                        </p:attrNameLst>
                                      </p:cBhvr>
                                      <p:to>
                                        <p:strVal val="visible"/>
                                      </p:to>
                                    </p:set>
                                    <p:animEffect transition="in" filter="dissolve(in)">
                                      <p:cBhvr>
                                        <p:cTn id="12" dur="750"/>
                                        <p:tgtEl>
                                          <p:spTgt spid="8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16" fill="hold" grpId="0" nodeType="clickEffect">
                                  <p:stCondLst>
                                    <p:cond delay="0"/>
                                  </p:stCondLst>
                                  <p:iterate>
                                    <p:tmAbs val="0"/>
                                  </p:iterate>
                                  <p:childTnLst>
                                    <p:set>
                                      <p:cBhvr>
                                        <p:cTn id="16" fill="hold"/>
                                        <p:tgtEl>
                                          <p:spTgt spid="82"/>
                                        </p:tgtEl>
                                        <p:attrNameLst>
                                          <p:attrName>style.visibility</p:attrName>
                                        </p:attrNameLst>
                                      </p:cBhvr>
                                      <p:to>
                                        <p:strVal val="visible"/>
                                      </p:to>
                                    </p:set>
                                    <p:animEffect transition="in" filter="dissolve(in)">
                                      <p:cBhvr>
                                        <p:cTn id="17" dur="750"/>
                                        <p:tgtEl>
                                          <p:spTgt spid="8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16" fill="hold" grpId="0" nodeType="clickEffect">
                                  <p:stCondLst>
                                    <p:cond delay="0"/>
                                  </p:stCondLst>
                                  <p:iterate>
                                    <p:tmAbs val="0"/>
                                  </p:iterate>
                                  <p:childTnLst>
                                    <p:set>
                                      <p:cBhvr>
                                        <p:cTn id="21" fill="hold"/>
                                        <p:tgtEl>
                                          <p:spTgt spid="83"/>
                                        </p:tgtEl>
                                        <p:attrNameLst>
                                          <p:attrName>style.visibility</p:attrName>
                                        </p:attrNameLst>
                                      </p:cBhvr>
                                      <p:to>
                                        <p:strVal val="visible"/>
                                      </p:to>
                                    </p:set>
                                    <p:animEffect transition="in" filter="dissolve(in)">
                                      <p:cBhvr>
                                        <p:cTn id="22" dur="750"/>
                                        <p:tgtEl>
                                          <p:spTgt spid="8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16" fill="hold" grpId="0" nodeType="clickEffect">
                                  <p:stCondLst>
                                    <p:cond delay="0"/>
                                  </p:stCondLst>
                                  <p:iterate>
                                    <p:tmAbs val="0"/>
                                  </p:iterate>
                                  <p:childTnLst>
                                    <p:set>
                                      <p:cBhvr>
                                        <p:cTn id="26" fill="hold"/>
                                        <p:tgtEl>
                                          <p:spTgt spid="84"/>
                                        </p:tgtEl>
                                        <p:attrNameLst>
                                          <p:attrName>style.visibility</p:attrName>
                                        </p:attrNameLst>
                                      </p:cBhvr>
                                      <p:to>
                                        <p:strVal val="visible"/>
                                      </p:to>
                                    </p:set>
                                    <p:animEffect transition="in" filter="dissolve(in)">
                                      <p:cBhvr>
                                        <p:cTn id="27" dur="750"/>
                                        <p:tgtEl>
                                          <p:spTgt spid="8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16" fill="hold" grpId="0" nodeType="clickEffect">
                                  <p:stCondLst>
                                    <p:cond delay="0"/>
                                  </p:stCondLst>
                                  <p:iterate>
                                    <p:tmAbs val="0"/>
                                  </p:iterate>
                                  <p:childTnLst>
                                    <p:set>
                                      <p:cBhvr>
                                        <p:cTn id="31" fill="hold"/>
                                        <p:tgtEl>
                                          <p:spTgt spid="85"/>
                                        </p:tgtEl>
                                        <p:attrNameLst>
                                          <p:attrName>style.visibility</p:attrName>
                                        </p:attrNameLst>
                                      </p:cBhvr>
                                      <p:to>
                                        <p:strVal val="visible"/>
                                      </p:to>
                                    </p:set>
                                    <p:animEffect transition="in" filter="dissolve(in)">
                                      <p:cBhvr>
                                        <p:cTn id="32" dur="75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advAuto="0"/>
      <p:bldP spid="81" grpId="0" animBg="1" advAuto="0"/>
      <p:bldP spid="82" grpId="0" animBg="1" advAuto="0"/>
      <p:bldP spid="83" grpId="0" animBg="1" advAuto="0"/>
      <p:bldP spid="84" grpId="0" animBg="1" advAuto="0"/>
      <p:bldP spid="85"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p:nvPr/>
        </p:nvSpPr>
        <p:spPr>
          <a:xfrm>
            <a:off x="386308" y="190817"/>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Entities &amp; Attributes</a:t>
            </a:r>
          </a:p>
        </p:txBody>
      </p:sp>
      <p:pic>
        <p:nvPicPr>
          <p:cNvPr id="4" name="Picture 3" descr="Diagram&#10;&#10;Description automatically generated">
            <a:extLst>
              <a:ext uri="{FF2B5EF4-FFF2-40B4-BE49-F238E27FC236}">
                <a16:creationId xmlns:a16="http://schemas.microsoft.com/office/drawing/2014/main" id="{2AA7FE80-C8D0-44DD-1255-3BB88E2D11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7488" y="613243"/>
            <a:ext cx="7178932" cy="6244757"/>
          </a:xfrm>
          <a:prstGeom prst="rect">
            <a:avLst/>
          </a:prstGeom>
        </p:spPr>
      </p:pic>
    </p:spTree>
    <p:extLst>
      <p:ext uri="{BB962C8B-B14F-4D97-AF65-F5344CB8AC3E}">
        <p14:creationId xmlns:p14="http://schemas.microsoft.com/office/powerpoint/2010/main" val="4216532735"/>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CCCC00"/>
      </a:accent1>
      <a:accent2>
        <a:srgbClr val="669999"/>
      </a:accent2>
      <a:accent3>
        <a:srgbClr val="8F8F8F"/>
      </a:accent3>
      <a:accent4>
        <a:srgbClr val="707070"/>
      </a:accent4>
      <a:accent5>
        <a:srgbClr val="E0E0AA"/>
      </a:accent5>
      <a:accent6>
        <a:srgbClr val="5C8B8B"/>
      </a:accent6>
      <a:hlink>
        <a:srgbClr val="0000FF"/>
      </a:hlink>
      <a:folHlink>
        <a:srgbClr val="FF00FF"/>
      </a:folHlink>
    </a:clrScheme>
    <a:fontScheme name="Default">
      <a:majorFont>
        <a:latin typeface="Helvetica"/>
        <a:ea typeface="Helvetica"/>
        <a:cs typeface="Helvetica"/>
      </a:majorFont>
      <a:minorFont>
        <a:latin typeface="Arial"/>
        <a:ea typeface="Arial"/>
        <a:cs typeface="Arial"/>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CCCC00"/>
          </a:solidFill>
          <a:prstDash val="solid"/>
          <a:round/>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CCCC00"/>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000" b="0" i="0" u="none" strike="noStrike" cap="none" spc="0" normalizeH="0" baseline="0">
            <a:ln>
              <a:noFill/>
            </a:ln>
            <a:solidFill>
              <a:srgbClr val="FFFFFF"/>
            </a:solidFill>
            <a:effectLst/>
            <a:uFill>
              <a:solidFill>
                <a:srgbClr val="000000"/>
              </a:solidFill>
            </a:uFill>
            <a:latin typeface="Arial Rounded MT Bold"/>
            <a:ea typeface="Arial Rounded MT Bold"/>
            <a:cs typeface="Arial Rounded MT Bold"/>
            <a:sym typeface="Arial Rounded MT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3435</TotalTime>
  <Words>1825</Words>
  <Application>Microsoft Office PowerPoint</Application>
  <PresentationFormat>On-screen Show (4:3)</PresentationFormat>
  <Paragraphs>188</Paragraphs>
  <Slides>32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Arial Rounded MT Bold</vt:lpstr>
      <vt:lpstr>Arial Unicode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From ER diagrams to Tables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Defining Entity Classes and Primary Keys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Panos Ipeirotis</dc:creator>
  <cp:lastModifiedBy>Panos Ipeirotis</cp:lastModifiedBy>
  <cp:revision>48</cp:revision>
  <cp:lastPrinted>2014-10-08T16:54:15Z</cp:lastPrinted>
  <dcterms:modified xsi:type="dcterms:W3CDTF">2023-01-18T21:16:35Z</dcterms:modified>
</cp:coreProperties>
</file>