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5" r:id="rId4"/>
    <p:sldId id="287" r:id="rId5"/>
    <p:sldId id="283" r:id="rId6"/>
    <p:sldId id="291" r:id="rId7"/>
    <p:sldId id="293" r:id="rId8"/>
    <p:sldId id="289" r:id="rId9"/>
    <p:sldId id="286" r:id="rId10"/>
    <p:sldId id="284" r:id="rId11"/>
    <p:sldId id="292" r:id="rId12"/>
    <p:sldId id="290" r:id="rId13"/>
    <p:sldId id="288" r:id="rId14"/>
  </p:sldIdLst>
  <p:sldSz cx="9144000" cy="6858000" type="screen4x3"/>
  <p:notesSz cx="7315200" cy="96012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3ZLvO33oq78s+YwLT1n/iDoW9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54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073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6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4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0a3ea2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2c30a3ea24_0_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42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40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0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9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c30a3ea2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c30a3ea24_0_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5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m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mo"/>
              <a:buNone/>
              <a:defRPr sz="4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mo"/>
              <a:buNone/>
            </a:pPr>
            <a:b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3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Queries</a:t>
            </a:r>
            <a:endParaRPr sz="5300" b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Defining windows for aggregate 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*,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origin)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dest_avg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AVG(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OVER (PARTITION BY carrier) AS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carrier_avg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flights.m_ticket_prices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AVG(</a:t>
            </a:r>
            <a:r>
              <a:rPr lang="en-US" sz="1800" b="1" dirty="0" err="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fare_per_mile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calculated</a:t>
            </a:r>
            <a:b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avg fare over all entries)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origin):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leaving from the origin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arriving to the 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airport</a:t>
            </a:r>
          </a:p>
          <a:p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carrier):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calculate average fare across all flights of the carrier in general</a:t>
            </a:r>
          </a:p>
          <a:p>
            <a:endParaRPr lang="en-US" sz="1800" i="1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Question: How can we add the average for the origin-</a:t>
            </a:r>
            <a:r>
              <a:rPr lang="en-US" sz="1800" i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dest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pair?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5347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686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frame clause, if given, has this 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frame_clause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 {ROWS | RANGE}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BETWEEN]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[</a:t>
            </a:r>
            <a:r>
              <a:rPr lang="en-US" sz="20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AND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]</a:t>
            </a:r>
            <a:endParaRPr lang="en-US" sz="2000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ROWS: The frame is defined by beginning and ending row positions. Offsets are differences in row numbers from the current row number.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RANGE: The frame is defined by rows within a value range. Offsets are differences in row values from the current row value.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frame_start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Montserrat" panose="00000500000000000000" pitchFamily="2" charset="0"/>
              </a:rPr>
              <a:t>,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frame_end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: {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CURRENT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ROW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UNBOUNDED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PRECEDING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Montserrat" panose="00000500000000000000" pitchFamily="2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expr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dirty="0">
                <a:solidFill>
                  <a:srgbClr val="0077AA"/>
                </a:solidFill>
                <a:effectLst/>
                <a:latin typeface="Montserrat" panose="00000500000000000000" pitchFamily="2" charset="0"/>
              </a:rPr>
              <a:t>FOLLOWING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}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chemeClr val="dk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Default: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With ORDER BY: RANGE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Liberation Mono"/>
              </a:rPr>
              <a:t>BETWEEN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PRECEDING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Liberation Mono"/>
              </a:rPr>
              <a:t>AND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CURRENT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ROW</a:t>
            </a:r>
            <a:endParaRPr lang="en-US" sz="1800" b="0" i="1" dirty="0">
              <a:solidFill>
                <a:schemeClr val="dk1"/>
              </a:solidFill>
              <a:effectLst/>
              <a:latin typeface="Montserrat" panose="00000500000000000000" pitchFamily="2" charset="0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Without ORDER BY: RANGE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Liberation Mono"/>
              </a:rPr>
              <a:t>BETWEEN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PRECEDING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A67F59"/>
                </a:solidFill>
                <a:effectLst/>
                <a:latin typeface="Liberation Mono"/>
              </a:rPr>
              <a:t>AND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UNBOUNDED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2400" b="0" i="0" dirty="0">
                <a:solidFill>
                  <a:srgbClr val="0077AA"/>
                </a:solidFill>
                <a:effectLst/>
                <a:latin typeface="Liberation Mono"/>
              </a:rPr>
              <a:t>FOLLOWING</a:t>
            </a:r>
            <a:endParaRPr sz="1800" i="1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B7AC9-C447-D45A-43D2-6B826A39DD29}"/>
              </a:ext>
            </a:extLst>
          </p:cNvPr>
          <p:cNvSpPr txBox="1"/>
          <p:nvPr/>
        </p:nvSpPr>
        <p:spPr>
          <a:xfrm>
            <a:off x="4743450" y="6602907"/>
            <a:ext cx="44005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https://dev.mysql.com/doc/refman/8.0/en/window-functions-frames.html</a:t>
            </a:r>
          </a:p>
        </p:txBody>
      </p:sp>
    </p:spTree>
    <p:extLst>
      <p:ext uri="{BB962C8B-B14F-4D97-AF65-F5344CB8AC3E}">
        <p14:creationId xmlns:p14="http://schemas.microsoft.com/office/powerpoint/2010/main" val="20496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Frame Specification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529118" y="1376737"/>
            <a:ext cx="84923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 descr="SQL window function frame">
            <a:extLst>
              <a:ext uri="{FF2B5EF4-FFF2-40B4-BE49-F238E27FC236}">
                <a16:creationId xmlns:a16="http://schemas.microsoft.com/office/drawing/2014/main" id="{E0212662-C04B-3980-BE75-CAC0C0F5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98" y="1689100"/>
            <a:ext cx="55149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3FF2C9-1469-1D2E-BB7B-D659ED7230F6}"/>
              </a:ext>
            </a:extLst>
          </p:cNvPr>
          <p:cNvSpPr txBox="1"/>
          <p:nvPr/>
        </p:nvSpPr>
        <p:spPr>
          <a:xfrm>
            <a:off x="5177692" y="65145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https://www.sqltutorial.org/sql-window-functions/</a:t>
            </a:r>
          </a:p>
        </p:txBody>
      </p:sp>
    </p:spTree>
    <p:extLst>
      <p:ext uri="{BB962C8B-B14F-4D97-AF65-F5344CB8AC3E}">
        <p14:creationId xmlns:p14="http://schemas.microsoft.com/office/powerpoint/2010/main" val="119982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aggregation functions, have as input a group of rows, and we get back one value per group (e.g., count rows in group, avg value of an attribute, </a:t>
            </a:r>
            <a:r>
              <a:rPr lang="en-US" sz="18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Aggregation vs 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g12c30a3ea24_0_4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1" name="Google Shape;101;g12c30a3ea24_0_4"/>
          <p:cNvSpPr txBox="1"/>
          <p:nvPr/>
        </p:nvSpPr>
        <p:spPr>
          <a:xfrm>
            <a:off x="183174" y="1376725"/>
            <a:ext cx="861203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In </a:t>
            </a:r>
            <a:r>
              <a:rPr lang="en-US" sz="18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groupby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-aggregation functions, have as input a group of rows, and we get back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one value per group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(e.g., count rows in group, avg value of an attribute, </a:t>
            </a:r>
            <a:r>
              <a:rPr lang="en-US" sz="1800" dirty="0" err="1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etc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With window functions, we calculate functions over a group of rows </a:t>
            </a:r>
            <a:r>
              <a:rPr lang="en-US" sz="1800" b="1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(we call this a “window”), </a:t>
            </a:r>
            <a:r>
              <a:rPr lang="en-US" sz="1800" dirty="0">
                <a:solidFill>
                  <a:schemeClr val="dk1"/>
                </a:solidFill>
                <a:latin typeface="Montserrat" panose="020B0604020202020204" pitchFamily="2" charset="0"/>
                <a:ea typeface="Calibri"/>
                <a:cs typeface="Calibri"/>
                <a:sym typeface="Calibri"/>
              </a:rPr>
              <a:t>but we return a value for each row that belongs to the window.</a:t>
            </a:r>
            <a:endParaRPr sz="1800" dirty="0">
              <a:solidFill>
                <a:schemeClr val="dk1"/>
              </a:solidFill>
              <a:latin typeface="Montserrat" panose="020B0604020202020204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69D5ED-B818-7C0C-A604-8DF039B2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6990"/>
            <a:ext cx="9144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5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c30a3ea24_0_4"/>
          <p:cNvSpPr/>
          <p:nvPr/>
        </p:nvSpPr>
        <p:spPr>
          <a:xfrm>
            <a:off x="386308" y="147496"/>
            <a:ext cx="871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D26AF-13CB-2460-5EF6-A57408B19BAD}"/>
              </a:ext>
            </a:extLst>
          </p:cNvPr>
          <p:cNvSpPr txBox="1"/>
          <p:nvPr/>
        </p:nvSpPr>
        <p:spPr>
          <a:xfrm>
            <a:off x="6470921" y="1810388"/>
            <a:ext cx="21324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AVG()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SUM()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COUNT()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MIN()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MAX()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STDDEV()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2B89A-C93A-F3E2-23C8-5A8F25BF293C}"/>
              </a:ext>
            </a:extLst>
          </p:cNvPr>
          <p:cNvSpPr txBox="1"/>
          <p:nvPr/>
        </p:nvSpPr>
        <p:spPr>
          <a:xfrm>
            <a:off x="540635" y="1829792"/>
            <a:ext cx="25480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Ranking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ROW_NUMBER()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DENSE_RANK()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PERCENT_RANK()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NTILE(n)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95444-95AD-ED73-978B-550C1AB002CB}"/>
              </a:ext>
            </a:extLst>
          </p:cNvPr>
          <p:cNvSpPr txBox="1"/>
          <p:nvPr/>
        </p:nvSpPr>
        <p:spPr>
          <a:xfrm>
            <a:off x="3629352" y="1810388"/>
            <a:ext cx="230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</a:p>
          <a:p>
            <a:endParaRPr lang="en-US" sz="20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LAG()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LEAD()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FIRST_VALUE()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LAST_VALUE()</a:t>
            </a:r>
          </a:p>
          <a:p>
            <a:r>
              <a:rPr lang="en-US" sz="2000" dirty="0">
                <a:solidFill>
                  <a:schemeClr val="dk1"/>
                </a:solidFill>
                <a:latin typeface="Montserrat"/>
                <a:sym typeface="Montserrat"/>
              </a:rPr>
              <a:t>NTH_VALUE()</a:t>
            </a:r>
          </a:p>
        </p:txBody>
      </p:sp>
    </p:spTree>
    <p:extLst>
      <p:ext uri="{BB962C8B-B14F-4D97-AF65-F5344CB8AC3E}">
        <p14:creationId xmlns:p14="http://schemas.microsoft.com/office/powerpoint/2010/main" val="19339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353103" y="1100512"/>
            <a:ext cx="8790897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Setup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CREATE TEMPORARY TABLE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AS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Music AS music,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GROUP BY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    </a:t>
            </a: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05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Simple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66675" y="1100512"/>
            <a:ext cx="907732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lang="en-US" sz="18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table, we want to calculate the rank of each music: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rank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each music: 1 to the most popular, 2 to next most popular,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lvl="1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 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the whole table, ordered by descending counts)</a:t>
            </a:r>
          </a:p>
        </p:txBody>
      </p:sp>
    </p:spTree>
    <p:extLst>
      <p:ext uri="{BB962C8B-B14F-4D97-AF65-F5344CB8AC3E}">
        <p14:creationId xmlns:p14="http://schemas.microsoft.com/office/powerpoint/2010/main" val="18654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The various ranking functions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66675" y="1100512"/>
            <a:ext cx="907732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The difference between RANK(), ROW_NUMBER(), and DENSE_RANK() is mainly how they handle 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ROW_NUMBER():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No 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get the same rank, gaps in numbers after a 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DENSE_RANK():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Ties get the same rank, no gap in rank after a 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NTILE(n):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Create n ranked buckets and assign each value to a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  <a:latin typeface="Montserrat"/>
                <a:sym typeface="Montserrat"/>
              </a:rPr>
              <a:t>PERCENT_RANK(): </a:t>
            </a:r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Percentile score, a normalized value from 0 to 1, with 0 to the highest ranked element, 1 to the lowest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r>
              <a:rPr lang="en-US" sz="1800" dirty="0">
                <a:solidFill>
                  <a:schemeClr val="dk1"/>
                </a:solidFill>
                <a:latin typeface="Montserrat"/>
                <a:sym typeface="Montserrat"/>
              </a:rPr>
              <a:t>Run the following query and scroll down to see the differences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DF3B6-0964-E9B2-106D-B942D8C96D27}"/>
              </a:ext>
            </a:extLst>
          </p:cNvPr>
          <p:cNvSpPr txBox="1"/>
          <p:nvPr/>
        </p:nvSpPr>
        <p:spPr>
          <a:xfrm>
            <a:off x="160318" y="4127633"/>
            <a:ext cx="8983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DENSE_RANK()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music_dense_rank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ROW_NUMBER()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music_row_number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NTILE(20)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music_row_20_buckets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NTILE(100)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music_row_100_buckets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</a:t>
            </a:r>
            <a:r>
              <a:rPr lang="en-US" sz="1600" b="1" dirty="0">
                <a:latin typeface="Montserrat" panose="00000500000000000000" pitchFamily="2" charset="0"/>
              </a:rPr>
              <a:t>PERCENT_RANK() </a:t>
            </a:r>
            <a:r>
              <a:rPr lang="en-US" sz="1600" dirty="0">
                <a:latin typeface="Montserrat" panose="00000500000000000000" pitchFamily="2" charset="0"/>
              </a:rPr>
              <a:t>OVER (ORDER BY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r>
              <a:rPr lang="en-US" sz="1600" dirty="0">
                <a:latin typeface="Montserrat" panose="00000500000000000000" pitchFamily="2" charset="0"/>
              </a:rPr>
              <a:t> DESC) AS </a:t>
            </a:r>
            <a:r>
              <a:rPr lang="en-US" sz="1600" dirty="0" err="1">
                <a:latin typeface="Montserrat" panose="00000500000000000000" pitchFamily="2" charset="0"/>
              </a:rPr>
              <a:t>music_row_percentile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r>
              <a:rPr lang="en-US" sz="1600" dirty="0">
                <a:latin typeface="Montserrat" panose="000005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466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73148" y="194997"/>
            <a:ext cx="830085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WINDOW clause: Named Windows</a:t>
            </a:r>
            <a:endParaRPr lang="en-US" sz="1800" b="1" i="1"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469900" y="1187840"/>
            <a:ext cx="849233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Sometimes, we may want to define a window once and use it multiple tines.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do this, we use a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WINDOW clause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WINDOW clause falls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between the positions of the HAVING and ORDER BY clauses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Consider this query, which defines the same window multiple times:</a:t>
            </a:r>
          </a:p>
          <a:p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F06E4-5A4A-36CA-EADD-1DFE6BF3320D}"/>
              </a:ext>
            </a:extLst>
          </p:cNvPr>
          <p:cNvSpPr txBox="1"/>
          <p:nvPr/>
        </p:nvSpPr>
        <p:spPr>
          <a:xfrm>
            <a:off x="1039040" y="4239019"/>
            <a:ext cx="70658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anose="00000500000000000000" pitchFamily="2" charset="0"/>
              </a:rPr>
              <a:t>SELECT music, </a:t>
            </a:r>
            <a:r>
              <a:rPr lang="en-US" sz="1600" dirty="0" err="1">
                <a:latin typeface="Montserrat" panose="00000500000000000000" pitchFamily="2" charset="0"/>
              </a:rPr>
              <a:t>cnt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RANK() </a:t>
            </a:r>
            <a:r>
              <a:rPr lang="en-US" sz="1600" b="1" dirty="0">
                <a:latin typeface="Montserrat" panose="00000500000000000000" pitchFamily="2" charset="0"/>
              </a:rPr>
              <a:t>OVER w</a:t>
            </a:r>
            <a:r>
              <a:rPr lang="en-US" sz="1600" dirty="0">
                <a:latin typeface="Montserrat" panose="00000500000000000000" pitchFamily="2" charset="0"/>
              </a:rPr>
              <a:t> AS </a:t>
            </a:r>
            <a:r>
              <a:rPr lang="en-US" sz="1600" dirty="0" err="1">
                <a:latin typeface="Montserrat" panose="00000500000000000000" pitchFamily="2" charset="0"/>
              </a:rPr>
              <a:t>music_rank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DENSE_RANK() </a:t>
            </a:r>
            <a:r>
              <a:rPr lang="en-US" sz="1600" b="1" dirty="0">
                <a:latin typeface="Montserrat" panose="00000500000000000000" pitchFamily="2" charset="0"/>
              </a:rPr>
              <a:t>OVER w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music_dense_rank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ROW_NUMBER() </a:t>
            </a:r>
            <a:r>
              <a:rPr lang="en-US" sz="1600" b="1" dirty="0">
                <a:latin typeface="Montserrat" panose="00000500000000000000" pitchFamily="2" charset="0"/>
              </a:rPr>
              <a:t>OVER w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music_row_number</a:t>
            </a:r>
            <a:endParaRPr lang="en-US" sz="1600" dirty="0">
              <a:latin typeface="Montserrat" panose="00000500000000000000" pitchFamily="2" charset="0"/>
            </a:endParaRP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NTILE(20) </a:t>
            </a:r>
            <a:r>
              <a:rPr lang="en-US" sz="1600" b="1" dirty="0">
                <a:latin typeface="Montserrat" panose="00000500000000000000" pitchFamily="2" charset="0"/>
              </a:rPr>
              <a:t>OVER w</a:t>
            </a:r>
            <a:r>
              <a:rPr lang="en-US" sz="1600" dirty="0">
                <a:latin typeface="Montserrat" panose="00000500000000000000" pitchFamily="2" charset="0"/>
              </a:rPr>
              <a:t> AS music_row_20_buckets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NTILE(100) </a:t>
            </a:r>
            <a:r>
              <a:rPr lang="en-US" sz="1600" b="1" dirty="0">
                <a:latin typeface="Montserrat" panose="00000500000000000000" pitchFamily="2" charset="0"/>
              </a:rPr>
              <a:t>OVER w</a:t>
            </a:r>
            <a:r>
              <a:rPr lang="en-US" sz="1600" dirty="0">
                <a:latin typeface="Montserrat" panose="00000500000000000000" pitchFamily="2" charset="0"/>
              </a:rPr>
              <a:t> AS music_row_100_buckets</a:t>
            </a:r>
          </a:p>
          <a:p>
            <a:pPr lvl="1"/>
            <a:r>
              <a:rPr lang="en-US" sz="1600" dirty="0">
                <a:latin typeface="Montserrat" panose="00000500000000000000" pitchFamily="2" charset="0"/>
              </a:rPr>
              <a:t>	, PERCENT_RANK() </a:t>
            </a:r>
            <a:r>
              <a:rPr lang="en-US" sz="1600" b="1" dirty="0">
                <a:latin typeface="Montserrat" panose="00000500000000000000" pitchFamily="2" charset="0"/>
              </a:rPr>
              <a:t>OVER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600" b="1" dirty="0">
                <a:latin typeface="Montserrat" panose="00000500000000000000" pitchFamily="2" charset="0"/>
              </a:rPr>
              <a:t> </a:t>
            </a:r>
            <a:r>
              <a:rPr lang="en-US" sz="1600" dirty="0">
                <a:latin typeface="Montserrat" panose="00000500000000000000" pitchFamily="2" charset="0"/>
              </a:rPr>
              <a:t>AS </a:t>
            </a:r>
            <a:r>
              <a:rPr lang="en-US" sz="1600" dirty="0" err="1">
                <a:latin typeface="Montserrat" panose="00000500000000000000" pitchFamily="2" charset="0"/>
              </a:rPr>
              <a:t>music_row_percentile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" panose="00000500000000000000" pitchFamily="2" charset="0"/>
              </a:rPr>
              <a:t>FROM </a:t>
            </a:r>
            <a:r>
              <a:rPr lang="en-US" sz="1600" dirty="0" err="1">
                <a:latin typeface="Montserrat" panose="00000500000000000000" pitchFamily="2" charset="0"/>
              </a:rPr>
              <a:t>popular_music</a:t>
            </a:r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b="1" dirty="0">
                <a:latin typeface="Montserrat" panose="00000500000000000000" pitchFamily="2" charset="0"/>
              </a:rPr>
              <a:t>WINDOW w AS (ORDER BY </a:t>
            </a:r>
            <a:r>
              <a:rPr lang="en-US" sz="1600" b="1" dirty="0" err="1">
                <a:latin typeface="Montserrat" panose="00000500000000000000" pitchFamily="2" charset="0"/>
              </a:rPr>
              <a:t>cnt</a:t>
            </a:r>
            <a:r>
              <a:rPr lang="en-US" sz="1600" b="1" dirty="0">
                <a:latin typeface="Montserrat" panose="00000500000000000000" pitchFamily="2" charset="0"/>
              </a:rPr>
              <a:t> DESC)</a:t>
            </a:r>
          </a:p>
          <a:p>
            <a:r>
              <a:rPr lang="en-US" sz="1600" b="1" dirty="0">
                <a:latin typeface="Montserrat" panose="00000500000000000000" pitchFamily="2" charset="0"/>
              </a:rPr>
              <a:t>                 , </a:t>
            </a:r>
            <a:r>
              <a:rPr lang="en-US" sz="1600" b="1" dirty="0">
                <a:solidFill>
                  <a:srgbClr val="7030A0"/>
                </a:solidFill>
                <a:latin typeface="Montserrat" panose="00000500000000000000" pitchFamily="2" charset="0"/>
              </a:rPr>
              <a:t>w2</a:t>
            </a:r>
            <a:r>
              <a:rPr lang="en-US" sz="1600" b="1" dirty="0">
                <a:latin typeface="Montserrat" panose="00000500000000000000" pitchFamily="2" charset="0"/>
              </a:rPr>
              <a:t> AS (ORDER BY </a:t>
            </a:r>
            <a:r>
              <a:rPr lang="en-US" sz="1600" b="1" dirty="0" err="1">
                <a:latin typeface="Montserrat" panose="00000500000000000000" pitchFamily="2" charset="0"/>
              </a:rPr>
              <a:t>cnt</a:t>
            </a:r>
            <a:r>
              <a:rPr lang="en-US" sz="1600" b="1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25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c30a3ea24_0_12"/>
          <p:cNvSpPr/>
          <p:nvPr/>
        </p:nvSpPr>
        <p:spPr>
          <a:xfrm>
            <a:off x="386308" y="147496"/>
            <a:ext cx="77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Partitioning Example: RANK()</a:t>
            </a:r>
            <a:endParaRPr dirty="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g12c30a3ea24_0_12"/>
          <p:cNvSpPr/>
          <p:nvPr/>
        </p:nvSpPr>
        <p:spPr>
          <a:xfrm>
            <a:off x="469900" y="1282700"/>
            <a:ext cx="820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" name="Google Shape;141;p4">
            <a:extLst>
              <a:ext uri="{FF2B5EF4-FFF2-40B4-BE49-F238E27FC236}">
                <a16:creationId xmlns:a16="http://schemas.microsoft.com/office/drawing/2014/main" id="{8B06E7CF-C43C-7C4B-A7B6-8CE05D935D85}"/>
              </a:ext>
            </a:extLst>
          </p:cNvPr>
          <p:cNvSpPr txBox="1"/>
          <p:nvPr/>
        </p:nvSpPr>
        <p:spPr>
          <a:xfrm>
            <a:off x="93785" y="1376737"/>
            <a:ext cx="9050215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 (temporary) table with the most popular music on Facebook: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CREATE TEMPORARY TABLE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SELECT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COUNT(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) 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FROM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FavoriteMusic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Profiles P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M.ProfileID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WHERE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IS NOT NULL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GROUP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M.Music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P.Sex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	</a:t>
            </a:r>
          </a:p>
          <a:p>
            <a:pPr lvl="4"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ORDER BY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DESC;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Music, Sex,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RANK() </a:t>
            </a:r>
          </a:p>
          <a:p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music_rank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popular_music_and_gender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lvl="1"/>
            <a:endParaRPr lang="en-US"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/>
            <a:endParaRPr sz="18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RANK(): </a:t>
            </a:r>
            <a:r>
              <a:rPr lang="en-US" sz="1800" i="1" dirty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the function applied to each row in the window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OVER (PARTITION BY Sex ORDER BY </a:t>
            </a:r>
            <a:r>
              <a:rPr lang="en-US" sz="1800" b="1" dirty="0" err="1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cnt</a:t>
            </a:r>
            <a:r>
              <a:rPr lang="en-US" sz="18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 DESC): 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the window (in this case, music counts </a:t>
            </a:r>
            <a:r>
              <a:rPr lang="en-US" sz="1800" b="1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grouped by “Sex”</a:t>
            </a:r>
            <a:r>
              <a:rPr lang="en-US" sz="1800" i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, ordered by descending counts)</a:t>
            </a:r>
            <a:endParaRPr sz="18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661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1289</Words>
  <Application>Microsoft Office PowerPoint</Application>
  <PresentationFormat>On-screen Show (4:3)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Arimo</vt:lpstr>
      <vt:lpstr>Liberation Mono</vt:lpstr>
      <vt:lpstr>Arial</vt:lpstr>
      <vt:lpstr>Calibri</vt:lpstr>
      <vt:lpstr>Montserrat</vt:lpstr>
      <vt:lpstr>Office Theme</vt:lpstr>
      <vt:lpstr> Window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Window Queries</dc:title>
  <dc:creator>Panos Ipeirotis</dc:creator>
  <cp:lastModifiedBy>Panos Ipeirotis</cp:lastModifiedBy>
  <cp:revision>9</cp:revision>
  <dcterms:created xsi:type="dcterms:W3CDTF">2014-10-20T14:52:46Z</dcterms:created>
  <dcterms:modified xsi:type="dcterms:W3CDTF">2023-01-23T20:05:50Z</dcterms:modified>
</cp:coreProperties>
</file>