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0" r:id="rId3"/>
    <p:sldId id="364" r:id="rId4"/>
    <p:sldId id="377" r:id="rId5"/>
    <p:sldId id="378" r:id="rId6"/>
    <p:sldId id="379" r:id="rId7"/>
    <p:sldId id="322" r:id="rId8"/>
    <p:sldId id="370" r:id="rId9"/>
    <p:sldId id="323" r:id="rId10"/>
    <p:sldId id="330" r:id="rId11"/>
    <p:sldId id="372" r:id="rId12"/>
    <p:sldId id="325" r:id="rId13"/>
    <p:sldId id="326" r:id="rId14"/>
    <p:sldId id="327" r:id="rId15"/>
    <p:sldId id="374" r:id="rId16"/>
    <p:sldId id="376" r:id="rId17"/>
    <p:sldId id="375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1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0F6AC800-BF99-41BB-8DE5-8FC7E09D6C23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F4C8C79-FAFE-4D56-A4D5-361B65C3B3FA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joins_explaine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SQL: Joins</a:t>
            </a:r>
          </a:p>
        </p:txBody>
      </p:sp>
    </p:spTree>
    <p:extLst>
      <p:ext uri="{BB962C8B-B14F-4D97-AF65-F5344CB8AC3E}">
        <p14:creationId xmlns:p14="http://schemas.microsoft.com/office/powerpoint/2010/main" val="158541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" y="1888597"/>
            <a:ext cx="845820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 who live in Palladium (as declared in the “Residence” attribute).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Allow for flexible matching of the “Residence” as people list Palladium in different manner (</a:t>
            </a:r>
            <a:r>
              <a:rPr lang="en-US" sz="2300" dirty="0" err="1"/>
              <a:t>e.g</a:t>
            </a:r>
            <a:r>
              <a:rPr lang="en-US" sz="2300" dirty="0"/>
              <a:t> “Palladium 101” vs “Palladium”)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 </a:t>
            </a:r>
            <a:r>
              <a:rPr lang="en-US" sz="2300" dirty="0" err="1"/>
              <a:t>LookingFor</a:t>
            </a:r>
            <a:r>
              <a:rPr lang="en-US" sz="2300" dirty="0"/>
              <a:t> “random play”.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their AIM and their gender in the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students who have “The Killers” as favorite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Finance students who like the book “1984”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711136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" y="1888597"/>
            <a:ext cx="724246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movies in the database that have both drama and comedy listed among their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Profile IDs and for students majoring in computer science and another concentration (Concentration table); show the second concentration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Self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170439980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Join</a:t>
            </a:r>
          </a:p>
        </p:txBody>
      </p:sp>
      <p:graphicFrame>
        <p:nvGraphicFramePr>
          <p:cNvPr id="171" name="Table 171"/>
          <p:cNvGraphicFramePr/>
          <p:nvPr>
            <p:extLst>
              <p:ext uri="{D42A27DB-BD31-4B8C-83A1-F6EECF244321}">
                <p14:modId xmlns:p14="http://schemas.microsoft.com/office/powerpoint/2010/main" val="2867090724"/>
              </p:ext>
            </p:extLst>
          </p:nvPr>
        </p:nvGraphicFramePr>
        <p:xfrm>
          <a:off x="3244827" y="1435069"/>
          <a:ext cx="2611887" cy="2595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4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392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7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16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20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18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2" name="Table 172"/>
          <p:cNvGraphicFramePr/>
          <p:nvPr>
            <p:extLst>
              <p:ext uri="{D42A27DB-BD31-4B8C-83A1-F6EECF244321}">
                <p14:modId xmlns:p14="http://schemas.microsoft.com/office/powerpoint/2010/main" val="396832133"/>
              </p:ext>
            </p:extLst>
          </p:nvPr>
        </p:nvGraphicFramePr>
        <p:xfrm>
          <a:off x="532361" y="1625257"/>
          <a:ext cx="2207701" cy="22536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</a:t>
                      </a:r>
                      <a:endParaRPr sz="16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5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Calculus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681698747"/>
                  </a:ext>
                </a:extLst>
              </a:tr>
            </a:tbl>
          </a:graphicData>
        </a:graphic>
      </p:graphicFrame>
      <p:sp>
        <p:nvSpPr>
          <p:cNvPr id="173" name="Shape 173"/>
          <p:cNvSpPr/>
          <p:nvPr/>
        </p:nvSpPr>
        <p:spPr>
          <a:xfrm>
            <a:off x="6175035" y="1456870"/>
            <a:ext cx="2792501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List the students </a:t>
            </a: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for all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lasses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.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Note: No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with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=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5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exists in the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table</a:t>
            </a:r>
          </a:p>
        </p:txBody>
      </p:sp>
      <p:sp>
        <p:nvSpPr>
          <p:cNvPr id="174" name="Shape 174"/>
          <p:cNvSpPr/>
          <p:nvPr/>
        </p:nvSpPr>
        <p:spPr>
          <a:xfrm>
            <a:off x="212343" y="4582885"/>
            <a:ext cx="7757378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SELECT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FROM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c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LEFT OUTER JOIN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Student_Class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s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3449053" y="5234403"/>
            <a:ext cx="713873" cy="707886"/>
          </a:xfrm>
          <a:prstGeom prst="line">
            <a:avLst/>
          </a:prstGeom>
          <a:ln w="25400">
            <a:solidFill>
              <a:srgbClr val="011993"/>
            </a:solidFill>
            <a:miter lim="400000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2342147" y="5895283"/>
            <a:ext cx="650507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011993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Refers to the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table on the 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“left”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side of the join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1B7557-1626-4C1F-BB1B-5C10B5607C2E}"/>
              </a:ext>
            </a:extLst>
          </p:cNvPr>
          <p:cNvSpPr/>
          <p:nvPr/>
        </p:nvSpPr>
        <p:spPr>
          <a:xfrm>
            <a:off x="3433656" y="1104157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Student_Class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CFDEFC-C051-4263-B5DA-DD77E27C49E9}"/>
              </a:ext>
            </a:extLst>
          </p:cNvPr>
          <p:cNvSpPr/>
          <p:nvPr/>
        </p:nvSpPr>
        <p:spPr>
          <a:xfrm>
            <a:off x="1122731" y="125945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697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 advAuto="0"/>
      <p:bldP spid="176" grpId="0" animBg="1" advAuto="0"/>
      <p:bldP spid="177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Join</a:t>
            </a:r>
          </a:p>
        </p:txBody>
      </p:sp>
      <p:graphicFrame>
        <p:nvGraphicFramePr>
          <p:cNvPr id="181" name="Table 181"/>
          <p:cNvGraphicFramePr/>
          <p:nvPr>
            <p:extLst>
              <p:ext uri="{D42A27DB-BD31-4B8C-83A1-F6EECF244321}">
                <p14:modId xmlns:p14="http://schemas.microsoft.com/office/powerpoint/2010/main" val="3766115252"/>
              </p:ext>
            </p:extLst>
          </p:nvPr>
        </p:nvGraphicFramePr>
        <p:xfrm>
          <a:off x="4438145" y="891907"/>
          <a:ext cx="2626977" cy="2595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10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96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9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16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20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18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3" name="Shape 183"/>
          <p:cNvSpPr/>
          <p:nvPr/>
        </p:nvSpPr>
        <p:spPr>
          <a:xfrm>
            <a:off x="5855368" y="4111424"/>
            <a:ext cx="3064734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011993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left outer join returns all the values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that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 inner join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returns, </a:t>
            </a:r>
            <a:r>
              <a:rPr sz="20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plus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all values in the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"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left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"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table that do not match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any entry 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the right table.</a:t>
            </a:r>
          </a:p>
        </p:txBody>
      </p:sp>
      <p:graphicFrame>
        <p:nvGraphicFramePr>
          <p:cNvPr id="184" name="Table 184"/>
          <p:cNvGraphicFramePr/>
          <p:nvPr>
            <p:extLst>
              <p:ext uri="{D42A27DB-BD31-4B8C-83A1-F6EECF244321}">
                <p14:modId xmlns:p14="http://schemas.microsoft.com/office/powerpoint/2010/main" val="15842805"/>
              </p:ext>
            </p:extLst>
          </p:nvPr>
        </p:nvGraphicFramePr>
        <p:xfrm>
          <a:off x="2345852" y="3699249"/>
          <a:ext cx="2377082" cy="29667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88541">
                  <a:extLst>
                    <a:ext uri="{9D8B030D-6E8A-4147-A177-3AD203B41FA5}">
                      <a16:colId xmlns:a16="http://schemas.microsoft.com/office/drawing/2014/main" val="1898635118"/>
                    </a:ext>
                  </a:extLst>
                </a:gridCol>
                <a:gridCol w="1188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498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Calculus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NULL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5" name="Shape 185"/>
          <p:cNvSpPr/>
          <p:nvPr/>
        </p:nvSpPr>
        <p:spPr>
          <a:xfrm>
            <a:off x="2620980" y="1601790"/>
            <a:ext cx="178510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Left outer Join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 rot="5423500">
            <a:off x="3150496" y="3053437"/>
            <a:ext cx="726090" cy="299750"/>
          </a:xfrm>
          <a:prstGeom prst="rightArrow">
            <a:avLst>
              <a:gd name="adj1" fmla="val 39976"/>
              <a:gd name="adj2" fmla="val 120635"/>
            </a:avLst>
          </a:prstGeom>
          <a:solidFill>
            <a:srgbClr val="941100"/>
          </a:solidFill>
          <a:ln w="25400">
            <a:solidFill>
              <a:srgbClr val="9411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graphicFrame>
        <p:nvGraphicFramePr>
          <p:cNvPr id="9" name="Table 172">
            <a:extLst>
              <a:ext uri="{FF2B5EF4-FFF2-40B4-BE49-F238E27FC236}">
                <a16:creationId xmlns:a16="http://schemas.microsoft.com/office/drawing/2014/main" id="{AA251CC8-08FF-48F4-9438-4AB90B0003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4558441"/>
              </p:ext>
            </p:extLst>
          </p:nvPr>
        </p:nvGraphicFramePr>
        <p:xfrm>
          <a:off x="187601" y="1120444"/>
          <a:ext cx="2207701" cy="22536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</a:t>
                      </a:r>
                      <a:endParaRPr sz="16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5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Calculus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68169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89249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Important: Understand why we need an </a:t>
            </a:r>
            <a:r>
              <a:rPr lang="en-US" sz="2400" b="1" i="1" dirty="0"/>
              <a:t>outer</a:t>
            </a:r>
            <a:r>
              <a:rPr lang="en-US" sz="2400" i="1" dirty="0"/>
              <a:t> joins here</a:t>
            </a:r>
          </a:p>
          <a:p>
            <a:pPr lvl="1"/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</a:t>
            </a:r>
            <a:r>
              <a:rPr lang="en-US" sz="2400" b="1" dirty="0">
                <a:solidFill>
                  <a:srgbClr val="C00000"/>
                </a:solidFill>
              </a:rPr>
              <a:t>all the movies </a:t>
            </a:r>
            <a:r>
              <a:rPr lang="en-US" sz="2400" dirty="0"/>
              <a:t>and their genres; show null if they do not have a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</a:t>
            </a:r>
            <a:r>
              <a:rPr lang="en-US" sz="2400" b="1" dirty="0">
                <a:solidFill>
                  <a:srgbClr val="C00000"/>
                </a:solidFill>
              </a:rPr>
              <a:t>all the students </a:t>
            </a:r>
            <a:r>
              <a:rPr lang="en-US" sz="2400" dirty="0"/>
              <a:t>and their Concentration; show null if they have not listed a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all the movies without 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590011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SemiJoins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and </a:t>
            </a: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AntiJoins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925" y="1376737"/>
            <a:ext cx="8204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Often, we use joins to compare entries across two tables with no intention of showing information from both tables.</a:t>
            </a:r>
          </a:p>
          <a:p>
            <a:endParaRPr lang="en-US" sz="2400" dirty="0"/>
          </a:p>
          <a:p>
            <a:r>
              <a:rPr lang="en-US" sz="2400" b="1" dirty="0" err="1"/>
              <a:t>Semijoin</a:t>
            </a:r>
            <a:r>
              <a:rPr lang="en-US" sz="24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(Inner) Join tables A and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Show only matching rows from A</a:t>
            </a:r>
          </a:p>
          <a:p>
            <a:endParaRPr lang="en-US" sz="2400" dirty="0"/>
          </a:p>
          <a:p>
            <a:r>
              <a:rPr lang="en-US" sz="2400" b="1" dirty="0"/>
              <a:t>Antijoin</a:t>
            </a:r>
            <a:r>
              <a:rPr lang="en-US" sz="24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(Outer) Join tables A and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Show non-matching rows from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83943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SemiJoins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and </a:t>
            </a: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AntiJoins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925" y="1376737"/>
            <a:ext cx="8204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Facebook database, using the Profiles and Concentration tables: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Inner join</a:t>
            </a:r>
            <a:r>
              <a:rPr lang="en-US" sz="2400" dirty="0"/>
              <a:t>: List the </a:t>
            </a:r>
            <a:r>
              <a:rPr lang="en-US" sz="2400" dirty="0" err="1"/>
              <a:t>profileID</a:t>
            </a:r>
            <a:r>
              <a:rPr lang="en-US" sz="2400" dirty="0"/>
              <a:t>, the name of the student, and their concentration(s)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(Left) </a:t>
            </a:r>
            <a:r>
              <a:rPr lang="en-US" sz="2400" b="1" dirty="0">
                <a:solidFill>
                  <a:srgbClr val="C00000"/>
                </a:solidFill>
              </a:rPr>
              <a:t>Semi-join</a:t>
            </a:r>
            <a:r>
              <a:rPr lang="en-US" sz="2400" dirty="0"/>
              <a:t>: List the </a:t>
            </a:r>
            <a:r>
              <a:rPr lang="en-US" sz="2400" dirty="0" err="1"/>
              <a:t>profileID</a:t>
            </a:r>
            <a:r>
              <a:rPr lang="en-US" sz="2400" dirty="0"/>
              <a:t>, the name of the student, for students that have listed "Finance" as their concentration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Left join</a:t>
            </a:r>
            <a:r>
              <a:rPr lang="en-US" sz="2400" dirty="0"/>
              <a:t>: List the </a:t>
            </a:r>
            <a:r>
              <a:rPr lang="en-US" sz="2400" dirty="0" err="1"/>
              <a:t>profileID</a:t>
            </a:r>
            <a:r>
              <a:rPr lang="en-US" sz="2400" dirty="0"/>
              <a:t>, the name of the student, and their concentration(s), including all students that have not listed a concentration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(Left) </a:t>
            </a:r>
            <a:r>
              <a:rPr lang="en-US" sz="2400" b="1" dirty="0">
                <a:solidFill>
                  <a:srgbClr val="C00000"/>
                </a:solidFill>
              </a:rPr>
              <a:t>Anti-join</a:t>
            </a:r>
            <a:r>
              <a:rPr lang="en-US" sz="2400" dirty="0"/>
              <a:t>: List the </a:t>
            </a:r>
            <a:r>
              <a:rPr lang="en-US" sz="2400" dirty="0" err="1"/>
              <a:t>profileID</a:t>
            </a:r>
            <a:r>
              <a:rPr lang="en-US" sz="2400" dirty="0"/>
              <a:t> and the name of the student, for all students that have not listed a concentration</a:t>
            </a:r>
          </a:p>
        </p:txBody>
      </p:sp>
    </p:spTree>
    <p:extLst>
      <p:ext uri="{BB962C8B-B14F-4D97-AF65-F5344CB8AC3E}">
        <p14:creationId xmlns:p14="http://schemas.microsoft.com/office/powerpoint/2010/main" val="199699116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Joins visualized">
            <a:extLst>
              <a:ext uri="{FF2B5EF4-FFF2-40B4-BE49-F238E27FC236}">
                <a16:creationId xmlns:a16="http://schemas.microsoft.com/office/drawing/2014/main" id="{7F8EB05C-0E04-0943-4C18-E28421FE2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0"/>
            <a:ext cx="5662613" cy="647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FE3725-3AD3-9613-0DEC-85C0B3B392A2}"/>
              </a:ext>
            </a:extLst>
          </p:cNvPr>
          <p:cNvSpPr txBox="1"/>
          <p:nvPr/>
        </p:nvSpPr>
        <p:spPr>
          <a:xfrm>
            <a:off x="3131976" y="6488668"/>
            <a:ext cx="2908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https://bit.ly/joins_explained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22374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Joins</a:t>
            </a:r>
          </a:p>
        </p:txBody>
      </p:sp>
      <p:sp>
        <p:nvSpPr>
          <p:cNvPr id="148" name="Shape 148"/>
          <p:cNvSpPr/>
          <p:nvPr/>
        </p:nvSpPr>
        <p:spPr>
          <a:xfrm>
            <a:off x="309899" y="2400300"/>
            <a:ext cx="85242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SQL join clause combines records from two or more tables in a database.  (Wikipedia)</a:t>
            </a:r>
          </a:p>
        </p:txBody>
      </p:sp>
    </p:spTree>
    <p:extLst>
      <p:ext uri="{BB962C8B-B14F-4D97-AF65-F5344CB8AC3E}">
        <p14:creationId xmlns:p14="http://schemas.microsoft.com/office/powerpoint/2010/main" val="26250696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0DCD45-6C95-438B-9703-4955C99B25AA}"/>
              </a:ext>
            </a:extLst>
          </p:cNvPr>
          <p:cNvSpPr/>
          <p:nvPr/>
        </p:nvSpPr>
        <p:spPr>
          <a:xfrm>
            <a:off x="496711" y="2551837"/>
            <a:ext cx="82634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the table </a:t>
            </a:r>
            <a:r>
              <a:rPr lang="en-US" sz="28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directors_genres</a:t>
            </a: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and find all genres of films and the corresponding probabilities for the director ID that corresponds to </a:t>
            </a: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Steven Spielberg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Sort the results by probability. </a:t>
            </a:r>
          </a:p>
        </p:txBody>
      </p:sp>
      <p:sp>
        <p:nvSpPr>
          <p:cNvPr id="3" name="Shape 44">
            <a:extLst>
              <a:ext uri="{FF2B5EF4-FFF2-40B4-BE49-F238E27FC236}">
                <a16:creationId xmlns:a16="http://schemas.microsoft.com/office/drawing/2014/main" id="{E84D4EA6-4EF2-4313-9F08-96C20CF410F7}"/>
              </a:ext>
            </a:extLst>
          </p:cNvPr>
          <p:cNvSpPr/>
          <p:nvPr/>
        </p:nvSpPr>
        <p:spPr>
          <a:xfrm>
            <a:off x="224589" y="147496"/>
            <a:ext cx="8670757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need for joins: Currently awkward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queries</a:t>
            </a:r>
          </a:p>
        </p:txBody>
      </p:sp>
    </p:spTree>
    <p:extLst>
      <p:ext uri="{BB962C8B-B14F-4D97-AF65-F5344CB8AC3E}">
        <p14:creationId xmlns:p14="http://schemas.microsoft.com/office/powerpoint/2010/main" val="1866416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</a:p>
        </p:txBody>
      </p:sp>
      <p:graphicFrame>
        <p:nvGraphicFramePr>
          <p:cNvPr id="153" name="Table 153"/>
          <p:cNvGraphicFramePr/>
          <p:nvPr>
            <p:extLst>
              <p:ext uri="{D42A27DB-BD31-4B8C-83A1-F6EECF244321}">
                <p14:modId xmlns:p14="http://schemas.microsoft.com/office/powerpoint/2010/main" val="2892719826"/>
              </p:ext>
            </p:extLst>
          </p:nvPr>
        </p:nvGraphicFramePr>
        <p:xfrm>
          <a:off x="492749" y="1625257"/>
          <a:ext cx="2639541" cy="2634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1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71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0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16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20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18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" name="Shape 154"/>
          <p:cNvSpPr/>
          <p:nvPr/>
        </p:nvSpPr>
        <p:spPr>
          <a:xfrm>
            <a:off x="556576" y="1077451"/>
            <a:ext cx="176105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none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Student</a:t>
            </a:r>
            <a:r>
              <a:rPr lang="en-US" sz="2000" u="none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_</a:t>
            </a:r>
            <a:r>
              <a:rPr sz="2000" u="none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Class</a:t>
            </a:r>
            <a:endParaRPr sz="2000" u="none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155" name="Table 155"/>
          <p:cNvGraphicFramePr/>
          <p:nvPr/>
        </p:nvGraphicFramePr>
        <p:xfrm>
          <a:off x="3636510" y="1625257"/>
          <a:ext cx="2207701" cy="188281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4097163" y="1077451"/>
            <a:ext cx="73513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none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Class</a:t>
            </a:r>
          </a:p>
        </p:txBody>
      </p:sp>
      <p:sp>
        <p:nvSpPr>
          <p:cNvPr id="157" name="Shape 157"/>
          <p:cNvSpPr/>
          <p:nvPr/>
        </p:nvSpPr>
        <p:spPr>
          <a:xfrm>
            <a:off x="6064423" y="1925842"/>
            <a:ext cx="253214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Find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name for all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classes that each student  is taking.</a:t>
            </a:r>
          </a:p>
        </p:txBody>
      </p:sp>
      <p:sp>
        <p:nvSpPr>
          <p:cNvPr id="159" name="Shape 159"/>
          <p:cNvSpPr/>
          <p:nvPr/>
        </p:nvSpPr>
        <p:spPr>
          <a:xfrm>
            <a:off x="50104" y="4764886"/>
            <a:ext cx="8611644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SELECT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FROM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</a:rPr>
              <a:t>Student_Class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INNER JOIN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ON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</a:rPr>
              <a:t>Student_Class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.class_id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 =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.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class_id</a:t>
            </a:r>
            <a:endParaRPr sz="2000" b="1" dirty="0">
              <a:solidFill>
                <a:schemeClr val="tx1">
                  <a:lumMod val="95000"/>
                  <a:lumOff val="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95722800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</a:p>
        </p:txBody>
      </p:sp>
      <p:graphicFrame>
        <p:nvGraphicFramePr>
          <p:cNvPr id="153" name="Table 153"/>
          <p:cNvGraphicFramePr/>
          <p:nvPr>
            <p:extLst>
              <p:ext uri="{D42A27DB-BD31-4B8C-83A1-F6EECF244321}">
                <p14:modId xmlns:p14="http://schemas.microsoft.com/office/powerpoint/2010/main" val="36715247"/>
              </p:ext>
            </p:extLst>
          </p:nvPr>
        </p:nvGraphicFramePr>
        <p:xfrm>
          <a:off x="492749" y="1625257"/>
          <a:ext cx="2639541" cy="2634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1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71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0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16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20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18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" name="Shape 154"/>
          <p:cNvSpPr/>
          <p:nvPr/>
        </p:nvSpPr>
        <p:spPr>
          <a:xfrm>
            <a:off x="556576" y="1077451"/>
            <a:ext cx="176105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none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Student</a:t>
            </a:r>
            <a:r>
              <a:rPr lang="en-US" sz="2000" u="none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_</a:t>
            </a:r>
            <a:r>
              <a:rPr sz="2000" u="none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Class</a:t>
            </a:r>
            <a:endParaRPr sz="2000" u="none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155" name="Table 155"/>
          <p:cNvGraphicFramePr/>
          <p:nvPr/>
        </p:nvGraphicFramePr>
        <p:xfrm>
          <a:off x="3636510" y="1625257"/>
          <a:ext cx="2207701" cy="188281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4097163" y="1077451"/>
            <a:ext cx="73513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none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Class</a:t>
            </a:r>
          </a:p>
        </p:txBody>
      </p:sp>
      <p:sp>
        <p:nvSpPr>
          <p:cNvPr id="157" name="Shape 157"/>
          <p:cNvSpPr/>
          <p:nvPr/>
        </p:nvSpPr>
        <p:spPr>
          <a:xfrm>
            <a:off x="6064423" y="1925842"/>
            <a:ext cx="253214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Find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name for all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classes that each student  is taking.</a:t>
            </a:r>
          </a:p>
        </p:txBody>
      </p:sp>
      <p:sp>
        <p:nvSpPr>
          <p:cNvPr id="159" name="Shape 159"/>
          <p:cNvSpPr/>
          <p:nvPr/>
        </p:nvSpPr>
        <p:spPr>
          <a:xfrm>
            <a:off x="50104" y="4764886"/>
            <a:ext cx="8611644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SELECT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FROM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</a:rPr>
              <a:t>Student_Class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</a:rPr>
              <a:t>AS 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INNER JOIN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AS C</a:t>
            </a: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ON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</a:rPr>
              <a:t>S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.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class_id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.class_id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endParaRPr sz="2000" b="1" dirty="0">
              <a:solidFill>
                <a:schemeClr val="tx1">
                  <a:lumMod val="95000"/>
                  <a:lumOff val="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253552130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</a:p>
        </p:txBody>
      </p:sp>
      <p:graphicFrame>
        <p:nvGraphicFramePr>
          <p:cNvPr id="153" name="Table 153"/>
          <p:cNvGraphicFramePr/>
          <p:nvPr>
            <p:extLst>
              <p:ext uri="{D42A27DB-BD31-4B8C-83A1-F6EECF244321}">
                <p14:modId xmlns:p14="http://schemas.microsoft.com/office/powerpoint/2010/main" val="2868209950"/>
              </p:ext>
            </p:extLst>
          </p:nvPr>
        </p:nvGraphicFramePr>
        <p:xfrm>
          <a:off x="492749" y="1625257"/>
          <a:ext cx="2639541" cy="2634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1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71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0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16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20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18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" name="Shape 154"/>
          <p:cNvSpPr/>
          <p:nvPr/>
        </p:nvSpPr>
        <p:spPr>
          <a:xfrm>
            <a:off x="556576" y="1077451"/>
            <a:ext cx="176105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none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Student</a:t>
            </a:r>
            <a:r>
              <a:rPr lang="en-US" sz="2000" u="none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_</a:t>
            </a:r>
            <a:r>
              <a:rPr sz="2000" u="none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Class</a:t>
            </a:r>
            <a:endParaRPr sz="2000" u="none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155" name="Table 155"/>
          <p:cNvGraphicFramePr/>
          <p:nvPr/>
        </p:nvGraphicFramePr>
        <p:xfrm>
          <a:off x="3636510" y="1625257"/>
          <a:ext cx="2207701" cy="188281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4097163" y="1077451"/>
            <a:ext cx="73513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none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Class</a:t>
            </a:r>
          </a:p>
        </p:txBody>
      </p:sp>
      <p:sp>
        <p:nvSpPr>
          <p:cNvPr id="157" name="Shape 157"/>
          <p:cNvSpPr/>
          <p:nvPr/>
        </p:nvSpPr>
        <p:spPr>
          <a:xfrm>
            <a:off x="6064423" y="1925842"/>
            <a:ext cx="253214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Find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name for all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classes that each student  is taking.</a:t>
            </a:r>
          </a:p>
        </p:txBody>
      </p:sp>
      <p:sp>
        <p:nvSpPr>
          <p:cNvPr id="159" name="Shape 159"/>
          <p:cNvSpPr/>
          <p:nvPr/>
        </p:nvSpPr>
        <p:spPr>
          <a:xfrm>
            <a:off x="50104" y="4764886"/>
            <a:ext cx="8611644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SELECT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FROM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</a:rPr>
              <a:t>Student_Class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</a:rPr>
              <a:t>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INNER JOIN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</a:t>
            </a: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ON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</a:rPr>
              <a:t>S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.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class_id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.class_id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endParaRPr sz="2000" b="1" dirty="0">
              <a:solidFill>
                <a:schemeClr val="tx1">
                  <a:lumMod val="95000"/>
                  <a:lumOff val="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323867105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381171" y="132085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Result</a:t>
            </a:r>
          </a:p>
        </p:txBody>
      </p:sp>
      <p:graphicFrame>
        <p:nvGraphicFramePr>
          <p:cNvPr id="163" name="Table 163"/>
          <p:cNvGraphicFramePr/>
          <p:nvPr>
            <p:extLst>
              <p:ext uri="{D42A27DB-BD31-4B8C-83A1-F6EECF244321}">
                <p14:modId xmlns:p14="http://schemas.microsoft.com/office/powerpoint/2010/main" val="4213101079"/>
              </p:ext>
            </p:extLst>
          </p:nvPr>
        </p:nvGraphicFramePr>
        <p:xfrm>
          <a:off x="2967789" y="4015677"/>
          <a:ext cx="2496400" cy="26468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58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65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4" name="Table 164"/>
          <p:cNvGraphicFramePr/>
          <p:nvPr>
            <p:extLst>
              <p:ext uri="{D42A27DB-BD31-4B8C-83A1-F6EECF244321}">
                <p14:modId xmlns:p14="http://schemas.microsoft.com/office/powerpoint/2010/main" val="2548284849"/>
              </p:ext>
            </p:extLst>
          </p:nvPr>
        </p:nvGraphicFramePr>
        <p:xfrm>
          <a:off x="768358" y="901305"/>
          <a:ext cx="2585187" cy="265140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93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364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16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20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18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5" name="Table 165"/>
          <p:cNvGraphicFramePr/>
          <p:nvPr>
            <p:extLst>
              <p:ext uri="{D42A27DB-BD31-4B8C-83A1-F6EECF244321}">
                <p14:modId xmlns:p14="http://schemas.microsoft.com/office/powerpoint/2010/main" val="681676982"/>
              </p:ext>
            </p:extLst>
          </p:nvPr>
        </p:nvGraphicFramePr>
        <p:xfrm>
          <a:off x="5543660" y="1264181"/>
          <a:ext cx="2207701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286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6" name="Shape 166"/>
          <p:cNvSpPr/>
          <p:nvPr/>
        </p:nvSpPr>
        <p:spPr>
          <a:xfrm>
            <a:off x="3652425" y="1596818"/>
            <a:ext cx="1288171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Inner Join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class_id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 rot="5423500">
            <a:off x="3930734" y="3300884"/>
            <a:ext cx="731084" cy="447801"/>
          </a:xfrm>
          <a:prstGeom prst="rightArrow">
            <a:avLst>
              <a:gd name="adj1" fmla="val 39976"/>
              <a:gd name="adj2" fmla="val 89316"/>
            </a:avLst>
          </a:prstGeom>
          <a:solidFill>
            <a:srgbClr val="941100"/>
          </a:solidFill>
          <a:ln w="25400">
            <a:solidFill>
              <a:srgbClr val="9411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34334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473" y="1265142"/>
            <a:ext cx="867121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and their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movie genres for the movies directed by Steven Spielberg and sort them in decreasing order of their probability (use the </a:t>
            </a:r>
            <a:r>
              <a:rPr lang="en-US" sz="2300" dirty="0" err="1"/>
              <a:t>director_genres</a:t>
            </a:r>
            <a:r>
              <a:rPr lang="en-US" sz="2300" dirty="0"/>
              <a:t> table)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and their directors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directed by Steven Spielberg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Simple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6491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473" y="1265142"/>
            <a:ext cx="8671214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from 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from year 2000 and their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Drama movies from 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Drama movies from year 2000 with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top-50 Drama movies from year 2000, based on the ratings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where there is an actor with the role ‘James Bond’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actors who played ‘James Bond’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actors who played ‘James Bond’ and the name of the movie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Rank the result by (a) rating, and (b)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where Brad Pitt is playing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Exclude the movies where he plays “himself”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Rank the result by (a) movie rating, and (b)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10898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40053</TotalTime>
  <Words>1175</Words>
  <Application>Microsoft Office PowerPoint</Application>
  <PresentationFormat>On-screen Show (4:3)</PresentationFormat>
  <Paragraphs>337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 Unicode MS</vt:lpstr>
      <vt:lpstr>Calibri</vt:lpstr>
      <vt:lpstr>Office Theme</vt:lpstr>
      <vt:lpstr>SQL: Joins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195</cp:revision>
  <cp:lastPrinted>2014-10-22T17:34:37Z</cp:lastPrinted>
  <dcterms:created xsi:type="dcterms:W3CDTF">2014-10-20T14:52:46Z</dcterms:created>
  <dcterms:modified xsi:type="dcterms:W3CDTF">2023-05-25T19:21:00Z</dcterms:modified>
</cp:coreProperties>
</file>