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9144000"/>
  <p:notesSz cx="7315200" cy="9601200"/>
  <p:embeddedFontLst>
    <p:embeddedFont>
      <p:font typeface="Arimo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g8RcBn23D/4Wir8RRn1ZmE/gTH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rim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rimo-italic.fntdata"/><Relationship Id="rId30" Type="http://schemas.openxmlformats.org/officeDocument/2006/relationships/font" Target="fonts/Arimo-bold.fntdata"/><Relationship Id="rId11" Type="http://schemas.openxmlformats.org/officeDocument/2006/relationships/slide" Target="slides/slide7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32" Type="http://schemas.openxmlformats.org/officeDocument/2006/relationships/font" Target="fonts/Arimo-boldItalic.fntdata"/><Relationship Id="rId13" Type="http://schemas.openxmlformats.org/officeDocument/2006/relationships/slide" Target="slides/slide9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bold.fntdata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5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3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9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20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c30a3ea24_0_4:notes"/>
          <p:cNvSpPr/>
          <p:nvPr>
            <p:ph idx="2" type="sldImg"/>
          </p:nvPr>
        </p:nvSpPr>
        <p:spPr>
          <a:xfrm>
            <a:off x="1497013" y="1200150"/>
            <a:ext cx="43212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2c30a3ea24_0_4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/>
          <p:nvPr>
            <p:ph idx="2" type="sldImg"/>
          </p:nvPr>
        </p:nvSpPr>
        <p:spPr>
          <a:xfrm>
            <a:off x="1497013" y="1200150"/>
            <a:ext cx="43212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2c30a3ea24_0_12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c30a3ea24_0_20:notes"/>
          <p:cNvSpPr/>
          <p:nvPr>
            <p:ph idx="2" type="sldImg"/>
          </p:nvPr>
        </p:nvSpPr>
        <p:spPr>
          <a:xfrm>
            <a:off x="1497013" y="1200150"/>
            <a:ext cx="43212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12c30a3ea24_0_20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c30a3ea24_0_0:notes"/>
          <p:cNvSpPr/>
          <p:nvPr>
            <p:ph idx="2" type="sldImg"/>
          </p:nvPr>
        </p:nvSpPr>
        <p:spPr>
          <a:xfrm>
            <a:off x="1497013" y="1200150"/>
            <a:ext cx="43212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c30a3ea24_0_0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2c30a3ea24_0_0:notes"/>
          <p:cNvSpPr txBox="1"/>
          <p:nvPr>
            <p:ph idx="12" type="sldNum"/>
          </p:nvPr>
        </p:nvSpPr>
        <p:spPr>
          <a:xfrm>
            <a:off x="4143587" y="9119475"/>
            <a:ext cx="3169800" cy="4818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c30a3ea24_0_27:notes"/>
          <p:cNvSpPr/>
          <p:nvPr>
            <p:ph idx="2" type="sldImg"/>
          </p:nvPr>
        </p:nvSpPr>
        <p:spPr>
          <a:xfrm>
            <a:off x="1497013" y="1200150"/>
            <a:ext cx="43212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2c30a3ea24_0_27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m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2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2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m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31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mo"/>
              <a:buNone/>
              <a:defRPr b="0" i="0" sz="4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mo"/>
              <a:buNone/>
            </a:pPr>
            <a:r>
              <a:rPr b="1" lang="en-US" sz="53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SQL</a:t>
            </a:r>
            <a:br>
              <a:rPr b="1" lang="en-US" sz="53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53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Subqueries and Variables</a:t>
            </a:r>
            <a:endParaRPr b="1" sz="53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/>
          <p:nvPr/>
        </p:nvSpPr>
        <p:spPr>
          <a:xfrm>
            <a:off x="114625" y="48275"/>
            <a:ext cx="8953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Saving Queries: CREATE TEMPORARY TABLE</a:t>
            </a:r>
            <a:endParaRPr b="1" sz="30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7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7"/>
          <p:cNvSpPr/>
          <p:nvPr/>
        </p:nvSpPr>
        <p:spPr>
          <a:xfrm>
            <a:off x="469900" y="948690"/>
            <a:ext cx="8044665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can save the results of a query in order to reuse the results easier, using the “CREATE TEMPORARY TABLE” command.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Example: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TEMPORARY TABLE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num_carriers_per_airport </a:t>
            </a: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SELECT origin, COUNT(DISTINCT carrier) AS carriers</a:t>
            </a:r>
            <a:endParaRPr b="1" sz="18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FROM m_ticket_prices</a:t>
            </a:r>
            <a:endParaRPr b="1" sz="18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GROUP BY origin</a:t>
            </a:r>
            <a:b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Then we can write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* </a:t>
            </a: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num_carriers_per_airport</a:t>
            </a: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access the results of the query. And then we can write our aggregate on top</a:t>
            </a: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carriers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COUNT(DISTINCT origin) AS airports </a:t>
            </a: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num_carriers_per_airport</a:t>
            </a: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GROUP BY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carriers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/>
          <p:nvPr/>
        </p:nvSpPr>
        <p:spPr>
          <a:xfrm>
            <a:off x="386308" y="147496"/>
            <a:ext cx="850831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Reusing Queries: WITH</a:t>
            </a:r>
            <a:endParaRPr b="1" sz="30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8"/>
          <p:cNvSpPr/>
          <p:nvPr/>
        </p:nvSpPr>
        <p:spPr>
          <a:xfrm>
            <a:off x="469900" y="948696"/>
            <a:ext cx="8044800" cy="37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Instead of creating a temporary table, we can also use the “WITH” statement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WITH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num_carriers_per_airport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 </a:t>
            </a:r>
            <a:b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(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SELECT origin, COUNT(DISTINCT carrier) AS carriers</a:t>
            </a:r>
            <a:endParaRPr b="1" sz="18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FROM m_ticket_prices</a:t>
            </a:r>
            <a:endParaRPr b="1" sz="18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GROUP BY origin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carriers, COUNT(DISTINCT origin) AS airports </a:t>
            </a: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num_carriers_per_airport</a:t>
            </a: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GROUP BY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carriers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/>
          <p:nvPr/>
        </p:nvSpPr>
        <p:spPr>
          <a:xfrm>
            <a:off x="386308" y="147496"/>
            <a:ext cx="850831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CREATE TEMPORARY TABLE </a:t>
            </a:r>
            <a:endParaRPr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CREATE VIEW</a:t>
            </a:r>
            <a:endParaRPr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br>
              <a:rPr b="1" lang="en-US" sz="24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24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WITH (aka CTE – Common Table Expressions)</a:t>
            </a:r>
            <a:endParaRPr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9"/>
          <p:cNvSpPr/>
          <p:nvPr/>
        </p:nvSpPr>
        <p:spPr>
          <a:xfrm>
            <a:off x="386308" y="1939952"/>
            <a:ext cx="8044665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94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TEMPORARY TABLE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num_carriers_per_airport 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AS…</a:t>
            </a:r>
            <a:b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Creates a temporary table with the results of the query. Table is only visible within the session (until the user disconnects). </a:t>
            </a:r>
            <a:r>
              <a:rPr i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Contents do </a:t>
            </a:r>
            <a:r>
              <a:rPr b="1" i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i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update if the underlying tables change.</a:t>
            </a:r>
            <a:endParaRPr b="1" i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WITH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num_carriers_per_airport 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AS…</a:t>
            </a:r>
            <a:b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WITH keyword allows the definition of a table name for a query, so that it can be reused later in the same SQL statement. Also known as “Common Table Expression”, it a very common way of writing queries with subqueries. Does not store the results of the subquery.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num_carriers_per_airport 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AS…</a:t>
            </a:r>
            <a:b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command creates a permanent table with the results of the query. It is visible to all users. </a:t>
            </a:r>
            <a:r>
              <a:rPr i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Contents do </a:t>
            </a:r>
            <a:r>
              <a:rPr b="1" i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i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update if the underlying tables change.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VIEW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num_carriers_per_airport 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AS…</a:t>
            </a:r>
            <a:b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VIEW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is similar to a 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TEMPORARY TABLE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but it is visible to everyone, it does not disappear. A view does not actually store the results, and the results are updated when the underlying table change. (There the concept of “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materialized view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” which stores the results and updates automatically, but not supported by MySQL.)</a:t>
            </a: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/>
          <p:nvPr/>
        </p:nvSpPr>
        <p:spPr>
          <a:xfrm>
            <a:off x="386308" y="147496"/>
            <a:ext cx="850831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Simplifying Common Queries</a:t>
            </a:r>
            <a:endParaRPr b="1" sz="30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10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10"/>
          <p:cNvSpPr/>
          <p:nvPr/>
        </p:nvSpPr>
        <p:spPr>
          <a:xfrm>
            <a:off x="469900" y="1125743"/>
            <a:ext cx="8044665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can save the results of a query in order to reuse the results easier, using the “CREATE TEMPORARY TABLE” command.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Example: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TEMPORARY TABLE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movies_all </a:t>
            </a: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	R.*,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M.name AS title, M.year, M. rating,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A.first_name, A.last_name, A.gender</a:t>
            </a:r>
            <a:endParaRPr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	roles R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JOIN actors A ON A.id = R.actor_id  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JOIN movies M ON M.id = R.movie_id</a:t>
            </a:r>
            <a:endParaRPr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Then we can write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* </a:t>
            </a: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movies_all</a:t>
            </a: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access the results of the query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/>
          <p:nvPr/>
        </p:nvSpPr>
        <p:spPr>
          <a:xfrm>
            <a:off x="386299" y="147500"/>
            <a:ext cx="846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Subqueries for SemiJoins and AntiJoins </a:t>
            </a:r>
            <a:br>
              <a:rPr b="1" lang="en-US" sz="30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30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						WHERE + IN</a:t>
            </a:r>
            <a:endParaRPr b="1" sz="30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14"/>
          <p:cNvSpPr/>
          <p:nvPr/>
        </p:nvSpPr>
        <p:spPr>
          <a:xfrm>
            <a:off x="854874" y="2587000"/>
            <a:ext cx="7929600" cy="14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SELECT 	A</a:t>
            </a:r>
            <a:r>
              <a:rPr baseline="-25000"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1, 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aseline="-25000"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2, 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aseline="-25000"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3, …, 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aseline="-25000"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aseline="-25000"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FROM 	T</a:t>
            </a:r>
            <a:r>
              <a:rPr baseline="-25000"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T</a:t>
            </a:r>
            <a:r>
              <a:rPr baseline="-25000"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… T</a:t>
            </a:r>
            <a:r>
              <a:rPr baseline="-25000"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endParaRPr sz="2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WHERE 	</a:t>
            </a: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</a:t>
            </a:r>
            <a:r>
              <a:rPr baseline="-25000"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 </a:t>
            </a:r>
            <a:r>
              <a:rPr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attribute IN </a:t>
            </a:r>
            <a:r>
              <a:rPr b="1" lang="en-US" sz="20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(SELECT attr FROM ….)</a:t>
            </a:r>
            <a:endParaRPr b="1" sz="2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657546" y="1281380"/>
            <a:ext cx="771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“IN” clause allows us to check if an attribute appears within a list returned by another SQL 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WHERE …. IN …. practice</a:t>
            </a:r>
            <a:endParaRPr b="1" sz="3000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87" name="Google Shape;187;p15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88" name="Google Shape;188;p15"/>
          <p:cNvSpPr txBox="1"/>
          <p:nvPr/>
        </p:nvSpPr>
        <p:spPr>
          <a:xfrm>
            <a:off x="115507" y="947392"/>
            <a:ext cx="8913000" cy="5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Semijoin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a </a:t>
            </a: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WHERE…IN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subquery, find the Drama movies.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Your subquery should return the IDs of Drama movies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Try also the same query with a JOIN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Antijoin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a </a:t>
            </a: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WHERE… NOT IN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subquery, </a:t>
            </a: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remove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the Drama movies.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the NOT IN construct now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i="1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Notice that the JOIN query does not work for movies that have “Drama” and other genres associated with them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a WHERE…IN subquery to find the favorite bands for students who like Radiohead?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Your subquery should return the IDs of students that like Radiohead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Find the movies where Brad Pitt and George Clooney played.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the movies_all temporary table that we defined before to find movie ids for Brad Pitt and George Clooney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the SELECT * FROM movies WHERE id IN (…) AND id IN (…) construct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the movie ids for Brad Pitt as a subquery, and the movie ids by George Clooney as another subquery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/>
          <p:nvPr/>
        </p:nvSpPr>
        <p:spPr>
          <a:xfrm>
            <a:off x="1298863" y="1870362"/>
            <a:ext cx="7424304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TEMPORARY TABLE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actor_stats AS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	actor_id,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ROUND(AVG(rating),2) AS rating,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COUNT(*) AS num_movies,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COUNT(rating) AS rated_movies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	movies_all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GROUP BY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actor_id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Practice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Using the table above, find “great actors”. A “great actor” has a an average rating of 6.5 and above, and starred in at least 40 rated movies.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1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Building on top of “saved” queries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Further Practice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12"/>
          <p:cNvSpPr txBox="1"/>
          <p:nvPr/>
        </p:nvSpPr>
        <p:spPr>
          <a:xfrm>
            <a:off x="110532" y="1478067"/>
            <a:ext cx="8913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Longer example: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Find the movies with at least 5 “great actors”.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“great actor” has an average rating of 6.5 and above and starred in at least 40 rated movies.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i="1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Hints: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i="1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Write a query that retrieves the “great actors” (there are 221 of them) and return their actor ids.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i="1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Then write a query on roles, limiting your query to only include actors with ids in the list of “great actors” ids.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i="1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GROUP BY to count the number of “great actors” for each movie and use HAVING to limit the results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/>
          <p:nvPr/>
        </p:nvSpPr>
        <p:spPr>
          <a:xfrm>
            <a:off x="386308" y="147496"/>
            <a:ext cx="775737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Subqueries Practice Query: </a:t>
            </a:r>
            <a:br>
              <a:rPr b="1" lang="en-US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Books and Political Views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13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204550" y="1376725"/>
            <a:ext cx="85359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Compare the favorite books of liberal and conservative students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Subquery 1: Get the list of books (with counts) of all liberal students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Subquery 2: Get the list of books (with counts) of all conservative students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Join the two on book name and compare counts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Analytics Concepts: </a:t>
            </a:r>
            <a:r>
              <a:rPr b="1" lang="en-US" sz="1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Lift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-US" sz="1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Log-odds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Normalize the raw counts by the size of the liberal / conservative population and compute the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percentage</a:t>
            </a: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of liberals / conservatives that like a book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Compute the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ratio </a:t>
            </a: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of the percentages for each book. The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ratio of percentages</a:t>
            </a: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between two populations is commonly called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lift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often take the </a:t>
            </a:r>
            <a:r>
              <a:rPr b="1" i="0" lang="en-US" sz="18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log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of ratios </a:t>
            </a: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(aka log-odds).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Log-odds are symmetric around 0, and they are additive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 opposed to lift numbers that are multiplicative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Consider only books that have at least 5 likes, to avoid noise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would be the purpose of OUTER joins in this case?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/>
          <p:nvPr/>
        </p:nvSpPr>
        <p:spPr>
          <a:xfrm>
            <a:off x="3353269" y="2721114"/>
            <a:ext cx="2437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Variables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Subqueries</a:t>
            </a:r>
            <a:endParaRPr b="1" i="0" sz="3600" u="none" cap="none" strike="noStrik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Variables</a:t>
            </a:r>
            <a:endParaRPr b="1" sz="3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19" name="Google Shape;219;p17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20" name="Google Shape;220;p17"/>
          <p:cNvSpPr txBox="1"/>
          <p:nvPr/>
        </p:nvSpPr>
        <p:spPr>
          <a:xfrm>
            <a:off x="211619" y="1378168"/>
            <a:ext cx="8658061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in SQL allow us to store values in generic names and reuse the generic names instead of the literal values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 we want to make our queries generic, and have placeholders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@band = ‘Radiohead’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times we want to store the (single value) result of a query in a variable to use later.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liberal students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@liberal = (SELECT COUNT(*) FROM Profiles WHERE PoliticalViews=‘Liberal’)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are especially useful when we execute a sequence of SQL statements and we want to reuse results from previous queries.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Subqueries, Variables, and so on</a:t>
            </a:r>
            <a:endParaRPr b="1" sz="3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27" name="Google Shape;227;p18"/>
          <p:cNvSpPr txBox="1"/>
          <p:nvPr/>
        </p:nvSpPr>
        <p:spPr>
          <a:xfrm>
            <a:off x="529119" y="1376737"/>
            <a:ext cx="8211227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Music that people that like Radiohead tend to like.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the query above for Jay Z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your query generic, by using a @band variable and then set it appropriately: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@band = ‘Radiohead’ 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vs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@band = ‘Jay Z’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Music Recommendations</a:t>
            </a:r>
            <a:endParaRPr b="1" sz="3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34" name="Google Shape;234;p19"/>
          <p:cNvSpPr txBox="1"/>
          <p:nvPr/>
        </p:nvSpPr>
        <p:spPr>
          <a:xfrm>
            <a:off x="529119" y="1376737"/>
            <a:ext cx="8211227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query that shows the percentage of people that like a music group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variable for doing the normalization from counts to percentages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query that shows the percentage of people that like a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music group AND the focus band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Again, use a variable for doing the normalization from counts to percentages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an outer join and compare the percentage of the focus band fans that like a music vs the percentage of the fans overall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Practice</a:t>
            </a:r>
            <a:endParaRPr b="1" sz="3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40" name="Google Shape;240;p20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41" name="Google Shape;241;p20"/>
          <p:cNvSpPr txBox="1"/>
          <p:nvPr/>
        </p:nvSpPr>
        <p:spPr>
          <a:xfrm>
            <a:off x="529119" y="1376737"/>
            <a:ext cx="8211227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Book preferences by gender. What are the books that men like and what are the books that women like? Show the lifts and log-odds.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c30a3ea24_0_4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Need for Subqueries</a:t>
            </a:r>
            <a:endParaRPr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g12c30a3ea24_0_4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1" name="Google Shape;101;g12c30a3ea24_0_4"/>
          <p:cNvSpPr txBox="1"/>
          <p:nvPr/>
        </p:nvSpPr>
        <p:spPr>
          <a:xfrm>
            <a:off x="183175" y="1376725"/>
            <a:ext cx="80220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the Zillow database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the national average sale price across all houses in the database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cities and the average price of the houses in each city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cities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 average price of the houses for all cities where the average home price is above $550,122.52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cities and the average price of the houses for all cities where the average home price is above the national average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Need for Subqueries</a:t>
            </a:r>
            <a:endParaRPr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8" name="Google Shape;108;g12c30a3ea24_0_12"/>
          <p:cNvSpPr txBox="1"/>
          <p:nvPr/>
        </p:nvSpPr>
        <p:spPr>
          <a:xfrm>
            <a:off x="183175" y="900650"/>
            <a:ext cx="80220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the national average sale price across all houses in the database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AVG(mkt_price)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transactions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cities and the average price of the houses in each city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city, AVG(mkt_price) AS avg_price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transactions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city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cities and the average price of the houses for all cities where the average home price is above $550,122.52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city, AVG(mkt_price) AS avg_price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transactions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city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AVG(mkt_price) &gt; 550,122.52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cities and the average price of the houses for all cities where the average home price is above the national average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c30a3ea24_0_20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Need for Subqueries</a:t>
            </a:r>
            <a:endParaRPr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g12c30a3ea24_0_20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5" name="Google Shape;115;g12c30a3ea24_0_20"/>
          <p:cNvSpPr txBox="1"/>
          <p:nvPr/>
        </p:nvSpPr>
        <p:spPr>
          <a:xfrm>
            <a:off x="183175" y="900650"/>
            <a:ext cx="87243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the national average sale price across all houses in the database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1" lang="en-US" sz="1800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SELECT AVG(mkt_price) </a:t>
            </a:r>
            <a:br>
              <a:rPr b="1" lang="en-US" sz="1800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FROM transactions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cities and the average price of the houses for all cities where the average home price is above $550,122.52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Font typeface="Calibri"/>
              <a:buChar char="○"/>
            </a:pPr>
            <a:r>
              <a:rPr b="1" lang="en-US" sz="1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SELECT city, AVG(mkt_price) AS avg_price</a:t>
            </a:r>
            <a:endParaRPr b="1" sz="1800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FROM transactions</a:t>
            </a:r>
            <a:endParaRPr b="1" sz="1800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GROUP BY city</a:t>
            </a:r>
            <a:br>
              <a:rPr b="1" lang="en-US" sz="1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HAVING AVG(mkt_price) &gt; </a:t>
            </a:r>
            <a:r>
              <a:rPr b="1" lang="en-US" sz="1800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550,122.52</a:t>
            </a:r>
            <a:endParaRPr b="1" sz="1800">
              <a:solidFill>
                <a:srgbClr val="5706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cities and the average price of the houses for all cities where the average home price is above the national average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Font typeface="Calibri"/>
              <a:buChar char="○"/>
            </a:pPr>
            <a:r>
              <a:rPr b="1" lang="en-US" sz="1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SELECT city, AVG(mkt_price) AS avg_price</a:t>
            </a:r>
            <a:endParaRPr b="1" sz="1800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FROM transactions</a:t>
            </a:r>
            <a:endParaRPr b="1" sz="1800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GROUP BY city</a:t>
            </a:r>
            <a:br>
              <a:rPr b="1" lang="en-US" sz="1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HAVING AVG(mkt_price)</a:t>
            </a:r>
            <a:r>
              <a:rPr lang="en-US" sz="1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b="1" lang="en-US" sz="1800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(SELECT AVG(mkt_price) FROM transactions)</a:t>
            </a:r>
            <a:endParaRPr b="1" sz="1800">
              <a:solidFill>
                <a:srgbClr val="5706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Subqueries / FROM</a:t>
            </a:r>
            <a:endParaRPr b="1" i="0" sz="3000" u="none" cap="none" strike="noStrik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1759204" y="1461969"/>
            <a:ext cx="4490380" cy="1410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SELECT 	A</a:t>
            </a:r>
            <a:r>
              <a:rPr baseline="-25000" i="0" lang="en-US" sz="2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1, </a:t>
            </a:r>
            <a:r>
              <a:rPr i="0" lang="en-US" sz="2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aseline="-25000" i="0" lang="en-US" sz="2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2, </a:t>
            </a:r>
            <a:r>
              <a:rPr lang="en-US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…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i="0" lang="en-US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FROM 	T</a:t>
            </a:r>
            <a:r>
              <a:rPr baseline="-25000" i="0" lang="en-US" sz="2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  </a:t>
            </a:r>
            <a:r>
              <a:rPr lang="en-US" sz="2700"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i="0" lang="en-US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1" baseline="-25000" i="0" lang="en-US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aseline="-25000" i="0" lang="en-US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0" lang="en-US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lang="en-US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…</a:t>
            </a:r>
            <a:r>
              <a:rPr i="0" lang="en-US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 </a:t>
            </a:r>
            <a:endParaRPr i="0" sz="27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i="0" lang="en-US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WHERE 	</a:t>
            </a:r>
            <a:r>
              <a:rPr lang="en-US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…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6367509" y="2013394"/>
            <a:ext cx="251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Tables</a:t>
            </a:r>
            <a:endParaRPr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3"/>
          <p:cNvCxnSpPr/>
          <p:nvPr/>
        </p:nvCxnSpPr>
        <p:spPr>
          <a:xfrm rot="10800000">
            <a:off x="5842035" y="2129654"/>
            <a:ext cx="333600" cy="0"/>
          </a:xfrm>
          <a:prstGeom prst="straightConnector1">
            <a:avLst/>
          </a:prstGeom>
          <a:noFill/>
          <a:ln cap="flat" cmpd="sng" w="25400">
            <a:solidFill>
              <a:srgbClr val="01199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29" name="Google Shape;129;p3"/>
          <p:cNvSpPr txBox="1"/>
          <p:nvPr/>
        </p:nvSpPr>
        <p:spPr>
          <a:xfrm>
            <a:off x="754534" y="3354884"/>
            <a:ext cx="7717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A table can be directly replaced by another query, placed within parentheses. For readability, better to define a VIEW or TEMPORARY TABLE and use that.</a:t>
            </a:r>
            <a:endParaRPr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1474125" y="4569675"/>
            <a:ext cx="5738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SELECT 	A</a:t>
            </a:r>
            <a:r>
              <a:rPr baseline="-25000"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1, 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aseline="-25000"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2, 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aseline="-25000"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3, …, 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aseline="-25000"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aseline="-25000"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FROM 		T</a:t>
            </a:r>
            <a:r>
              <a:rPr baseline="-25000"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US" sz="2700">
                <a:latin typeface="Montserrat"/>
                <a:ea typeface="Montserrat"/>
                <a:cs typeface="Montserrat"/>
                <a:sym typeface="Montserrat"/>
              </a:rPr>
              <a:t> JOIN</a:t>
            </a:r>
            <a:r>
              <a:rPr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n-U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SELECT * FROM…</a:t>
            </a:r>
            <a:r>
              <a:rPr b="1" lang="en-US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</a:t>
            </a:r>
            <a:r>
              <a:rPr baseline="-25000"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,.. </a:t>
            </a:r>
            <a:br>
              <a:rPr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WHERE 	</a:t>
            </a:r>
            <a:r>
              <a:rPr lang="en-US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…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7441450" y="4904875"/>
            <a:ext cx="149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Tables </a:t>
            </a:r>
            <a:br>
              <a:rPr b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1" lang="en-US" sz="2000" u="none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(or queries)</a:t>
            </a:r>
            <a:endParaRPr b="1" sz="2000" u="none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32" name="Google Shape;132;p3"/>
          <p:cNvCxnSpPr/>
          <p:nvPr/>
        </p:nvCxnSpPr>
        <p:spPr>
          <a:xfrm rot="10800000">
            <a:off x="7054527" y="5212671"/>
            <a:ext cx="333600" cy="0"/>
          </a:xfrm>
          <a:prstGeom prst="straightConnector1">
            <a:avLst/>
          </a:prstGeom>
          <a:noFill/>
          <a:ln cap="flat" cmpd="sng" w="25400">
            <a:solidFill>
              <a:srgbClr val="01199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Need for Subqueries</a:t>
            </a:r>
            <a:endParaRPr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529119" y="1376737"/>
            <a:ext cx="82113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Write a query that returns how many airports are served by one carrier, how many airports are served by two carriers, and so on</a:t>
            </a: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80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SELECT carriers, COUNT(DISTINCT origin) AS airports</a:t>
            </a:r>
            <a:br>
              <a:rPr lang="en-US" sz="180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	FROM (</a:t>
            </a: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b="1" lang="en-US" sz="18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SELECT origin, COUNT(DISTINCT carrier) AS carriers</a:t>
            </a:r>
            <a:endParaRPr b="1" sz="18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FROM m_ticket_prices</a:t>
            </a:r>
            <a:endParaRPr b="1" sz="18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GROUP BY origin</a:t>
            </a: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) A</a:t>
            </a:r>
            <a:br>
              <a:rPr lang="en-US" sz="180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GROUP BY </a:t>
            </a:r>
            <a:r>
              <a:rPr lang="en-US" sz="180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carriers</a:t>
            </a: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c30a3ea24_0_27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Need for Subqueries</a:t>
            </a:r>
            <a:endParaRPr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g12c30a3ea24_0_27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6" name="Google Shape;146;g12c30a3ea24_0_27"/>
          <p:cNvSpPr txBox="1"/>
          <p:nvPr/>
        </p:nvSpPr>
        <p:spPr>
          <a:xfrm>
            <a:off x="529119" y="1376737"/>
            <a:ext cx="82113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Write a query that returns how many airports are served by one carrier, how many airports are served by two carriers, and so on</a:t>
            </a: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	SELECT carriers, COUNT(DISTINCT origin) AS airports</a:t>
            </a:r>
            <a:br>
              <a:rPr b="1" lang="en-US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	FROM (</a:t>
            </a: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b="1" lang="en-US" sz="18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SELECT origin, COUNT(DISTINCT carrier) AS carriers</a:t>
            </a:r>
            <a:endParaRPr b="1" sz="18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FROM m_ticket_prices</a:t>
            </a:r>
            <a:endParaRPr b="1" sz="18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GROUP BY origin</a:t>
            </a: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) A</a:t>
            </a:r>
            <a:br>
              <a:rPr b="1" lang="en-US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GROUP BY carriers</a:t>
            </a: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2014-10-20T14:52:46Z</dcterms:created>
  <dc:creator>Panos Ipeirotis</dc:creator>
</cp:coreProperties>
</file>