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7" r:id="rId4"/>
    <p:sldId id="283" r:id="rId5"/>
    <p:sldId id="291" r:id="rId6"/>
    <p:sldId id="297" r:id="rId7"/>
    <p:sldId id="293" r:id="rId8"/>
    <p:sldId id="289" r:id="rId9"/>
    <p:sldId id="296" r:id="rId10"/>
    <p:sldId id="298" r:id="rId11"/>
    <p:sldId id="299" r:id="rId12"/>
    <p:sldId id="295" r:id="rId13"/>
    <p:sldId id="294" r:id="rId14"/>
    <p:sldId id="286" r:id="rId15"/>
    <p:sldId id="301" r:id="rId16"/>
    <p:sldId id="302" r:id="rId17"/>
    <p:sldId id="300" r:id="rId18"/>
    <p:sldId id="284" r:id="rId19"/>
    <p:sldId id="290" r:id="rId20"/>
    <p:sldId id="292" r:id="rId21"/>
  </p:sldIdLst>
  <p:sldSz cx="9144000" cy="6858000" type="screen4x3"/>
  <p:notesSz cx="7315200" cy="9601200"/>
  <p:embeddedFontLst>
    <p:embeddedFont>
      <p:font typeface="Arim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3ZLvO33oq78s+YwLT1n/iDoW9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5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447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607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648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753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460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898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12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541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46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144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07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42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40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40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790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3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99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62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  <a:defRPr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br>
              <a:rPr lang="en-US" sz="53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3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Window Queries</a:t>
            </a:r>
            <a:endParaRPr sz="53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Practice query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109470" y="788529"/>
            <a:ext cx="91440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the collisions database, the following query calculates the number of traffic accidents in NYC, on a daily basis: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daily_accidents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 	</a:t>
            </a:r>
          </a:p>
          <a:p>
            <a:pPr lvl="1"/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SELECT DATE(DATE_TIME)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accident_date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COUNT(*)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</a:p>
          <a:p>
            <a:pPr lvl="1"/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FROM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collisions.collisions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</a:p>
          <a:p>
            <a:pPr lvl="1"/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GROUP BY DATE(DATE_TIME)	</a:t>
            </a:r>
          </a:p>
          <a:p>
            <a:pPr lvl="1"/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ORDER BY DATE(DATE_TIME);</a:t>
            </a:r>
            <a:endParaRPr sz="20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478CF-D222-09BA-21D9-4827DD97B994}"/>
              </a:ext>
            </a:extLst>
          </p:cNvPr>
          <p:cNvSpPr txBox="1"/>
          <p:nvPr/>
        </p:nvSpPr>
        <p:spPr>
          <a:xfrm>
            <a:off x="386308" y="4010345"/>
            <a:ext cx="82876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uses the “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daily_accidents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 temporary table: For each day, list not only the number of accidents on the day, but also the number of accidents the day before, 7 days before, and 365 days before, creating three new 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cnt_day_before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cnt_week_before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cnt_year_before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(Optional) Calculate the difference of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 with the variables above</a:t>
            </a:r>
          </a:p>
          <a:p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(Optional) Add the same numbers but for next day, week, and year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398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r>
              <a:rPr lang="en-US" sz="36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Partitions</a:t>
            </a:r>
            <a:endParaRPr sz="36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2772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…)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759279" y="1376737"/>
            <a:ext cx="7384429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 far, our “OVER()” clauses only included an ORDER BY clause and operated on the full table.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OVER(PARTITION BY …) clause allows us to apply the functions within groups (i.e., “partitions”)</a:t>
            </a:r>
          </a:p>
        </p:txBody>
      </p:sp>
    </p:spTree>
    <p:extLst>
      <p:ext uri="{BB962C8B-B14F-4D97-AF65-F5344CB8AC3E}">
        <p14:creationId xmlns:p14="http://schemas.microsoft.com/office/powerpoint/2010/main" val="172028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Partitioning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93785" y="1376737"/>
            <a:ext cx="9050215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(temporary) table with the most popular music on Facebook: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popular_music_and_gender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COUNT(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FROM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FavoriteMusic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Profiles P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WHERE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IS NOT NULL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GROUP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BY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	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ORDER BY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DESC;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Music, Sex,</a:t>
            </a:r>
          </a:p>
          <a:p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	RANK() </a:t>
            </a:r>
          </a:p>
          <a:p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Sex 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music_rank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popular_music_and_gender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lvl="1"/>
            <a:endParaRPr lang="en-US"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function applied to each row in the window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Sex 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window (in this case, music counts 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grouped by “Sex”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, ordered by descending counts)</a:t>
            </a:r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0409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Partitioning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93785" y="1376737"/>
            <a:ext cx="9050215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(temporary) table with the most popular music on Facebook: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popular_music_and_gender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AS	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COUNT(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FROM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FavoriteMusic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 JOIN Profiles P 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WHERE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IS NOT NULL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GROUP BY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	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ORDER BY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DESC;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Music, Sex,</a:t>
            </a:r>
          </a:p>
          <a:p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	RANK() </a:t>
            </a:r>
          </a:p>
          <a:p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PARTITION BY Sex 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ORDER BY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music_rank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popular_music_and_gender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lvl="1"/>
            <a:endParaRPr lang="en-US"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function applied to each row in the window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PARTITION BY Sex 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ORDER BY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window (in this case, music counts 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grouped by “Sex”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, ordered by descending counts)</a:t>
            </a:r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8661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Practice queries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109470" y="788529"/>
            <a:ext cx="86782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imdb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database: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Return the top-3 movies from each year.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Return the best actor from each year. Try using the FIRST_VALUE()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478CF-D222-09BA-21D9-4827DD97B994}"/>
              </a:ext>
            </a:extLst>
          </p:cNvPr>
          <p:cNvSpPr txBox="1"/>
          <p:nvPr/>
        </p:nvSpPr>
        <p:spPr>
          <a:xfrm>
            <a:off x="109470" y="4450133"/>
            <a:ext cx="86782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the real estate database (table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nyc_transactions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For each transaction, find the prior closing date and closing price for the house. Calculate the price difference, the percentage increase, and the average yearly appreciation.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dk1"/>
                </a:solidFill>
                <a:latin typeface="Montserrat"/>
                <a:sym typeface="Montserrat"/>
              </a:rPr>
              <a:t>Note 1: The DATEDIFF(date1, date2) function calculates the number of days between two 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dk1"/>
                </a:solidFill>
                <a:latin typeface="Montserrat"/>
                <a:sym typeface="Montserrat"/>
              </a:rPr>
              <a:t>Note 2: Given the original price p1, new price p2, and years y between the two, the average yearly appreciation is a = ( p2/p1 )^ (1/y) - 1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67F96-1387-E60E-B742-D04B5B95B203}"/>
              </a:ext>
            </a:extLst>
          </p:cNvPr>
          <p:cNvSpPr txBox="1"/>
          <p:nvPr/>
        </p:nvSpPr>
        <p:spPr>
          <a:xfrm>
            <a:off x="109470" y="1926813"/>
            <a:ext cx="8678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the flights database: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each airline, list the top airports in terms of passengers and in terms of revenue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each origin airport, show the top-3 the destinations in terms of total number of passengers (note: you need a subquery to filter based on the outcome of a window query)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Bonus: Use the NTH_VALUE() to arrange the first, second, and third in different columns</a:t>
            </a:r>
          </a:p>
        </p:txBody>
      </p:sp>
    </p:spTree>
    <p:extLst>
      <p:ext uri="{BB962C8B-B14F-4D97-AF65-F5344CB8AC3E}">
        <p14:creationId xmlns:p14="http://schemas.microsoft.com/office/powerpoint/2010/main" val="213298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7" y="147496"/>
            <a:ext cx="820252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Average ROI of real estate transactions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109470" y="788529"/>
            <a:ext cx="9144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F6D61-0B59-9B2A-5213-C57F823E5E4D}"/>
              </a:ext>
            </a:extLst>
          </p:cNvPr>
          <p:cNvSpPr txBox="1"/>
          <p:nvPr/>
        </p:nvSpPr>
        <p:spPr>
          <a:xfrm>
            <a:off x="109470" y="1436600"/>
            <a:ext cx="848622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transactions AS (</a:t>
            </a:r>
          </a:p>
          <a:p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 err="1">
                <a:solidFill>
                  <a:srgbClr val="7030A0"/>
                </a:solidFill>
              </a:rPr>
              <a:t>property_id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</a:t>
            </a:r>
            <a:r>
              <a:rPr lang="en-US" dirty="0" err="1">
                <a:solidFill>
                  <a:srgbClr val="7030A0"/>
                </a:solidFill>
              </a:rPr>
              <a:t>zipcode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</a:t>
            </a:r>
            <a:r>
              <a:rPr lang="en-US" dirty="0" err="1">
                <a:solidFill>
                  <a:srgbClr val="7030A0"/>
                </a:solidFill>
              </a:rPr>
              <a:t>close_date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close_price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LAG(</a:t>
            </a:r>
            <a:r>
              <a:rPr lang="en-US" dirty="0" err="1">
                <a:solidFill>
                  <a:srgbClr val="7030A0"/>
                </a:solidFill>
              </a:rPr>
              <a:t>close_date</a:t>
            </a:r>
            <a:r>
              <a:rPr lang="en-US" dirty="0">
                <a:solidFill>
                  <a:srgbClr val="7030A0"/>
                </a:solidFill>
              </a:rPr>
              <a:t>) OVER w AS </a:t>
            </a:r>
            <a:r>
              <a:rPr lang="en-US" dirty="0" err="1">
                <a:solidFill>
                  <a:srgbClr val="7030A0"/>
                </a:solidFill>
              </a:rPr>
              <a:t>prior_sale_date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LAG(</a:t>
            </a:r>
            <a:r>
              <a:rPr lang="en-US" dirty="0" err="1">
                <a:solidFill>
                  <a:srgbClr val="7030A0"/>
                </a:solidFill>
              </a:rPr>
              <a:t>close_price</a:t>
            </a:r>
            <a:r>
              <a:rPr lang="en-US" dirty="0">
                <a:solidFill>
                  <a:srgbClr val="7030A0"/>
                </a:solidFill>
              </a:rPr>
              <a:t>) OVER w AS </a:t>
            </a:r>
            <a:r>
              <a:rPr lang="en-US" dirty="0" err="1">
                <a:solidFill>
                  <a:srgbClr val="7030A0"/>
                </a:solidFill>
              </a:rPr>
              <a:t>prior_sale_price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DATEDIFF(</a:t>
            </a:r>
            <a:r>
              <a:rPr lang="en-US" dirty="0" err="1">
                <a:solidFill>
                  <a:srgbClr val="7030A0"/>
                </a:solidFill>
              </a:rPr>
              <a:t>close_date</a:t>
            </a:r>
            <a:r>
              <a:rPr lang="en-US" dirty="0">
                <a:solidFill>
                  <a:srgbClr val="7030A0"/>
                </a:solidFill>
              </a:rPr>
              <a:t>, LAG(</a:t>
            </a:r>
            <a:r>
              <a:rPr lang="en-US" dirty="0" err="1">
                <a:solidFill>
                  <a:srgbClr val="7030A0"/>
                </a:solidFill>
              </a:rPr>
              <a:t>close_date</a:t>
            </a:r>
            <a:r>
              <a:rPr lang="en-US" dirty="0">
                <a:solidFill>
                  <a:srgbClr val="7030A0"/>
                </a:solidFill>
              </a:rPr>
              <a:t>) OVER w) / 365 AS </a:t>
            </a:r>
            <a:r>
              <a:rPr lang="en-US" dirty="0" err="1">
                <a:solidFill>
                  <a:srgbClr val="7030A0"/>
                </a:solidFill>
              </a:rPr>
              <a:t>years_between_sales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</a:t>
            </a:r>
            <a:r>
              <a:rPr lang="en-US" dirty="0" err="1">
                <a:solidFill>
                  <a:srgbClr val="7030A0"/>
                </a:solidFill>
              </a:rPr>
              <a:t>close_price</a:t>
            </a:r>
            <a:r>
              <a:rPr lang="en-US" dirty="0">
                <a:solidFill>
                  <a:srgbClr val="7030A0"/>
                </a:solidFill>
              </a:rPr>
              <a:t> - LAG(</a:t>
            </a:r>
            <a:r>
              <a:rPr lang="en-US" dirty="0" err="1">
                <a:solidFill>
                  <a:srgbClr val="7030A0"/>
                </a:solidFill>
              </a:rPr>
              <a:t>close_price</a:t>
            </a:r>
            <a:r>
              <a:rPr lang="en-US" dirty="0">
                <a:solidFill>
                  <a:srgbClr val="7030A0"/>
                </a:solidFill>
              </a:rPr>
              <a:t>) OVER w AS </a:t>
            </a:r>
            <a:r>
              <a:rPr lang="en-US" dirty="0" err="1">
                <a:solidFill>
                  <a:srgbClr val="7030A0"/>
                </a:solidFill>
              </a:rPr>
              <a:t>price_diff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</a:t>
            </a:r>
            <a:r>
              <a:rPr lang="en-US" dirty="0" err="1">
                <a:solidFill>
                  <a:srgbClr val="7030A0"/>
                </a:solidFill>
              </a:rPr>
              <a:t>close_price</a:t>
            </a:r>
            <a:r>
              <a:rPr lang="en-US" dirty="0">
                <a:solidFill>
                  <a:srgbClr val="7030A0"/>
                </a:solidFill>
              </a:rPr>
              <a:t> / LAG(</a:t>
            </a:r>
            <a:r>
              <a:rPr lang="en-US" dirty="0" err="1">
                <a:solidFill>
                  <a:srgbClr val="7030A0"/>
                </a:solidFill>
              </a:rPr>
              <a:t>close_price</a:t>
            </a:r>
            <a:r>
              <a:rPr lang="en-US" dirty="0">
                <a:solidFill>
                  <a:srgbClr val="7030A0"/>
                </a:solidFill>
              </a:rPr>
              <a:t>) OVER w AS </a:t>
            </a:r>
            <a:r>
              <a:rPr lang="en-US" dirty="0" err="1">
                <a:solidFill>
                  <a:srgbClr val="7030A0"/>
                </a:solidFill>
              </a:rPr>
              <a:t>price_ratio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FROM </a:t>
            </a:r>
            <a:r>
              <a:rPr lang="en-US" dirty="0" err="1">
                <a:solidFill>
                  <a:srgbClr val="7030A0"/>
                </a:solidFill>
              </a:rPr>
              <a:t>nyc_transactions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WINDOW w AS (PARTITION BY </a:t>
            </a:r>
            <a:r>
              <a:rPr lang="en-US" dirty="0" err="1">
                <a:solidFill>
                  <a:srgbClr val="7030A0"/>
                </a:solidFill>
              </a:rPr>
              <a:t>property_id</a:t>
            </a:r>
            <a:r>
              <a:rPr lang="en-US" dirty="0">
                <a:solidFill>
                  <a:srgbClr val="7030A0"/>
                </a:solidFill>
              </a:rPr>
              <a:t> ORDER BY </a:t>
            </a:r>
            <a:r>
              <a:rPr lang="en-US" dirty="0" err="1">
                <a:solidFill>
                  <a:srgbClr val="7030A0"/>
                </a:solidFill>
              </a:rPr>
              <a:t>close_date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en-US" dirty="0"/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	, COUNT(*) AS </a:t>
            </a:r>
            <a:r>
              <a:rPr lang="en-US" dirty="0" err="1"/>
              <a:t>cnt</a:t>
            </a:r>
            <a:endParaRPr lang="en-US" dirty="0"/>
          </a:p>
          <a:p>
            <a:r>
              <a:rPr lang="en-US" dirty="0"/>
              <a:t>	, AVG( POWER( </a:t>
            </a:r>
            <a:r>
              <a:rPr lang="en-US" dirty="0" err="1"/>
              <a:t>price_ratio</a:t>
            </a:r>
            <a:r>
              <a:rPr lang="en-US" dirty="0"/>
              <a:t> , 1/</a:t>
            </a:r>
            <a:r>
              <a:rPr lang="en-US" dirty="0" err="1"/>
              <a:t>years_between_sales</a:t>
            </a:r>
            <a:r>
              <a:rPr lang="en-US" dirty="0"/>
              <a:t> )- 1 ) AS </a:t>
            </a:r>
            <a:r>
              <a:rPr lang="en-US" dirty="0" err="1"/>
              <a:t>avg_yearly_ROI</a:t>
            </a:r>
            <a:endParaRPr lang="en-US" dirty="0"/>
          </a:p>
          <a:p>
            <a:r>
              <a:rPr lang="en-US" dirty="0"/>
              <a:t>FROM transactions </a:t>
            </a:r>
          </a:p>
          <a:p>
            <a:r>
              <a:rPr lang="en-US" dirty="0"/>
              <a:t>WHERE </a:t>
            </a:r>
            <a:r>
              <a:rPr lang="en-US" dirty="0" err="1"/>
              <a:t>years_between_sales</a:t>
            </a:r>
            <a:r>
              <a:rPr lang="en-US" dirty="0"/>
              <a:t>&gt;0.5</a:t>
            </a:r>
          </a:p>
          <a:p>
            <a:r>
              <a:rPr lang="en-US" dirty="0"/>
              <a:t>GROUP BY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HAVING </a:t>
            </a:r>
            <a:r>
              <a:rPr lang="en-US" dirty="0" err="1"/>
              <a:t>cnt</a:t>
            </a:r>
            <a:r>
              <a:rPr lang="en-US" dirty="0"/>
              <a:t> &gt; 1000</a:t>
            </a:r>
          </a:p>
          <a:p>
            <a:r>
              <a:rPr lang="en-US" dirty="0"/>
              <a:t>ORDER BY </a:t>
            </a:r>
            <a:r>
              <a:rPr lang="en-US" dirty="0" err="1"/>
              <a:t>avg_yearly_ROI</a:t>
            </a:r>
            <a:r>
              <a:rPr lang="en-US" dirty="0"/>
              <a:t> DESC</a:t>
            </a:r>
          </a:p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471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r>
              <a:rPr lang="en-US" sz="36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 and Windows</a:t>
            </a:r>
            <a:endParaRPr sz="36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4346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 for windows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529118" y="1376737"/>
            <a:ext cx="8492333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 *,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overall_avg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(PARTITION BY origin)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origin_avg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(PARTITION BY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dest_avg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(PARTITION BY carrier)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carrier_avg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flights.m_ticket_prices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AVG(</a:t>
            </a:r>
            <a:r>
              <a:rPr lang="en-US" sz="1800" b="1" dirty="0" err="1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function calculated</a:t>
            </a:r>
            <a:b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window (in this case, the avg fare over all entries)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origin):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 fare across all flights leaving from the origin airport</a:t>
            </a:r>
          </a:p>
          <a:p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):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 fare across all flights arriving to the </a:t>
            </a:r>
            <a:r>
              <a:rPr lang="en-US" sz="1800" i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airport</a:t>
            </a:r>
          </a:p>
          <a:p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carrier):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 fare across all flights of the carrier in general</a:t>
            </a:r>
          </a:p>
          <a:p>
            <a:endParaRPr lang="en-US" sz="1800" i="1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Question: How can we add the average for the origin-</a:t>
            </a:r>
            <a:r>
              <a:rPr lang="en-US" sz="1800" i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pair?</a:t>
            </a:r>
          </a:p>
          <a:p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347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Frame Specification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529118" y="1376737"/>
            <a:ext cx="84923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Window</a:t>
            </a:r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 descr="SQL window function frame">
            <a:extLst>
              <a:ext uri="{FF2B5EF4-FFF2-40B4-BE49-F238E27FC236}">
                <a16:creationId xmlns:a16="http://schemas.microsoft.com/office/drawing/2014/main" id="{E0212662-C04B-3980-BE75-CAC0C0F59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98" y="1689100"/>
            <a:ext cx="5514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3FF2C9-1469-1D2E-BB7B-D659ED7230F6}"/>
              </a:ext>
            </a:extLst>
          </p:cNvPr>
          <p:cNvSpPr txBox="1"/>
          <p:nvPr/>
        </p:nvSpPr>
        <p:spPr>
          <a:xfrm>
            <a:off x="5177692" y="65145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https://www.sqltutorial.org/sql-window-functions/</a:t>
            </a:r>
          </a:p>
        </p:txBody>
      </p:sp>
    </p:spTree>
    <p:extLst>
      <p:ext uri="{BB962C8B-B14F-4D97-AF65-F5344CB8AC3E}">
        <p14:creationId xmlns:p14="http://schemas.microsoft.com/office/powerpoint/2010/main" val="119982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871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Aggregation vs window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c30a3ea24_0_4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" name="Google Shape;101;g12c30a3ea24_0_4"/>
          <p:cNvSpPr txBox="1"/>
          <p:nvPr/>
        </p:nvSpPr>
        <p:spPr>
          <a:xfrm>
            <a:off x="183174" y="1376725"/>
            <a:ext cx="861203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In </a:t>
            </a:r>
            <a:r>
              <a:rPr lang="en-US" sz="2000" dirty="0" err="1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groupby</a:t>
            </a:r>
            <a:r>
              <a:rPr lang="en-US" sz="20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-aggregation functions, have as input a group of rows, and we get back </a:t>
            </a:r>
            <a:r>
              <a:rPr lang="en-US" sz="2000" b="1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one value per group </a:t>
            </a:r>
            <a:r>
              <a:rPr lang="en-US" sz="20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(e.g., count rows in group, avg value of an attribute, </a:t>
            </a:r>
            <a:r>
              <a:rPr lang="en-US" sz="2000" dirty="0" err="1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US" sz="2000" dirty="0">
              <a:solidFill>
                <a:schemeClr val="dk1"/>
              </a:solidFill>
              <a:latin typeface="Montserrat" panose="020B0604020202020204" pitchFamily="2" charset="0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With window functions, we calculate functions over a group of rows </a:t>
            </a:r>
            <a:r>
              <a:rPr lang="en-US" sz="2000" b="1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(we call this a “window”), </a:t>
            </a:r>
            <a:r>
              <a:rPr lang="en-US" sz="20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but we return a value for each row that belongs to the window.</a:t>
            </a:r>
            <a:endParaRPr sz="2000" dirty="0">
              <a:solidFill>
                <a:schemeClr val="dk1"/>
              </a:solidFill>
              <a:latin typeface="Montserrat" panose="020B0604020202020204" pitchFamily="2" charset="0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69D5ED-B818-7C0C-A604-8DF039B29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0990"/>
            <a:ext cx="91440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5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Frame Specification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497283" y="701596"/>
            <a:ext cx="8492333" cy="566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The frame clause, if given, has this syntax: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frame_clause</a:t>
            </a:r>
            <a:r>
              <a:rPr lang="en-US" sz="18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   {ROWS | RANGE} [</a:t>
            </a:r>
            <a:r>
              <a:rPr lang="en-US" sz="20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BETWEEN]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frame_start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[</a:t>
            </a:r>
            <a:r>
              <a:rPr lang="en-US" sz="20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AND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frame_end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]</a:t>
            </a:r>
            <a:endParaRPr lang="en-US" sz="20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ROWS: The frame is defined by beginning and ending row positions. Offsets are differences in row numbers from the current row number.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RANGE: The frame is defined by rows within a value range. Offsets are differences in row values from the current row value.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i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frame_start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Montserrat" panose="00000500000000000000" pitchFamily="2" charset="0"/>
              </a:rPr>
              <a:t>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frame_end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{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CURRENT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ROW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UNBOUNDED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PRECEDING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UNBOUNDED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FOLLOWING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expr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PRECEDING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expr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FOLLOWING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}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Defaults: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With ORDER BY: RANGE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BETWEEN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UNBOUNDED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PRECEDING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AND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CURRENT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ROW</a:t>
            </a:r>
            <a:endParaRPr lang="en-US" sz="1050" b="0" i="1" dirty="0">
              <a:solidFill>
                <a:schemeClr val="dk1"/>
              </a:solidFill>
              <a:effectLst/>
              <a:latin typeface="Montserrat" panose="00000500000000000000" pitchFamily="2" charset="0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Without ORDER BY: RANGE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BETWEEN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UNBOUNDED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PRECEDING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AND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UNBOUNDED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2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FOLLOWING</a:t>
            </a:r>
            <a:endParaRPr sz="1050" i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B7AC9-C447-D45A-43D2-6B826A39DD29}"/>
              </a:ext>
            </a:extLst>
          </p:cNvPr>
          <p:cNvSpPr txBox="1"/>
          <p:nvPr/>
        </p:nvSpPr>
        <p:spPr>
          <a:xfrm>
            <a:off x="4743450" y="6602907"/>
            <a:ext cx="44005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https://dev.mysql.com/doc/refman/8.0/en/window-functions-frames.html</a:t>
            </a:r>
          </a:p>
        </p:txBody>
      </p:sp>
    </p:spTree>
    <p:extLst>
      <p:ext uri="{BB962C8B-B14F-4D97-AF65-F5344CB8AC3E}">
        <p14:creationId xmlns:p14="http://schemas.microsoft.com/office/powerpoint/2010/main" val="204960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871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Window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D26AF-13CB-2460-5EF6-A57408B19BAD}"/>
              </a:ext>
            </a:extLst>
          </p:cNvPr>
          <p:cNvSpPr txBox="1"/>
          <p:nvPr/>
        </p:nvSpPr>
        <p:spPr>
          <a:xfrm>
            <a:off x="6470921" y="1810388"/>
            <a:ext cx="21324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Aggregate</a:t>
            </a:r>
          </a:p>
          <a:p>
            <a:endParaRPr lang="en-US" sz="20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AVG()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SUM()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COUNT()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MIN()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MAX()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STDDEV()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2B89A-C93A-F3E2-23C8-5A8F25BF293C}"/>
              </a:ext>
            </a:extLst>
          </p:cNvPr>
          <p:cNvSpPr txBox="1"/>
          <p:nvPr/>
        </p:nvSpPr>
        <p:spPr>
          <a:xfrm>
            <a:off x="540635" y="1829792"/>
            <a:ext cx="25480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Ranking</a:t>
            </a:r>
          </a:p>
          <a:p>
            <a:endParaRPr lang="en-US" sz="20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RANK()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ROW_NUMBER()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DENSE_RANK()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PERCENT_RANK()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NTILE(n)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95444-95AD-ED73-978B-550C1AB002CB}"/>
              </a:ext>
            </a:extLst>
          </p:cNvPr>
          <p:cNvSpPr txBox="1"/>
          <p:nvPr/>
        </p:nvSpPr>
        <p:spPr>
          <a:xfrm>
            <a:off x="3629352" y="1810388"/>
            <a:ext cx="230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  <a:p>
            <a:endParaRPr lang="en-US" sz="20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LAG()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LEAD()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FIRST_VALUE()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LAST_VALUE()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NTH_VALUE()</a:t>
            </a:r>
          </a:p>
        </p:txBody>
      </p:sp>
    </p:spTree>
    <p:extLst>
      <p:ext uri="{BB962C8B-B14F-4D97-AF65-F5344CB8AC3E}">
        <p14:creationId xmlns:p14="http://schemas.microsoft.com/office/powerpoint/2010/main" val="193397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1" y="1100512"/>
            <a:ext cx="9144000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Setup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(temporary) table with the most popular music on Facebook: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CREATE TEMPORARY TABLE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Music AS music, COUNT(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ProfileID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FavoriteMusic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ORDER BY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DESC;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2E98C-B2A1-E438-5464-59D928AF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04" y="3839683"/>
            <a:ext cx="2112211" cy="28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7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0" y="1033228"/>
            <a:ext cx="9144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the </a:t>
            </a:r>
            <a:r>
              <a:rPr lang="en-US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table, calculate the rank of each music, which is  rank 1 for the most popular, rank 2 for next most popular, etc.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       RANK() </a:t>
            </a:r>
            <a:br>
              <a:rPr lang="en-US" sz="24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US" sz="24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(ORDER BY </a:t>
            </a:r>
            <a:r>
              <a:rPr lang="en-US" sz="24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24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music_rank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FROM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lvl="1"/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4E063-7F9D-DF32-2644-C2C38CD11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58" y="3892235"/>
            <a:ext cx="2582557" cy="2374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6977F-868F-9ABB-934D-4A4FAADBAED1}"/>
              </a:ext>
            </a:extLst>
          </p:cNvPr>
          <p:cNvSpPr txBox="1"/>
          <p:nvPr/>
        </p:nvSpPr>
        <p:spPr>
          <a:xfrm>
            <a:off x="236648" y="4512393"/>
            <a:ext cx="4620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1800" b="1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 applied to each row in the window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i="1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window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(in this case, the whole table, ordered by descending counts)</a:t>
            </a:r>
          </a:p>
        </p:txBody>
      </p:sp>
    </p:spTree>
    <p:extLst>
      <p:ext uri="{BB962C8B-B14F-4D97-AF65-F5344CB8AC3E}">
        <p14:creationId xmlns:p14="http://schemas.microsoft.com/office/powerpoint/2010/main" val="186545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Practice query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109470" y="788529"/>
            <a:ext cx="9144000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the IMDb database, the following query calculates statistics for all actors that played in more than 10 rated movies.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actor_stats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 A.*</a:t>
            </a: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, ROUND(AVG(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M.rating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),2) AS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avg_rating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, COUNT(*) AS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num_roles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, COUNT(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M.rating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rated_movies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FROM actors A	</a:t>
            </a: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JOIN roles R ON A.id =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R.actor_id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JOIN movies M ON M.id =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R.movie_id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GROUP BY A.id</a:t>
            </a: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HAVING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rated_movies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&gt;= 10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478CF-D222-09BA-21D9-4827DD97B994}"/>
              </a:ext>
            </a:extLst>
          </p:cNvPr>
          <p:cNvSpPr txBox="1"/>
          <p:nvPr/>
        </p:nvSpPr>
        <p:spPr>
          <a:xfrm>
            <a:off x="547294" y="4919008"/>
            <a:ext cx="75406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calculates the rank of each actor, across the three metrics 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avg_rating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num_roles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rated_movies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), creating three new 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rating_rank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roles_rank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ratedmovies_rank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71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Other ranking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66675" y="812373"/>
            <a:ext cx="907732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ROW_NUMBER():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Order of the row in results, no ties (1,2,3,4…)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RANK():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Ties have same rank, gap in rank after a tie (1,2,2,4,…)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DENSE_RANK():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Ties have same rank, no gap after a tie (1,2,2,3,…)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NTILE(n):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Create n ranked buckets and assign each value to a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PERCENT_RANK():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Percentile score, a normalized value from 0 to 1, with 0 to the highest ranked element, 1 to the lowest rank.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DF3B6-0964-E9B2-106D-B942D8C96D27}"/>
              </a:ext>
            </a:extLst>
          </p:cNvPr>
          <p:cNvSpPr txBox="1"/>
          <p:nvPr/>
        </p:nvSpPr>
        <p:spPr>
          <a:xfrm>
            <a:off x="80159" y="2742337"/>
            <a:ext cx="8983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SELECT music,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RANK()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</a:t>
            </a:r>
            <a:r>
              <a:rPr lang="en-US" sz="1600" dirty="0" err="1">
                <a:latin typeface="Montserrat" panose="00000500000000000000" pitchFamily="2" charset="0"/>
              </a:rPr>
              <a:t>music_rank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DENSE_RANK()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</a:t>
            </a:r>
            <a:r>
              <a:rPr lang="en-US" sz="1600" dirty="0" err="1">
                <a:latin typeface="Montserrat" panose="00000500000000000000" pitchFamily="2" charset="0"/>
              </a:rPr>
              <a:t>music_dense_rank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ROW_NUMBER()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</a:t>
            </a:r>
            <a:r>
              <a:rPr lang="en-US" sz="1600" dirty="0" err="1">
                <a:latin typeface="Montserrat" panose="00000500000000000000" pitchFamily="2" charset="0"/>
              </a:rPr>
              <a:t>music_row_number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NTILE(20)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music_row_20_buckets</a:t>
            </a: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NTILE(100)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music_row_100_buckets</a:t>
            </a: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PERCENT_RANK()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</a:t>
            </a:r>
            <a:r>
              <a:rPr lang="en-US" sz="1600" dirty="0" err="1">
                <a:latin typeface="Montserrat" panose="00000500000000000000" pitchFamily="2" charset="0"/>
              </a:rPr>
              <a:t>music_row_percentile</a:t>
            </a:r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" panose="00000500000000000000" pitchFamily="2" charset="0"/>
              </a:rPr>
              <a:t>FROM </a:t>
            </a:r>
            <a:r>
              <a:rPr lang="en-US" sz="1600" dirty="0" err="1">
                <a:latin typeface="Montserrat" panose="00000500000000000000" pitchFamily="2" charset="0"/>
              </a:rPr>
              <a:t>popular_music</a:t>
            </a:r>
            <a:r>
              <a:rPr lang="en-US" sz="1600" dirty="0">
                <a:latin typeface="Montserrat" panose="00000500000000000000" pitchFamily="2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08CB6-C468-696D-4B94-B189358A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857735"/>
            <a:ext cx="7801032" cy="2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73147" y="194997"/>
            <a:ext cx="858908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WINDOW clause: Named Windows </a:t>
            </a:r>
            <a:r>
              <a:rPr lang="en-US" sz="1800" i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(optional)</a:t>
            </a: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469900" y="1187840"/>
            <a:ext cx="8492333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Sometimes, we may want to define a window once and use it multiple tines.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do this, we use a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WINDOW clause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WINDOW clause falls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between the positions of the HAVING and ORDER BY clauses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Consider this query, which defines the same window multiple times:</a:t>
            </a:r>
          </a:p>
          <a:p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F06E4-5A4A-36CA-EADD-1DFE6BF3320D}"/>
              </a:ext>
            </a:extLst>
          </p:cNvPr>
          <p:cNvSpPr txBox="1"/>
          <p:nvPr/>
        </p:nvSpPr>
        <p:spPr>
          <a:xfrm>
            <a:off x="894659" y="3982119"/>
            <a:ext cx="75460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" panose="00000500000000000000" pitchFamily="2" charset="0"/>
              </a:rPr>
              <a:t>SELECT music, </a:t>
            </a:r>
            <a:r>
              <a:rPr lang="en-US" sz="1800" dirty="0" err="1">
                <a:latin typeface="Montserrat" panose="00000500000000000000" pitchFamily="2" charset="0"/>
              </a:rPr>
              <a:t>cnt</a:t>
            </a:r>
            <a:endParaRPr lang="en-US" sz="1800" dirty="0">
              <a:latin typeface="Montserrat" panose="00000500000000000000" pitchFamily="2" charset="0"/>
            </a:endParaRPr>
          </a:p>
          <a:p>
            <a:pPr lvl="1"/>
            <a:r>
              <a:rPr lang="en-US" sz="1800" dirty="0">
                <a:latin typeface="Montserrat" panose="00000500000000000000" pitchFamily="2" charset="0"/>
              </a:rPr>
              <a:t>	, RANK() </a:t>
            </a:r>
            <a:r>
              <a:rPr lang="en-US" sz="1800" b="1" dirty="0">
                <a:latin typeface="Montserrat" panose="00000500000000000000" pitchFamily="2" charset="0"/>
              </a:rPr>
              <a:t>OVER w</a:t>
            </a:r>
            <a:r>
              <a:rPr lang="en-US" sz="1800" dirty="0">
                <a:latin typeface="Montserrat" panose="00000500000000000000" pitchFamily="2" charset="0"/>
              </a:rPr>
              <a:t> AS </a:t>
            </a:r>
            <a:r>
              <a:rPr lang="en-US" sz="1800" dirty="0" err="1">
                <a:latin typeface="Montserrat" panose="00000500000000000000" pitchFamily="2" charset="0"/>
              </a:rPr>
              <a:t>music_rank</a:t>
            </a:r>
            <a:endParaRPr lang="en-US" sz="1800" dirty="0">
              <a:latin typeface="Montserrat" panose="00000500000000000000" pitchFamily="2" charset="0"/>
            </a:endParaRPr>
          </a:p>
          <a:p>
            <a:pPr lvl="1"/>
            <a:r>
              <a:rPr lang="en-US" sz="1800" dirty="0">
                <a:latin typeface="Montserrat" panose="00000500000000000000" pitchFamily="2" charset="0"/>
              </a:rPr>
              <a:t>	, DENSE_RANK() </a:t>
            </a:r>
            <a:r>
              <a:rPr lang="en-US" sz="1800" b="1" dirty="0">
                <a:latin typeface="Montserrat" panose="00000500000000000000" pitchFamily="2" charset="0"/>
              </a:rPr>
              <a:t>OVER w </a:t>
            </a:r>
            <a:r>
              <a:rPr lang="en-US" sz="1800" dirty="0">
                <a:latin typeface="Montserrat" panose="00000500000000000000" pitchFamily="2" charset="0"/>
              </a:rPr>
              <a:t>AS </a:t>
            </a:r>
            <a:r>
              <a:rPr lang="en-US" sz="1800" dirty="0" err="1">
                <a:latin typeface="Montserrat" panose="00000500000000000000" pitchFamily="2" charset="0"/>
              </a:rPr>
              <a:t>music_dense_rank</a:t>
            </a:r>
            <a:endParaRPr lang="en-US" sz="1800" dirty="0">
              <a:latin typeface="Montserrat" panose="00000500000000000000" pitchFamily="2" charset="0"/>
            </a:endParaRPr>
          </a:p>
          <a:p>
            <a:pPr lvl="1"/>
            <a:r>
              <a:rPr lang="en-US" sz="1800" dirty="0">
                <a:latin typeface="Montserrat" panose="00000500000000000000" pitchFamily="2" charset="0"/>
              </a:rPr>
              <a:t>	, ROW_NUMBER() </a:t>
            </a:r>
            <a:r>
              <a:rPr lang="en-US" sz="1800" b="1" dirty="0">
                <a:latin typeface="Montserrat" panose="00000500000000000000" pitchFamily="2" charset="0"/>
              </a:rPr>
              <a:t>OVER w </a:t>
            </a:r>
            <a:r>
              <a:rPr lang="en-US" sz="1800" dirty="0">
                <a:latin typeface="Montserrat" panose="00000500000000000000" pitchFamily="2" charset="0"/>
              </a:rPr>
              <a:t>AS </a:t>
            </a:r>
            <a:r>
              <a:rPr lang="en-US" sz="1800" dirty="0" err="1">
                <a:latin typeface="Montserrat" panose="00000500000000000000" pitchFamily="2" charset="0"/>
              </a:rPr>
              <a:t>music_row_number</a:t>
            </a:r>
            <a:endParaRPr lang="en-US" sz="1800" dirty="0">
              <a:latin typeface="Montserrat" panose="00000500000000000000" pitchFamily="2" charset="0"/>
            </a:endParaRPr>
          </a:p>
          <a:p>
            <a:pPr lvl="1"/>
            <a:r>
              <a:rPr lang="en-US" sz="1800" dirty="0">
                <a:latin typeface="Montserrat" panose="00000500000000000000" pitchFamily="2" charset="0"/>
              </a:rPr>
              <a:t>	, NTILE(20) </a:t>
            </a:r>
            <a:r>
              <a:rPr lang="en-US" sz="1800" b="1" dirty="0">
                <a:latin typeface="Montserrat" panose="00000500000000000000" pitchFamily="2" charset="0"/>
              </a:rPr>
              <a:t>OVER w</a:t>
            </a:r>
            <a:r>
              <a:rPr lang="en-US" sz="1800" dirty="0">
                <a:latin typeface="Montserrat" panose="00000500000000000000" pitchFamily="2" charset="0"/>
              </a:rPr>
              <a:t> AS music_row_20_buckets</a:t>
            </a:r>
          </a:p>
          <a:p>
            <a:pPr lvl="1"/>
            <a:r>
              <a:rPr lang="en-US" sz="1800" dirty="0">
                <a:latin typeface="Montserrat" panose="00000500000000000000" pitchFamily="2" charset="0"/>
              </a:rPr>
              <a:t>	, NTILE(100) </a:t>
            </a:r>
            <a:r>
              <a:rPr lang="en-US" sz="1800" b="1" dirty="0">
                <a:latin typeface="Montserrat" panose="00000500000000000000" pitchFamily="2" charset="0"/>
              </a:rPr>
              <a:t>OVER w</a:t>
            </a:r>
            <a:r>
              <a:rPr lang="en-US" sz="1800" dirty="0">
                <a:latin typeface="Montserrat" panose="00000500000000000000" pitchFamily="2" charset="0"/>
              </a:rPr>
              <a:t> AS music_row_100_buckets</a:t>
            </a:r>
          </a:p>
          <a:p>
            <a:pPr lvl="1"/>
            <a:r>
              <a:rPr lang="en-US" sz="1800" dirty="0">
                <a:latin typeface="Montserrat" panose="00000500000000000000" pitchFamily="2" charset="0"/>
              </a:rPr>
              <a:t>	, PERCENT_RANK() </a:t>
            </a:r>
            <a:r>
              <a:rPr lang="en-US" sz="1800" b="1" dirty="0">
                <a:latin typeface="Montserrat" panose="00000500000000000000" pitchFamily="2" charset="0"/>
              </a:rPr>
              <a:t>OVER </a:t>
            </a:r>
            <a:r>
              <a:rPr lang="en-US" sz="1800" b="1" dirty="0">
                <a:solidFill>
                  <a:srgbClr val="7030A0"/>
                </a:solidFill>
                <a:latin typeface="Montserrat" panose="00000500000000000000" pitchFamily="2" charset="0"/>
              </a:rPr>
              <a:t>w2</a:t>
            </a:r>
            <a:r>
              <a:rPr lang="en-US" sz="1800" b="1" dirty="0">
                <a:latin typeface="Montserrat" panose="00000500000000000000" pitchFamily="2" charset="0"/>
              </a:rPr>
              <a:t> </a:t>
            </a:r>
            <a:r>
              <a:rPr lang="en-US" sz="1800" dirty="0">
                <a:latin typeface="Montserrat" panose="00000500000000000000" pitchFamily="2" charset="0"/>
              </a:rPr>
              <a:t>AS </a:t>
            </a:r>
            <a:r>
              <a:rPr lang="en-US" sz="1800" dirty="0" err="1">
                <a:latin typeface="Montserrat" panose="00000500000000000000" pitchFamily="2" charset="0"/>
              </a:rPr>
              <a:t>music_row_percentile</a:t>
            </a:r>
            <a:endParaRPr lang="en-US" sz="1800" dirty="0">
              <a:latin typeface="Montserrat" panose="00000500000000000000" pitchFamily="2" charset="0"/>
            </a:endParaRPr>
          </a:p>
          <a:p>
            <a:r>
              <a:rPr lang="en-US" sz="1800" dirty="0">
                <a:latin typeface="Montserrat" panose="00000500000000000000" pitchFamily="2" charset="0"/>
              </a:rPr>
              <a:t>FROM </a:t>
            </a:r>
            <a:r>
              <a:rPr lang="en-US" sz="1800" dirty="0" err="1">
                <a:latin typeface="Montserrat" panose="00000500000000000000" pitchFamily="2" charset="0"/>
              </a:rPr>
              <a:t>popular_music</a:t>
            </a:r>
            <a:endParaRPr lang="en-US" sz="1800" dirty="0">
              <a:latin typeface="Montserrat" panose="00000500000000000000" pitchFamily="2" charset="0"/>
            </a:endParaRPr>
          </a:p>
          <a:p>
            <a:r>
              <a:rPr lang="en-US" sz="1800" b="1" dirty="0">
                <a:latin typeface="Montserrat" panose="00000500000000000000" pitchFamily="2" charset="0"/>
              </a:rPr>
              <a:t>WINDOW w AS (ORDER BY </a:t>
            </a:r>
            <a:r>
              <a:rPr lang="en-US" sz="1800" b="1" dirty="0" err="1">
                <a:latin typeface="Montserrat" panose="00000500000000000000" pitchFamily="2" charset="0"/>
              </a:rPr>
              <a:t>cnt</a:t>
            </a:r>
            <a:r>
              <a:rPr lang="en-US" sz="1800" b="1" dirty="0">
                <a:latin typeface="Montserrat" panose="00000500000000000000" pitchFamily="2" charset="0"/>
              </a:rPr>
              <a:t> DESC)</a:t>
            </a:r>
          </a:p>
          <a:p>
            <a:r>
              <a:rPr lang="en-US" sz="1800" b="1" dirty="0">
                <a:latin typeface="Montserrat" panose="00000500000000000000" pitchFamily="2" charset="0"/>
              </a:rPr>
              <a:t>                 , </a:t>
            </a:r>
            <a:r>
              <a:rPr lang="en-US" sz="1800" b="1" dirty="0">
                <a:solidFill>
                  <a:srgbClr val="7030A0"/>
                </a:solidFill>
                <a:latin typeface="Montserrat" panose="00000500000000000000" pitchFamily="2" charset="0"/>
              </a:rPr>
              <a:t>w2</a:t>
            </a:r>
            <a:r>
              <a:rPr lang="en-US" sz="1800" b="1" dirty="0">
                <a:latin typeface="Montserrat" panose="00000500000000000000" pitchFamily="2" charset="0"/>
              </a:rPr>
              <a:t> AS (ORDER BY </a:t>
            </a:r>
            <a:r>
              <a:rPr lang="en-US" sz="1800" b="1" dirty="0" err="1">
                <a:latin typeface="Montserrat" panose="00000500000000000000" pitchFamily="2" charset="0"/>
              </a:rPr>
              <a:t>cnt</a:t>
            </a:r>
            <a:r>
              <a:rPr lang="en-US" sz="1800" b="1" dirty="0">
                <a:latin typeface="Montserrat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025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Value / offset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182585" y="1196984"/>
            <a:ext cx="77574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LAG(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sym typeface="Montserrat"/>
              </a:rPr>
              <a:t>attr</a:t>
            </a: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The value of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sym typeface="Montserrat"/>
              </a:rPr>
              <a:t>attr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 from the row before the current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LEAD(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sym typeface="Montserrat"/>
              </a:rPr>
              <a:t>attr</a:t>
            </a: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The value of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sym typeface="Montserrat"/>
              </a:rPr>
              <a:t>attr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 from the row after the current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DF3B6-0964-E9B2-106D-B942D8C96D27}"/>
              </a:ext>
            </a:extLst>
          </p:cNvPr>
          <p:cNvSpPr txBox="1"/>
          <p:nvPr/>
        </p:nvSpPr>
        <p:spPr>
          <a:xfrm>
            <a:off x="734097" y="2241116"/>
            <a:ext cx="71713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SELECT music</a:t>
            </a:r>
          </a:p>
          <a:p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	</a:t>
            </a:r>
          </a:p>
          <a:p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LAG(</a:t>
            </a:r>
            <a:r>
              <a:rPr lang="en-US" sz="1600" b="1" dirty="0" err="1">
                <a:solidFill>
                  <a:srgbClr val="7030A0"/>
                </a:solidFill>
                <a:latin typeface="Montserrat" panose="00000500000000000000" pitchFamily="2" charset="0"/>
              </a:rPr>
              <a:t>cnt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) OVER (ORDER BY </a:t>
            </a:r>
            <a:r>
              <a:rPr lang="en-US" sz="1600" b="1" dirty="0" err="1">
                <a:solidFill>
                  <a:srgbClr val="7030A0"/>
                </a:solidFill>
                <a:latin typeface="Montserrat" panose="00000500000000000000" pitchFamily="2" charset="0"/>
              </a:rPr>
              <a:t>cnt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 DESC) </a:t>
            </a:r>
            <a:r>
              <a:rPr lang="en-US" sz="1600" dirty="0">
                <a:latin typeface="Montserrat" panose="00000500000000000000" pitchFamily="2" charset="0"/>
              </a:rPr>
              <a:t>AS </a:t>
            </a:r>
            <a:r>
              <a:rPr lang="en-US" sz="1600" dirty="0" err="1">
                <a:latin typeface="Montserrat" panose="00000500000000000000" pitchFamily="2" charset="0"/>
              </a:rPr>
              <a:t>cnt_before</a:t>
            </a:r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LEAD(</a:t>
            </a:r>
            <a:r>
              <a:rPr lang="en-US" sz="1600" b="1" dirty="0" err="1">
                <a:solidFill>
                  <a:srgbClr val="7030A0"/>
                </a:solidFill>
                <a:latin typeface="Montserrat" panose="00000500000000000000" pitchFamily="2" charset="0"/>
              </a:rPr>
              <a:t>cnt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) OVER (ORDER BY </a:t>
            </a:r>
            <a:r>
              <a:rPr lang="en-US" sz="1600" b="1" dirty="0" err="1">
                <a:solidFill>
                  <a:srgbClr val="7030A0"/>
                </a:solidFill>
                <a:latin typeface="Montserrat" panose="00000500000000000000" pitchFamily="2" charset="0"/>
              </a:rPr>
              <a:t>cnt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 DESC) </a:t>
            </a:r>
            <a:r>
              <a:rPr lang="en-US" sz="1600" dirty="0">
                <a:latin typeface="Montserrat" panose="00000500000000000000" pitchFamily="2" charset="0"/>
              </a:rPr>
              <a:t>AS </a:t>
            </a:r>
            <a:r>
              <a:rPr lang="en-US" sz="1600" dirty="0" err="1">
                <a:latin typeface="Montserrat" panose="00000500000000000000" pitchFamily="2" charset="0"/>
              </a:rPr>
              <a:t>cnt_after</a:t>
            </a:r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" panose="00000500000000000000" pitchFamily="2" charset="0"/>
              </a:rPr>
              <a:t>FROM </a:t>
            </a:r>
            <a:r>
              <a:rPr lang="en-US" sz="1600" dirty="0" err="1">
                <a:latin typeface="Montserrat" panose="00000500000000000000" pitchFamily="2" charset="0"/>
              </a:rPr>
              <a:t>popular_music</a:t>
            </a:r>
            <a:endParaRPr lang="en-US" sz="1600" dirty="0"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8E1FA-E577-242A-FE18-4383A164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8" y="4338607"/>
            <a:ext cx="3226155" cy="2473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4E7C86-9116-3807-1749-5725F2A1EB92}"/>
              </a:ext>
            </a:extLst>
          </p:cNvPr>
          <p:cNvSpPr txBox="1"/>
          <p:nvPr/>
        </p:nvSpPr>
        <p:spPr>
          <a:xfrm>
            <a:off x="2102485" y="4101749"/>
            <a:ext cx="1213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Montserrat"/>
                <a:sym typeface="Montserrat"/>
              </a:rPr>
              <a:t>LAG(</a:t>
            </a:r>
            <a:r>
              <a:rPr lang="en-US" b="1" dirty="0" err="1">
                <a:solidFill>
                  <a:srgbClr val="7030A0"/>
                </a:solidFill>
                <a:latin typeface="Montserrat"/>
                <a:sym typeface="Montserrat"/>
              </a:rPr>
              <a:t>cnt</a:t>
            </a:r>
            <a:r>
              <a:rPr lang="en-US" b="1" dirty="0">
                <a:solidFill>
                  <a:srgbClr val="7030A0"/>
                </a:solidFill>
                <a:latin typeface="Montserrat"/>
                <a:sym typeface="Montserrat"/>
              </a:rPr>
              <a:t>)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5AF35E-C55E-35CE-DD4A-5BB0754468F7}"/>
              </a:ext>
            </a:extLst>
          </p:cNvPr>
          <p:cNvCxnSpPr>
            <a:cxnSpLocks/>
          </p:cNvCxnSpPr>
          <p:nvPr/>
        </p:nvCxnSpPr>
        <p:spPr>
          <a:xfrm>
            <a:off x="2080474" y="4752301"/>
            <a:ext cx="123741" cy="1030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A8B97B-21A9-AEB3-FA9A-64DB115A2FEB}"/>
              </a:ext>
            </a:extLst>
          </p:cNvPr>
          <p:cNvCxnSpPr>
            <a:cxnSpLocks/>
          </p:cNvCxnSpPr>
          <p:nvPr/>
        </p:nvCxnSpPr>
        <p:spPr>
          <a:xfrm>
            <a:off x="2091208" y="4956213"/>
            <a:ext cx="123741" cy="1030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9A495-5461-C4DB-C557-86D260FE9E2A}"/>
              </a:ext>
            </a:extLst>
          </p:cNvPr>
          <p:cNvCxnSpPr>
            <a:cxnSpLocks/>
          </p:cNvCxnSpPr>
          <p:nvPr/>
        </p:nvCxnSpPr>
        <p:spPr>
          <a:xfrm>
            <a:off x="2095497" y="5372636"/>
            <a:ext cx="123741" cy="1030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709A72-65CA-CF43-64F6-77276BBEBD41}"/>
              </a:ext>
            </a:extLst>
          </p:cNvPr>
          <p:cNvCxnSpPr>
            <a:cxnSpLocks/>
          </p:cNvCxnSpPr>
          <p:nvPr/>
        </p:nvCxnSpPr>
        <p:spPr>
          <a:xfrm>
            <a:off x="2114824" y="5147255"/>
            <a:ext cx="123741" cy="1030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47F98C8-68D1-4000-3453-4B4D0984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14" y="4342910"/>
            <a:ext cx="3226155" cy="24733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33019D1-D693-6C15-86E0-2F9414EB446F}"/>
              </a:ext>
            </a:extLst>
          </p:cNvPr>
          <p:cNvSpPr txBox="1"/>
          <p:nvPr/>
        </p:nvSpPr>
        <p:spPr>
          <a:xfrm>
            <a:off x="7116639" y="4101749"/>
            <a:ext cx="1213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Montserrat"/>
                <a:sym typeface="Montserrat"/>
              </a:rPr>
              <a:t>LEAD(</a:t>
            </a:r>
            <a:r>
              <a:rPr lang="en-US" b="1" dirty="0" err="1">
                <a:solidFill>
                  <a:srgbClr val="7030A0"/>
                </a:solidFill>
                <a:latin typeface="Montserrat"/>
                <a:sym typeface="Montserrat"/>
              </a:rPr>
              <a:t>cnt</a:t>
            </a:r>
            <a:r>
              <a:rPr lang="en-US" b="1" dirty="0">
                <a:solidFill>
                  <a:srgbClr val="7030A0"/>
                </a:solidFill>
                <a:latin typeface="Montserrat"/>
                <a:sym typeface="Montserrat"/>
              </a:rPr>
              <a:t>)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B1F3A1-DD61-F756-3687-418221D78534}"/>
              </a:ext>
            </a:extLst>
          </p:cNvPr>
          <p:cNvCxnSpPr>
            <a:cxnSpLocks/>
          </p:cNvCxnSpPr>
          <p:nvPr/>
        </p:nvCxnSpPr>
        <p:spPr>
          <a:xfrm flipV="1">
            <a:off x="6281114" y="4752301"/>
            <a:ext cx="995449" cy="14489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FD15A3-F8CF-C767-1A3D-BCE036775186}"/>
              </a:ext>
            </a:extLst>
          </p:cNvPr>
          <p:cNvCxnSpPr>
            <a:cxnSpLocks/>
          </p:cNvCxnSpPr>
          <p:nvPr/>
        </p:nvCxnSpPr>
        <p:spPr>
          <a:xfrm flipV="1">
            <a:off x="6281114" y="4900685"/>
            <a:ext cx="995449" cy="18486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720249-EA91-7518-C5E2-3EDE6D23795B}"/>
              </a:ext>
            </a:extLst>
          </p:cNvPr>
          <p:cNvCxnSpPr>
            <a:cxnSpLocks/>
          </p:cNvCxnSpPr>
          <p:nvPr/>
        </p:nvCxnSpPr>
        <p:spPr>
          <a:xfrm flipV="1">
            <a:off x="6292391" y="5280826"/>
            <a:ext cx="971294" cy="20252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AA602C-0E8B-7615-1688-2489D56D5C18}"/>
              </a:ext>
            </a:extLst>
          </p:cNvPr>
          <p:cNvCxnSpPr>
            <a:cxnSpLocks/>
          </p:cNvCxnSpPr>
          <p:nvPr/>
        </p:nvCxnSpPr>
        <p:spPr>
          <a:xfrm flipV="1">
            <a:off x="6279513" y="5095415"/>
            <a:ext cx="984172" cy="1725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96F87D-C9AB-E030-C530-6F95624027BE}"/>
              </a:ext>
            </a:extLst>
          </p:cNvPr>
          <p:cNvSpPr/>
          <p:nvPr/>
        </p:nvSpPr>
        <p:spPr>
          <a:xfrm>
            <a:off x="2114824" y="4005330"/>
            <a:ext cx="924590" cy="285267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15F5A3A-8B3A-3D9C-7EE4-CEE460D51293}"/>
              </a:ext>
            </a:extLst>
          </p:cNvPr>
          <p:cNvSpPr/>
          <p:nvPr/>
        </p:nvSpPr>
        <p:spPr>
          <a:xfrm>
            <a:off x="6993228" y="4125535"/>
            <a:ext cx="1287887" cy="268645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12346</TotalTime>
  <Words>2230</Words>
  <Application>Microsoft Office PowerPoint</Application>
  <PresentationFormat>On-screen Show (4:3)</PresentationFormat>
  <Paragraphs>232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Montserrat</vt:lpstr>
      <vt:lpstr>Calibri</vt:lpstr>
      <vt:lpstr>Arimo</vt:lpstr>
      <vt:lpstr>Arial</vt:lpstr>
      <vt:lpstr>Office Theme</vt:lpstr>
      <vt:lpstr> Window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Aggregate Functions and Windows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Window Queries</dc:title>
  <dc:creator>Panos Ipeirotis</dc:creator>
  <cp:lastModifiedBy>Panos Ipeirotis</cp:lastModifiedBy>
  <cp:revision>21</cp:revision>
  <dcterms:created xsi:type="dcterms:W3CDTF">2014-10-20T14:52:46Z</dcterms:created>
  <dcterms:modified xsi:type="dcterms:W3CDTF">2023-01-24T22:44:48Z</dcterms:modified>
</cp:coreProperties>
</file>