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92" r:id="rId8"/>
    <p:sldId id="269" r:id="rId9"/>
    <p:sldId id="284" r:id="rId10"/>
    <p:sldId id="270" r:id="rId11"/>
    <p:sldId id="285" r:id="rId12"/>
    <p:sldId id="291" r:id="rId13"/>
    <p:sldId id="283" r:id="rId14"/>
    <p:sldId id="293" r:id="rId15"/>
    <p:sldId id="262" r:id="rId16"/>
    <p:sldId id="263" r:id="rId17"/>
    <p:sldId id="264" r:id="rId18"/>
    <p:sldId id="265" r:id="rId19"/>
    <p:sldId id="266" r:id="rId20"/>
    <p:sldId id="267" r:id="rId21"/>
    <p:sldId id="294" r:id="rId22"/>
    <p:sldId id="268" r:id="rId23"/>
    <p:sldId id="271" r:id="rId24"/>
    <p:sldId id="272" r:id="rId25"/>
    <p:sldId id="295" r:id="rId26"/>
    <p:sldId id="286" r:id="rId27"/>
    <p:sldId id="287" r:id="rId28"/>
    <p:sldId id="288" r:id="rId29"/>
    <p:sldId id="289" r:id="rId30"/>
    <p:sldId id="290" r:id="rId31"/>
    <p:sldId id="273" r:id="rId32"/>
    <p:sldId id="274" r:id="rId33"/>
    <p:sldId id="275" r:id="rId34"/>
    <p:sldId id="276" r:id="rId35"/>
    <p:sldId id="281" r:id="rId36"/>
    <p:sldId id="277" r:id="rId37"/>
    <p:sldId id="278" r:id="rId38"/>
    <p:sldId id="279" r:id="rId39"/>
  </p:sldIdLst>
  <p:sldSz cx="9144000" cy="6858000" type="screen4x3"/>
  <p:notesSz cx="7315200" cy="9601200"/>
  <p:embeddedFontLst>
    <p:embeddedFont>
      <p:font typeface="Arimo" panose="020B0604020202020204" charset="0"/>
      <p:regular r:id="rId41"/>
      <p:bold r:id="rId42"/>
      <p:italic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Montserrat" panose="000005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j3ZLvO33oq78s+YwLT1n/iDoW9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customschemas.google.com/relationships/presentationmetadata" Target="meta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172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839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0129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104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2694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c30a3ea2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2c30a3ea24_0_2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1499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9187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8690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345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091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792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30a3ea2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200" cy="32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2c30a3ea24_0_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387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139f0f7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200" cy="32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3139f0f7d7_0_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139f0f7d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200" cy="32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3139f0f7d7_0_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139f0f7d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200" cy="32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3139f0f7d7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2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672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200" cy="32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c30a3ea2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200" cy="32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2c30a3ea24_0_2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e52e12d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2e52e12d1a_0_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7663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4268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75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m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m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o"/>
              <a:buNone/>
              <a:defRPr sz="4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mo"/>
              <a:buNone/>
            </a:pPr>
            <a:r>
              <a:rPr lang="en-US" sz="53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br>
              <a:rPr lang="en-US" sz="53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53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Subqueries and Variables</a:t>
            </a:r>
            <a:endParaRPr sz="53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/>
          <p:nvPr/>
        </p:nvSpPr>
        <p:spPr>
          <a:xfrm>
            <a:off x="386308" y="147496"/>
            <a:ext cx="77573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Semijoins</a:t>
            </a: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 using subqueries (WHERE…IN)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5507" y="947392"/>
            <a:ext cx="8913000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Semijoin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Return all the details from the movies table for Drama movies.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subquery in the WHERE clause: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*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movies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id 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(	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movie_id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movies_genres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genre='Drama’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a join: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M.*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movies M 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movies_genres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M.id =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G.movie_id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G.genre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'Drama'</a:t>
            </a:r>
          </a:p>
        </p:txBody>
      </p:sp>
    </p:spTree>
    <p:extLst>
      <p:ext uri="{BB962C8B-B14F-4D97-AF65-F5344CB8AC3E}">
        <p14:creationId xmlns:p14="http://schemas.microsoft.com/office/powerpoint/2010/main" val="138017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/>
          <p:nvPr/>
        </p:nvSpPr>
        <p:spPr>
          <a:xfrm>
            <a:off x="386308" y="147496"/>
            <a:ext cx="77573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Anti-joins using subqueries (WHERE…IN)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5507" y="947392"/>
            <a:ext cx="8913000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Anti-join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Return all the movie details </a:t>
            </a:r>
            <a:r>
              <a:rPr lang="en-US" sz="18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excluding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all Drama movies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subquery in the WHERE clause: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*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movies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id 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NOT IN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(	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movie_id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movies_genres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genre='Drama’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is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much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harder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less readable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the same with joins. </a:t>
            </a:r>
            <a:endParaRPr lang="en-US" sz="1800" dirty="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8392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/>
          <p:nvPr/>
        </p:nvSpPr>
        <p:spPr>
          <a:xfrm>
            <a:off x="386308" y="147496"/>
            <a:ext cx="77573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Anti-join woes with outer joins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96456" y="947392"/>
            <a:ext cx="9104693" cy="618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Anti-join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Return all the movie details </a:t>
            </a:r>
            <a:r>
              <a:rPr lang="en-US" sz="18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excluding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all Drama movies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M.*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movies M 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movies_genres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M.id =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G.movie_id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G.genre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&lt;&gt; 'Drama’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lvl="1" indent="-17145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query above does </a:t>
            </a:r>
            <a:r>
              <a:rPr lang="en-US" sz="18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work (why?)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… </a:t>
            </a: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OK, let’s do an outer join. 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M.*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movies M 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movies_genres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M.id =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G.movie_id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G.genre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&lt;&gt; 'Drama’ AND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G.movie_id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IS NULL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Does not work as well. Here is the variation that works (why?):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M.*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movies M 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movies_genres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 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M.id =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G.movie_id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G.genre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&lt;&gt; 'Drama’ 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G.movie_id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IS NULL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6211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WHERE …. IN …. practice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5507" y="947392"/>
            <a:ext cx="89130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a WHERE…IN subquery to find the favorite bands for students who like Radiohead.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Your subquery should return the IDs of students that like Radiohead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 the movies where Brad Pitt and George Clooney played.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the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movies_all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temporary table that we defined before to find movie ids for Brad Pitt and George Clooney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the SELECT * FROM movies WHERE id IN (…) AND id IN (…) construct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the movie ids for Brad Pitt as a subquery, and the movie ids by George Clooney as another subquery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7344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269666" y="2828856"/>
            <a:ext cx="860466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Subqueries </a:t>
            </a:r>
            <a:br>
              <a:rPr lang="en-US" sz="3600" b="1" i="0" u="none" strike="noStrike" cap="none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600" b="1" i="0" u="none" strike="noStrike" cap="none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with derived tables</a:t>
            </a:r>
            <a:endParaRPr sz="3600" b="1" i="0" u="none" strike="noStrike" cap="none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3705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Subqueries / FROM</a:t>
            </a:r>
            <a:endParaRPr sz="3000" b="1" i="0" u="none" strike="noStrike" cap="non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1759204" y="1461969"/>
            <a:ext cx="4490380" cy="142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	A, B, C</a:t>
            </a:r>
            <a:r>
              <a:rPr lang="en-US" sz="2600" i="0" u="none" strike="noStrike" cap="none" baseline="-25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7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FROM 	X</a:t>
            </a:r>
            <a:r>
              <a:rPr lang="en-US" sz="2600" i="0" u="none" strike="noStrike" cap="none" baseline="-25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dirty="0"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-US" sz="27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-US" sz="2700" i="0" u="none" strike="noStrike" cap="none" baseline="-25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r>
              <a:rPr lang="en-US" sz="27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 </a:t>
            </a:r>
            <a:endParaRPr sz="27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7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WHERE 	</a:t>
            </a:r>
            <a:r>
              <a:rPr lang="en-US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6367509" y="2013394"/>
            <a:ext cx="251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Tables</a:t>
            </a:r>
            <a:endParaRPr sz="20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" name="Google Shape;130;p3"/>
          <p:cNvCxnSpPr/>
          <p:nvPr/>
        </p:nvCxnSpPr>
        <p:spPr>
          <a:xfrm rot="10800000">
            <a:off x="5842035" y="2129654"/>
            <a:ext cx="333600" cy="0"/>
          </a:xfrm>
          <a:prstGeom prst="straightConnector1">
            <a:avLst/>
          </a:prstGeom>
          <a:noFill/>
          <a:ln w="25400" cap="flat" cmpd="sng">
            <a:solidFill>
              <a:srgbClr val="01199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1" name="Google Shape;131;p3"/>
          <p:cNvSpPr txBox="1"/>
          <p:nvPr/>
        </p:nvSpPr>
        <p:spPr>
          <a:xfrm>
            <a:off x="754534" y="3354884"/>
            <a:ext cx="7717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 table can be directly replaced by another query, placed within parentheses. For readability, better to define a VIEW or TEMPORARY TABLE and use that.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386308" y="4569675"/>
            <a:ext cx="6826517" cy="136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	A, B, C, …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FROM 	X</a:t>
            </a:r>
            <a:r>
              <a:rPr lang="en-US" sz="2700" dirty="0">
                <a:latin typeface="Montserrat"/>
                <a:ea typeface="Montserrat"/>
                <a:cs typeface="Montserrat"/>
                <a:sym typeface="Montserrat"/>
              </a:rPr>
              <a:t> JOIN</a:t>
            </a:r>
            <a:r>
              <a:rPr lang="en-US" sz="27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* FROM…</a:t>
            </a:r>
            <a:r>
              <a:rPr lang="en-US" sz="29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-US" sz="27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Y,.. </a:t>
            </a:r>
            <a:br>
              <a:rPr lang="en-US" sz="27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7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WHERE 	</a:t>
            </a:r>
            <a:r>
              <a:rPr lang="en-US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7441450" y="4904875"/>
            <a:ext cx="149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Tables </a:t>
            </a:r>
            <a:br>
              <a:rPr lang="en-US" sz="2000" b="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2000" b="1" u="none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(or queries)</a:t>
            </a:r>
            <a:endParaRPr sz="2000" b="1" u="none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34" name="Google Shape;134;p3"/>
          <p:cNvCxnSpPr/>
          <p:nvPr/>
        </p:nvCxnSpPr>
        <p:spPr>
          <a:xfrm rot="10800000">
            <a:off x="7054527" y="5212671"/>
            <a:ext cx="333600" cy="0"/>
          </a:xfrm>
          <a:prstGeom prst="straightConnector1">
            <a:avLst/>
          </a:prstGeom>
          <a:noFill/>
          <a:ln w="25400" cap="flat" cmpd="sng">
            <a:solidFill>
              <a:srgbClr val="01199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/>
          <p:nvPr/>
        </p:nvSpPr>
        <p:spPr>
          <a:xfrm>
            <a:off x="386308" y="147496"/>
            <a:ext cx="828779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queries on top of other queries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529119" y="1376737"/>
            <a:ext cx="82113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a query that returns how many airports are served by one carrier, how many airports are served by two carriers, and so on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SELECT carriers, COUNT(DISTINCT origin) AS airports</a:t>
            </a:r>
            <a:br>
              <a:rPr lang="en-US" sz="18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FROM (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SELECT origin, COUNT(DISTINCT carrier) AS carriers</a:t>
            </a:r>
            <a:endParaRPr sz="18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1800" b="1" dirty="0" err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m_ticket_prices</a:t>
            </a:r>
            <a:endParaRPr sz="18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GROUP BY origin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) A</a:t>
            </a:r>
            <a:br>
              <a:rPr lang="en-US" sz="18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GROUP BY carriers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c30a3ea24_0_27"/>
          <p:cNvSpPr/>
          <p:nvPr/>
        </p:nvSpPr>
        <p:spPr>
          <a:xfrm>
            <a:off x="386308" y="147496"/>
            <a:ext cx="8287692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queries on top of other queries</a:t>
            </a:r>
            <a:endParaRPr lang="en-US" sz="3200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g12c30a3ea24_0_27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8" name="Google Shape;148;g12c30a3ea24_0_27"/>
          <p:cNvSpPr txBox="1"/>
          <p:nvPr/>
        </p:nvSpPr>
        <p:spPr>
          <a:xfrm>
            <a:off x="529119" y="1376737"/>
            <a:ext cx="82113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a query that returns how many airports are served by one carrier, how many airports are served by two carriers, and so on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SELECT carriers, COUNT(DISTINCT origin) AS airports</a:t>
            </a:r>
            <a:br>
              <a:rPr lang="en-US" sz="18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FROM (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SELECT origin, COUNT(DISTINCT carrier) AS carriers</a:t>
            </a:r>
            <a:endParaRPr sz="18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1800" b="1" dirty="0" err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m_ticket_prices</a:t>
            </a:r>
            <a:endParaRPr sz="18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GROUP BY origin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) A</a:t>
            </a:r>
            <a:br>
              <a:rPr lang="en-US" sz="18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GROUP BY carriers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/>
        </p:nvSpPr>
        <p:spPr>
          <a:xfrm>
            <a:off x="114625" y="48275"/>
            <a:ext cx="9091898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Saving Queries: CREATE TEMPORARY TABLE</a:t>
            </a:r>
            <a:endParaRPr sz="30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469900" y="948701"/>
            <a:ext cx="8044800" cy="59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can save the results of a query in order to reuse the results easier, using the “CREATE TEMPORARY TABLE” command.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 dirty="0" err="1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r>
              <a:rPr lang="en-US" sz="1800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dirty="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SELECT origin, COUNT(DISTINCT carrier) AS carriers</a:t>
            </a:r>
            <a:endParaRPr sz="18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1800" b="1" dirty="0" err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m_ticket_prices</a:t>
            </a:r>
            <a:endParaRPr sz="18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GROUP BY origin</a:t>
            </a:r>
            <a:b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Then we can write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* 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access the results of the query. And then we can write our aggregate on top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carriers, COUNT(DISTINCT origin) AS airports 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 BY 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carriers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/>
          <p:nvPr/>
        </p:nvSpPr>
        <p:spPr>
          <a:xfrm>
            <a:off x="386308" y="147496"/>
            <a:ext cx="85083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Reusing Queries: WITH</a:t>
            </a:r>
            <a:endParaRPr sz="30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469900" y="948696"/>
            <a:ext cx="80448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Instead of creating a temporary table, we can also use the “WITH” statement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lang="en-US" sz="1800" dirty="0" err="1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r>
              <a:rPr lang="en-US" sz="1800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1" i="0" u="none" strike="noStrike" cap="none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br>
              <a:rPr lang="en-US" sz="1800" b="1" i="0" u="none" strike="noStrike" cap="none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(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SELECT origin, COUNT(DISTINCT carrier) AS carriers</a:t>
            </a:r>
            <a:endParaRPr sz="18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1800" b="1" dirty="0" err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m_ticket_prices</a:t>
            </a:r>
            <a:endParaRPr sz="18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1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GROUP BY origin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lang="en-US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carriers, COUNT(DISTINCT origin) AS airports 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 BY 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carriers;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269666" y="2551857"/>
            <a:ext cx="8604668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Subqueries </a:t>
            </a:r>
            <a:br>
              <a:rPr lang="en-US" sz="3600" b="1" i="0" u="none" strike="noStrike" cap="none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600" b="1" i="0" u="none" strike="noStrike" cap="none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for single-value calculation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and intro to variables</a:t>
            </a:r>
            <a:endParaRPr sz="3600" b="1" i="0" u="none" strike="noStrike" cap="none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/>
          <p:nvPr/>
        </p:nvSpPr>
        <p:spPr>
          <a:xfrm>
            <a:off x="386308" y="147496"/>
            <a:ext cx="850831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CREATE VIEW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br>
              <a:rPr lang="en-US" sz="24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4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WITH (aka CTE – Common Table Expressions)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386308" y="1939952"/>
            <a:ext cx="8044665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AS…</a:t>
            </a:r>
            <a:b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Creates a temporary table with the results of the query. Table is only visible within the session (until the user disconnects). </a:t>
            </a:r>
            <a:r>
              <a:rPr lang="en-US" sz="15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Contents do </a:t>
            </a:r>
            <a:r>
              <a:rPr lang="en-US" sz="1500" b="1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-US" sz="15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update if the underlying tables change.</a:t>
            </a:r>
            <a:endParaRPr sz="1500" b="1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lang="en-US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AS…</a:t>
            </a:r>
            <a:b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WITH keyword allows the definition of a table name for a query, so that it can be reused later in the same SQL statement. Also known as “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Common Table Expression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”, it a very common way of writing queries with subqueries. Does not store the results of the subquery.</a:t>
            </a:r>
            <a:endParaRPr sz="15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-US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AS…</a:t>
            </a:r>
            <a:b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command creates a permanent table with the results of the query. It is visible to all users. </a:t>
            </a:r>
            <a:r>
              <a:rPr lang="en-US" sz="15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Contents do </a:t>
            </a:r>
            <a:r>
              <a:rPr lang="en-US" sz="1500" b="1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-US" sz="15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update if the underlying tables change.</a:t>
            </a:r>
            <a:endParaRPr sz="15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VIEW </a:t>
            </a:r>
            <a:r>
              <a:rPr lang="en-US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AS…</a:t>
            </a:r>
            <a:b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VIEW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similar to a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TEMPORARY TABLE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but it is visible to everyone, it does not disappear. A view does not actually store the results, and the results are updated when the underlying table change. (There the concept of “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materialized view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 which stores the results and updates automatically, but not supported by MySQL.)</a:t>
            </a:r>
            <a:b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/>
          <p:nvPr/>
        </p:nvSpPr>
        <p:spPr>
          <a:xfrm>
            <a:off x="386308" y="147496"/>
            <a:ext cx="850831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Comparisons of common “subquery” approaches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27A0C62-438B-08C8-1E1D-CED6CF584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83536"/>
              </p:ext>
            </p:extLst>
          </p:nvPr>
        </p:nvGraphicFramePr>
        <p:xfrm>
          <a:off x="454026" y="1066644"/>
          <a:ext cx="8235948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716">
                  <a:extLst>
                    <a:ext uri="{9D8B030D-6E8A-4147-A177-3AD203B41FA5}">
                      <a16:colId xmlns:a16="http://schemas.microsoft.com/office/drawing/2014/main" val="528915145"/>
                    </a:ext>
                  </a:extLst>
                </a:gridCol>
                <a:gridCol w="1657558">
                  <a:extLst>
                    <a:ext uri="{9D8B030D-6E8A-4147-A177-3AD203B41FA5}">
                      <a16:colId xmlns:a16="http://schemas.microsoft.com/office/drawing/2014/main" val="3413286130"/>
                    </a:ext>
                  </a:extLst>
                </a:gridCol>
                <a:gridCol w="1721475">
                  <a:extLst>
                    <a:ext uri="{9D8B030D-6E8A-4147-A177-3AD203B41FA5}">
                      <a16:colId xmlns:a16="http://schemas.microsoft.com/office/drawing/2014/main" val="3280680545"/>
                    </a:ext>
                  </a:extLst>
                </a:gridCol>
                <a:gridCol w="1593641">
                  <a:extLst>
                    <a:ext uri="{9D8B030D-6E8A-4147-A177-3AD203B41FA5}">
                      <a16:colId xmlns:a16="http://schemas.microsoft.com/office/drawing/2014/main" val="3238177403"/>
                    </a:ext>
                  </a:extLst>
                </a:gridCol>
                <a:gridCol w="1657558">
                  <a:extLst>
                    <a:ext uri="{9D8B030D-6E8A-4147-A177-3AD203B41FA5}">
                      <a16:colId xmlns:a16="http://schemas.microsoft.com/office/drawing/2014/main" val="3269584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TABLE AS…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VIEW AS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TEMPORARY TABLE AS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Table Expressions / WITH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Needs write access to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Yes. Typically restricted to admins.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Yes. Typically restricted to admins.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Typically all users can use them.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special access needed. All users can use WITH.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86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Lifetime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exists until deleted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View exists until deleted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exists until the user session 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for the query that includes the WITH clause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6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Visibility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4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Stores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(unless it is a “materialized” view or “live table”)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81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Results update when underlying data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35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when transforming data for “higher level usage” (e.g. raw to cleaned up).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simplify common queries performed on live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Mainly during exploratory phase, allows storing of intermediate data for faster access.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we want all components of a query in one clause. Common for dashboards.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42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656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/>
        </p:nvSpPr>
        <p:spPr>
          <a:xfrm>
            <a:off x="386308" y="147496"/>
            <a:ext cx="85083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Use case: Simplifying Common Queries</a:t>
            </a:r>
            <a:endParaRPr sz="30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10"/>
          <p:cNvSpPr/>
          <p:nvPr/>
        </p:nvSpPr>
        <p:spPr>
          <a:xfrm>
            <a:off x="469900" y="1125743"/>
            <a:ext cx="8044665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can save the results of a query in order to reuse the results easier, using the “CREATE TEMPORARY TABLE” command.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movies_all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	R.*,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M.name AS title, </a:t>
            </a:r>
            <a:r>
              <a:rPr lang="en-US" sz="180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M.year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M. rating,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A.first_name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A.last_name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A.gender</a:t>
            </a: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	roles R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JOIN actors A ON A.id = </a:t>
            </a:r>
            <a:r>
              <a:rPr lang="en-US" sz="180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R.actor_id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JOIN movies M ON M.id = </a:t>
            </a:r>
            <a:r>
              <a:rPr lang="en-US" sz="180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R.movie_id</a:t>
            </a: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Then we can write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* 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movies_all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access the results of the query	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/>
          <p:nvPr/>
        </p:nvSpPr>
        <p:spPr>
          <a:xfrm>
            <a:off x="1298863" y="1870362"/>
            <a:ext cx="7424304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actor_stats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AS	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actor_id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ROUND(AVG(rating),2) AS rating,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COUNT(*)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num_movies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COUNT(rating)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rated_movies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	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movies_all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 BY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actor_id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Practice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Using the table above, find “great actors”. A “great actor” has a an average rating of 6.5 and above, and starred in at least 40 rated movies.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Building on top of “saved” queries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Further Practice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2" name="Google Shape;202;p12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110532" y="1478067"/>
            <a:ext cx="89130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Longer example: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 the movies with at least 5 “great actors”.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“great actor” has an average rating of 6.5 and above and starred in at least 40 rated movies.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Hints: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a query that retrieves the “great actors” (there are 221 of them) and return their actor ids.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Then write a query on roles, limiting your query to only include actors with ids in the list of “great actors” ids.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GROUP BY to count the number of “great actors” for each movie and use HAVING to limit the results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269666" y="3105855"/>
            <a:ext cx="860466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Longer Activities</a:t>
            </a:r>
            <a:endParaRPr sz="3600" b="1" i="0" u="none" strike="noStrike" cap="none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88925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>
            <a:off x="386308" y="147496"/>
            <a:ext cx="77573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Music Recommendations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204550" y="1376725"/>
            <a:ext cx="8793900" cy="375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want to recommend music in the following style:</a:t>
            </a:r>
          </a:p>
          <a:p>
            <a:pPr lvl="1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2000" b="1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“People that like X also like Y”</a:t>
            </a:r>
            <a:endParaRPr sz="2000" b="1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 to consider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can figure out 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who are the people that like certain music X. Then, we find the most popular music among these people. Would that be enough?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endParaRPr lang="en-US"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27128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>
            <a:off x="386308" y="147496"/>
            <a:ext cx="77573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Music Recommendations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204550" y="1376725"/>
            <a:ext cx="8793900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0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Music that is popular among fans of a certain band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endParaRPr sz="18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# Set the band that we are analyzing</a:t>
            </a:r>
          </a:p>
          <a:p>
            <a:pPr algn="l" fontAlgn="ctr"/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SET @band = 'Bon Jovi’;</a:t>
            </a:r>
            <a:endParaRPr lang="en-US" sz="2000" b="1" i="0" dirty="0">
              <a:solidFill>
                <a:schemeClr val="dk1"/>
              </a:solidFill>
              <a:effectLst/>
              <a:latin typeface="Montserrat" panose="00000500000000000000" pitchFamily="2" charset="0"/>
              <a:sym typeface="Montserrat"/>
            </a:endParaRPr>
          </a:p>
          <a:p>
            <a:pPr algn="l" fontAlgn="ctr"/>
            <a:endParaRPr lang="en-US" sz="2000" b="1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algn="l" fontAlgn="ctr"/>
            <a:endParaRPr lang="en-US" sz="2000" b="1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algn="l" fontAlgn="ctr"/>
            <a:r>
              <a:rPr lang="en-US" sz="200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SELECT Music, </a:t>
            </a:r>
          </a:p>
          <a:p>
            <a:pPr algn="l" fontAlgn="ctr"/>
            <a:r>
              <a:rPr lang="en-US" sz="200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	COUNT(DISTINCT </a:t>
            </a:r>
            <a:r>
              <a:rPr lang="en-US" sz="200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ProfileID</a:t>
            </a:r>
            <a:r>
              <a:rPr lang="en-US" sz="200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) AS </a:t>
            </a:r>
            <a:r>
              <a:rPr lang="en-US" sz="200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cnt</a:t>
            </a:r>
            <a:endParaRPr lang="en-US" sz="2000" i="0" dirty="0">
              <a:solidFill>
                <a:srgbClr val="24292F"/>
              </a:solidFill>
              <a:effectLst/>
              <a:latin typeface="Montserrat" panose="00000500000000000000" pitchFamily="2" charset="0"/>
            </a:endParaRPr>
          </a:p>
          <a:p>
            <a:pPr algn="l" fontAlgn="ctr"/>
            <a:r>
              <a:rPr lang="en-US" sz="200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FROM </a:t>
            </a:r>
            <a:r>
              <a:rPr lang="en-US" sz="200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FavoriteMusic</a:t>
            </a:r>
            <a:endParaRPr lang="en-US" sz="2000" i="0" dirty="0">
              <a:solidFill>
                <a:srgbClr val="24292F"/>
              </a:solidFill>
              <a:effectLst/>
              <a:latin typeface="Montserrat" panose="00000500000000000000" pitchFamily="2" charset="0"/>
            </a:endParaRPr>
          </a:p>
          <a:p>
            <a:pPr algn="l" fontAlgn="ctr"/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WHERE </a:t>
            </a:r>
            <a:r>
              <a:rPr lang="en-US" sz="2000" b="1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ProfileID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 IN (</a:t>
            </a:r>
          </a:p>
          <a:p>
            <a:pPr algn="l" fontAlgn="ctr"/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	SELECT </a:t>
            </a:r>
            <a:r>
              <a:rPr lang="en-US" sz="2000" b="1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ProfileID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 </a:t>
            </a:r>
          </a:p>
          <a:p>
            <a:pPr algn="l" fontAlgn="ctr"/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	FROM </a:t>
            </a:r>
            <a:r>
              <a:rPr lang="en-US" sz="2000" b="1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FavoriteMusic</a:t>
            </a:r>
            <a:endParaRPr lang="en-US" sz="2000" b="1" i="0" dirty="0">
              <a:solidFill>
                <a:srgbClr val="24292F"/>
              </a:solidFill>
              <a:effectLst/>
              <a:latin typeface="Montserrat" panose="00000500000000000000" pitchFamily="2" charset="0"/>
            </a:endParaRPr>
          </a:p>
          <a:p>
            <a:pPr algn="l" fontAlgn="ctr"/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	WHERE Music = @band</a:t>
            </a:r>
          </a:p>
          <a:p>
            <a:pPr algn="l" fontAlgn="ctr"/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)</a:t>
            </a:r>
          </a:p>
          <a:p>
            <a:pPr algn="l" fontAlgn="ctr"/>
            <a:r>
              <a:rPr lang="en-US" sz="200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GROUP BY Music</a:t>
            </a:r>
          </a:p>
          <a:p>
            <a:pPr algn="l" fontAlgn="ctr"/>
            <a:r>
              <a:rPr lang="en-US" sz="200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ORDER BY perc DESC;</a:t>
            </a:r>
          </a:p>
        </p:txBody>
      </p:sp>
    </p:spTree>
    <p:extLst>
      <p:ext uri="{BB962C8B-B14F-4D97-AF65-F5344CB8AC3E}">
        <p14:creationId xmlns:p14="http://schemas.microsoft.com/office/powerpoint/2010/main" val="1597515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>
            <a:off x="386308" y="147496"/>
            <a:ext cx="77573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Music Recommendations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204550" y="1376725"/>
            <a:ext cx="87939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0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Our recommendations are a bit trivial. We </a:t>
            </a:r>
            <a:r>
              <a:rPr lang="en-US" sz="2000" b="1" i="1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mainly</a:t>
            </a:r>
            <a:r>
              <a:rPr lang="en-US" sz="20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recommend bands that are also popular in the overall population.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0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We need to recommend songs that are </a:t>
            </a:r>
            <a:r>
              <a:rPr lang="en-US" sz="2000" b="1" i="1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more popular</a:t>
            </a:r>
            <a:r>
              <a:rPr lang="en-US" sz="2000" i="1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among the band fans compared to the popularity in the overall population.		</a:t>
            </a:r>
          </a:p>
          <a:p>
            <a:pPr marL="285750" lvl="3" indent="-285750"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000" b="1" i="1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How do we measure the “more popular”?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Montserrat"/>
              <a:buChar char="•"/>
            </a:pPr>
            <a:endParaRPr lang="en-US" sz="2000" b="1" i="1" dirty="0">
              <a:solidFill>
                <a:srgbClr val="24292F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endParaRPr lang="en-US" sz="20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65659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>
            <a:off x="386308" y="147496"/>
            <a:ext cx="77573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Music Recommendations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204550" y="1376725"/>
            <a:ext cx="8793900" cy="433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3" indent="-285750"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400" b="1" i="1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How do we measure “more popular”?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Montserrat"/>
              <a:buChar char="•"/>
            </a:pPr>
            <a:endParaRPr lang="en-US" sz="1600" b="1" i="1" dirty="0">
              <a:solidFill>
                <a:srgbClr val="24292F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# Store the number of people that have liked (any) music</a:t>
            </a: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SET @allmusicfans = </a:t>
            </a:r>
          </a:p>
          <a:p>
            <a:pPr algn="l" fontAlgn="ctr"/>
            <a:r>
              <a:rPr lang="en-US" sz="2000" dirty="0">
                <a:solidFill>
                  <a:srgbClr val="24292F"/>
                </a:solidFill>
                <a:latin typeface="Montserrat" panose="00000500000000000000" pitchFamily="2" charset="0"/>
              </a:rPr>
              <a:t>	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(SELECT COUNT(DISTINCT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ProfileID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) FROM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FavoriteMusic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);</a:t>
            </a:r>
          </a:p>
          <a:p>
            <a:pPr algn="l" fontAlgn="ctr"/>
            <a:endParaRPr lang="en-US" sz="2000" b="0" i="0" dirty="0">
              <a:solidFill>
                <a:srgbClr val="24292F"/>
              </a:solidFill>
              <a:effectLst/>
              <a:latin typeface="Montserrat" panose="00000500000000000000" pitchFamily="2" charset="0"/>
            </a:endParaRP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CREATE TEMPORARY TABLE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MusicPreferences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 AS</a:t>
            </a: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SELECT Music, </a:t>
            </a:r>
          </a:p>
          <a:p>
            <a:pPr fontAlgn="ctr"/>
            <a:r>
              <a:rPr lang="en-US" sz="2000" dirty="0">
                <a:solidFill>
                  <a:srgbClr val="24292F"/>
                </a:solidFill>
                <a:latin typeface="Montserrat" panose="00000500000000000000" pitchFamily="2" charset="0"/>
              </a:rPr>
              <a:t>	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COUNT(DISTINCT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ProfileID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) AS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cnt</a:t>
            </a:r>
            <a:r>
              <a:rPr lang="en-US" sz="2000" dirty="0">
                <a:solidFill>
                  <a:srgbClr val="24292F"/>
                </a:solidFill>
                <a:latin typeface="Montserrat" panose="00000500000000000000" pitchFamily="2" charset="0"/>
              </a:rPr>
              <a:t>,</a:t>
            </a:r>
            <a:endParaRPr lang="en-US" sz="2000" b="0" i="0" dirty="0">
              <a:solidFill>
                <a:srgbClr val="24292F"/>
              </a:solidFill>
              <a:effectLst/>
              <a:latin typeface="Montserrat" panose="00000500000000000000" pitchFamily="2" charset="0"/>
            </a:endParaRP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	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COUNT(DISTINCT </a:t>
            </a:r>
            <a:r>
              <a:rPr lang="en-US" sz="2000" b="1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ProfileID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)/@allmusicfans AS perc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, </a:t>
            </a: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FROM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FavoriteMusic</a:t>
            </a:r>
            <a:endParaRPr lang="en-US" sz="2000" b="0" i="0" dirty="0">
              <a:solidFill>
                <a:srgbClr val="24292F"/>
              </a:solidFill>
              <a:effectLst/>
              <a:latin typeface="Montserrat" panose="00000500000000000000" pitchFamily="2" charset="0"/>
            </a:endParaRP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GROUP BY Music</a:t>
            </a: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ORDER BY perc DESC;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endParaRPr lang="en-US" sz="16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5653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c30a3ea24_0_4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Subqueries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2c30a3ea24_0_4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1" name="Google Shape;101;g12c30a3ea24_0_4"/>
          <p:cNvSpPr txBox="1"/>
          <p:nvPr/>
        </p:nvSpPr>
        <p:spPr>
          <a:xfrm>
            <a:off x="183175" y="1376725"/>
            <a:ext cx="80220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the Zillow database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national average sale price across all houses in the database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in each city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$550,122.52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the national average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>
            <a:off x="386308" y="147496"/>
            <a:ext cx="77573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Music Recommendations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204550" y="1376725"/>
            <a:ext cx="8793900" cy="243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3">
              <a:buClr>
                <a:schemeClr val="dk1"/>
              </a:buClr>
              <a:buSzPts val="1800"/>
            </a:pPr>
            <a:r>
              <a:rPr lang="en-US" sz="2000" b="1" i="1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Next steps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000" i="1" dirty="0">
                <a:solidFill>
                  <a:srgbClr val="24292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Compare the percentage numbers for each music.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000" i="1" dirty="0">
                <a:solidFill>
                  <a:srgbClr val="24292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We typically take the ratio of the percentages (~ probabilities) between percentage in the focal population (band fans) and overall population.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000" i="1" dirty="0">
                <a:solidFill>
                  <a:srgbClr val="24292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The ratio is called “lift”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Montserrat"/>
              <a:buChar char="•"/>
            </a:pPr>
            <a:endParaRPr lang="en-US" sz="1600" i="1" dirty="0">
              <a:solidFill>
                <a:srgbClr val="24292F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6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40555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>
            <a:off x="386308" y="147496"/>
            <a:ext cx="775737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Books and Political Views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204550" y="1376725"/>
            <a:ext cx="87939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Compare the favorite books of liberal and conservative students. Find books that liberals like much more often than conservatives, and vice versa.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Subquery 1: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ist of books and likes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liberal students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Subquery 2: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ist of books and likes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conservative students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Join the two on book name and compare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 to consider</a:t>
            </a:r>
            <a:endParaRPr sz="1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to deal with the fact that we have many more liberals than conservatives?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Should we avoid noisy results by only keeping books with a certain number of likes overall?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type of join should we use for our comparison of liberals and conservatives? INNER or OUTER? What is the difference?</a:t>
            </a: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139f0f7d7_0_0"/>
          <p:cNvSpPr/>
          <p:nvPr/>
        </p:nvSpPr>
        <p:spPr>
          <a:xfrm>
            <a:off x="386308" y="147496"/>
            <a:ext cx="7757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Books and Political Views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6" name="Google Shape;216;g13139f0f7d7_0_0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g13139f0f7d7_0_0"/>
          <p:cNvSpPr txBox="1"/>
          <p:nvPr/>
        </p:nvSpPr>
        <p:spPr>
          <a:xfrm>
            <a:off x="204550" y="1376725"/>
            <a:ext cx="8939400" cy="3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Analytics Concept: </a:t>
            </a:r>
            <a:r>
              <a:rPr lang="en-US" sz="1800" b="1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Lift</a:t>
            </a:r>
            <a:r>
              <a:rPr lang="en-US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Lift has many definitions, but most often is defined as a ratio of rates (aka probabilities)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lift = (rate in target group) / (rate in control group)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our scenario target = liberals, control = conservatives (or vv)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Analytics Concepts: </a:t>
            </a:r>
            <a:r>
              <a:rPr lang="en-US" sz="1800" b="1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Log-odds</a:t>
            </a:r>
            <a:endParaRPr sz="1800" b="1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Ratios (like lift) go from 0 to infinity, with 1 being the neutral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Ratios are not additive (sum of ratios is meaningless)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Ratios are “multiplicative”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Hard to visualize lifts below 1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often take the </a:t>
            </a:r>
            <a:r>
              <a:rPr lang="en-US" sz="1800" b="1" u="sng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log</a:t>
            </a:r>
            <a:r>
              <a:rPr lang="en-US" sz="1800" b="1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 of ratios</a:t>
            </a: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(aka log-odds).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Log-odds are symmetric around 0, and they are additive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139f0f7d7_0_6"/>
          <p:cNvSpPr/>
          <p:nvPr/>
        </p:nvSpPr>
        <p:spPr>
          <a:xfrm>
            <a:off x="386308" y="147496"/>
            <a:ext cx="7757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Books and Political Views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3" name="Google Shape;223;g13139f0f7d7_0_6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g13139f0f7d7_0_6"/>
          <p:cNvSpPr txBox="1"/>
          <p:nvPr/>
        </p:nvSpPr>
        <p:spPr>
          <a:xfrm>
            <a:off x="204550" y="1376725"/>
            <a:ext cx="89394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 having the “log-odds” for each book, we can now score individuals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Save the query that calculates the log-odds for each book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we sum the “log-odds” scores of the “book likes” for each ProfileID, we get a “log-odds” score for each ProfileID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the query that calculates the score for each ProfileID using the results of the query that calculates log-odds per book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positive sum indicates positive correlation with the target group and vice versa.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139f0f7d7_0_12"/>
          <p:cNvSpPr/>
          <p:nvPr/>
        </p:nvSpPr>
        <p:spPr>
          <a:xfrm>
            <a:off x="386308" y="147496"/>
            <a:ext cx="7757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Books and Political Views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0" name="Google Shape;230;g13139f0f7d7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g13139f0f7d7_0_12"/>
          <p:cNvSpPr txBox="1"/>
          <p:nvPr/>
        </p:nvSpPr>
        <p:spPr>
          <a:xfrm>
            <a:off x="204550" y="1376725"/>
            <a:ext cx="89394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Evaluating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scores: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Check how often we classify liberals and conservatives correctly (note that we used the data already to calculate the book scores)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Check if we classify “very liberal” and “very conservative” correctly (or keep a certain set of the population out of book score calculations and use it for testing)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scores (“inference”):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can now make inferences about all ProfileIDs, even if they do not list their Political Views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Practice: Books and Gender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529119" y="1376737"/>
            <a:ext cx="82113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Analyze Book preferences by gender. What are the books that men like and what are the books that women like? Show the lifts and log-odds.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41263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/>
          <p:nvPr/>
        </p:nvSpPr>
        <p:spPr>
          <a:xfrm>
            <a:off x="1590675" y="2721125"/>
            <a:ext cx="5401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Appendix: Variables</a:t>
            </a:r>
            <a:endParaRPr sz="1600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Variables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211619" y="1378168"/>
            <a:ext cx="86580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Variables in SQL allow us to store values in generic names and reuse the generic names instead of the literal values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Sometimes we want to make our queries generic, and have placeholders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@band = ‘Radiohead’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Other times we want to store the (single value) result of a query in a variable to use later.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Number of liberal students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@liberal = (SELECT COUNT(*) FROM Profiles WHERE PoliticalViews=‘Liberal’)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Variables are especially useful when we execute a sequence of SQL statements and we want to reuse results from previous queries.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Subqueries, Variables, and so on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529119" y="1376737"/>
            <a:ext cx="82113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 the Music that people that like Radiohead tend to like.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Repeat the query above for Jay Z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Make your query generic, by using a @band variable and then set it appropriately: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@band = ‘Radiohead’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vs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@band = ‘Jay Z’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Subqueries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8" name="Google Shape;108;g12c30a3ea24_0_12"/>
          <p:cNvSpPr txBox="1"/>
          <p:nvPr/>
        </p:nvSpPr>
        <p:spPr>
          <a:xfrm>
            <a:off x="183175" y="900650"/>
            <a:ext cx="80220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national average sale price across all houses in the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AVG(mkt_price)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in each city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city, AVG(mkt_price) AS avg_price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city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$550,122.52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city, AVG(mkt_price) AS avg_price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city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AVG(mkt_price) &gt; 550,122.52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the national average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c30a3ea24_0_20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Subqueries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g12c30a3ea24_0_20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5" name="Google Shape;115;g12c30a3ea24_0_20"/>
          <p:cNvSpPr txBox="1"/>
          <p:nvPr/>
        </p:nvSpPr>
        <p:spPr>
          <a:xfrm>
            <a:off x="183175" y="900650"/>
            <a:ext cx="87243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national average sale price across all houses in the database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 b="1" dirty="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SELECT AVG(</a:t>
            </a:r>
            <a:r>
              <a:rPr lang="en-US" sz="1800" b="1" dirty="0" err="1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mkt_price</a:t>
            </a:r>
            <a:r>
              <a:rPr lang="en-US" sz="1800" b="1" dirty="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br>
              <a:rPr lang="en-US" sz="1800" b="1" dirty="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dirty="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$550,122.52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Calibri"/>
              <a:buChar char="○"/>
            </a:pP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SELECT city, AVG(</a:t>
            </a:r>
            <a:r>
              <a:rPr lang="en-US" sz="1800" b="1" dirty="0" err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mkt_price</a:t>
            </a: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) AS </a:t>
            </a:r>
            <a:r>
              <a:rPr lang="en-US" sz="1800" b="1" dirty="0" err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avg_price</a:t>
            </a:r>
            <a:endParaRPr sz="1800" b="1" dirty="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endParaRPr sz="1800" b="1" dirty="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GROUP BY city</a:t>
            </a:r>
            <a:b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HAVING AVG(</a:t>
            </a:r>
            <a:r>
              <a:rPr lang="en-US" sz="1800" b="1" dirty="0" err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mkt_price</a:t>
            </a: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) &gt; </a:t>
            </a:r>
            <a:r>
              <a:rPr lang="en-US" sz="1800" b="1" dirty="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550,122.52</a:t>
            </a:r>
            <a:endParaRPr sz="1800" b="1" dirty="0">
              <a:solidFill>
                <a:srgbClr val="5706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the national average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Calibri"/>
              <a:buChar char="○"/>
            </a:pP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SELECT city, AVG(</a:t>
            </a:r>
            <a:r>
              <a:rPr lang="en-US" sz="1800" b="1" dirty="0" err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mkt_price</a:t>
            </a: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) AS </a:t>
            </a:r>
            <a:r>
              <a:rPr lang="en-US" sz="1800" b="1" dirty="0" err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avg_price</a:t>
            </a:r>
            <a:endParaRPr sz="1800" b="1" dirty="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endParaRPr sz="1800" b="1" dirty="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GROUP BY city</a:t>
            </a:r>
            <a:b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HAVING AVG(</a:t>
            </a:r>
            <a:r>
              <a:rPr lang="en-US" sz="1800" b="1" dirty="0" err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mkt_price</a:t>
            </a: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800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US" sz="1800" b="1" dirty="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(SELECT AVG(</a:t>
            </a:r>
            <a:r>
              <a:rPr lang="en-US" sz="1800" b="1" dirty="0" err="1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mkt_price</a:t>
            </a:r>
            <a:r>
              <a:rPr lang="en-US" sz="1800" b="1" dirty="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) FROM transactions)</a:t>
            </a:r>
            <a:endParaRPr sz="1800" b="1" dirty="0">
              <a:solidFill>
                <a:srgbClr val="5706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e52e12d1a_0_0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Alternative with Variables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g12e52e12d1a_0_0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2" name="Google Shape;122;g12e52e12d1a_0_0"/>
          <p:cNvSpPr txBox="1"/>
          <p:nvPr/>
        </p:nvSpPr>
        <p:spPr>
          <a:xfrm>
            <a:off x="183175" y="900650"/>
            <a:ext cx="87243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national average sale price across all houses in the database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 b="1" dirty="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SET @national_mean = (SELECT AVG(</a:t>
            </a:r>
            <a:r>
              <a:rPr lang="en-US" sz="1800" b="1" dirty="0" err="1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mkt_price</a:t>
            </a:r>
            <a:r>
              <a:rPr lang="en-US" sz="1800" b="1" dirty="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) FROM transactions)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$550,122.52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Calibri"/>
              <a:buChar char="○"/>
            </a:pP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SELECT city, AVG(</a:t>
            </a:r>
            <a:r>
              <a:rPr lang="en-US" sz="1800" b="1" dirty="0" err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mkt_price</a:t>
            </a: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) AS </a:t>
            </a:r>
            <a:r>
              <a:rPr lang="en-US" sz="1800" b="1" dirty="0" err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avg_price</a:t>
            </a:r>
            <a:endParaRPr sz="1800" b="1" dirty="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endParaRPr sz="1800" b="1" dirty="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GROUP BY city</a:t>
            </a:r>
            <a:b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HAVING AVG(</a:t>
            </a:r>
            <a:r>
              <a:rPr lang="en-US" sz="1800" b="1" dirty="0" err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mkt_price</a:t>
            </a: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) &gt; </a:t>
            </a:r>
            <a:r>
              <a:rPr lang="en-US" sz="1800" b="1" dirty="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@national_mean</a:t>
            </a:r>
            <a:endParaRPr sz="1800" b="1" dirty="0">
              <a:solidFill>
                <a:srgbClr val="5706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269666" y="2828856"/>
            <a:ext cx="860466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Subqueries </a:t>
            </a:r>
            <a:br>
              <a:rPr lang="en-US" sz="3600" b="1" i="0" u="none" strike="noStrike" cap="none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600" b="1" i="0" u="none" strike="noStrike" cap="none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lang="en-US" sz="3600" b="1" i="0" u="none" strike="noStrike" cap="none" dirty="0" err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semijoins</a:t>
            </a:r>
            <a:r>
              <a:rPr lang="en-US" sz="3600" b="1" i="0" u="none" strike="noStrike" cap="none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 and antijoins</a:t>
            </a:r>
            <a:endParaRPr sz="3600" b="1" i="0" u="none" strike="noStrike" cap="none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6521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/>
          <p:nvPr/>
        </p:nvSpPr>
        <p:spPr>
          <a:xfrm>
            <a:off x="386299" y="147500"/>
            <a:ext cx="846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Subqueries for SemiJoins and AntiJoins </a:t>
            </a:r>
            <a:b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						WHERE + IN</a:t>
            </a:r>
            <a:endParaRPr sz="30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854874" y="2587000"/>
            <a:ext cx="7929600" cy="14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	A, B, C,…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FROM 	</a:t>
            </a:r>
            <a:r>
              <a:rPr lang="en-US" sz="2700" dirty="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2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WHERE 	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</a:t>
            </a:r>
            <a:r>
              <a:rPr lang="en-US" sz="27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lang="en-US" sz="2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(SELECT </a:t>
            </a:r>
            <a:r>
              <a:rPr lang="en-US" sz="2000" b="1" dirty="0" err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attr</a:t>
            </a:r>
            <a:r>
              <a:rPr lang="en-US" sz="2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 FROM ….)</a:t>
            </a:r>
            <a:endParaRPr sz="27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657546" y="1281380"/>
            <a:ext cx="7717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“IN” clause allows us to check if an attribute appears within a list returned by another SQL query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1511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WHERE …. IN …. practice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5507" y="947392"/>
            <a:ext cx="89130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Semijoin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Using a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WHERE…IN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subquery, find the Drama movies.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Your subquery should return the IDs of Drama movies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Try also the same query with a JOIN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Antijoin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Using a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WHERE… NOT 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subquery,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remove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the Drama movies.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the NOT IN construct now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1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Notice that the JOIN query does not work for movies that have “Drama” and other genres associated with them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8713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3171</Words>
  <Application>Microsoft Office PowerPoint</Application>
  <PresentationFormat>On-screen Show (4:3)</PresentationFormat>
  <Paragraphs>360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Calibri</vt:lpstr>
      <vt:lpstr>Montserrat</vt:lpstr>
      <vt:lpstr>Arimo</vt:lpstr>
      <vt:lpstr>Arial</vt:lpstr>
      <vt:lpstr>Office Theme</vt:lpstr>
      <vt:lpstr>SQL Subqueries and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Subqueries and Variables</dc:title>
  <dc:creator>Panos Ipeirotis</dc:creator>
  <cp:lastModifiedBy>Panos Ipeirotis</cp:lastModifiedBy>
  <cp:revision>6</cp:revision>
  <dcterms:created xsi:type="dcterms:W3CDTF">2014-10-20T14:52:46Z</dcterms:created>
  <dcterms:modified xsi:type="dcterms:W3CDTF">2023-01-25T18:24:12Z</dcterms:modified>
</cp:coreProperties>
</file>