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2"/>
  </p:notesMasterIdLst>
  <p:handoutMasterIdLst>
    <p:handoutMasterId r:id="rId13"/>
  </p:handoutMasterIdLst>
  <p:sldIdLst>
    <p:sldId id="411" r:id="rId2"/>
    <p:sldId id="400" r:id="rId3"/>
    <p:sldId id="401" r:id="rId4"/>
    <p:sldId id="402" r:id="rId5"/>
    <p:sldId id="403" r:id="rId6"/>
    <p:sldId id="404" r:id="rId7"/>
    <p:sldId id="416" r:id="rId8"/>
    <p:sldId id="405" r:id="rId9"/>
    <p:sldId id="418" r:id="rId10"/>
    <p:sldId id="419" r:id="rId11"/>
  </p:sldIdLst>
  <p:sldSz cx="9144000" cy="6858000" type="screen4x3"/>
  <p:notesSz cx="7010400" cy="9296400"/>
  <p:defaultTextStyle>
    <a:lvl1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1pPr>
    <a:lvl2pPr indent="4572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2pPr>
    <a:lvl3pPr indent="9144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3pPr>
    <a:lvl4pPr indent="13716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4pPr>
    <a:lvl5pPr indent="18288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5pPr>
    <a:lvl6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6pPr>
    <a:lvl7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7pPr>
    <a:lvl8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8pPr>
    <a:lvl9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191164"/>
        </a:fontRef>
        <a:srgbClr val="19116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CA"/>
          </a:solidFill>
        </a:fill>
      </a:tcStyle>
    </a:wholeTbl>
    <a:band2H>
      <a:tcTxStyle/>
      <a:tcStyle>
        <a:tcBdr/>
        <a:fill>
          <a:solidFill>
            <a:srgbClr val="F6F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ADA"/>
          </a:solidFill>
        </a:fill>
      </a:tcStyle>
    </a:wholeTbl>
    <a:band2H>
      <a:tcTxStyle/>
      <a:tcStyle>
        <a:tcBdr/>
        <a:fill>
          <a:solidFill>
            <a:srgbClr val="E9EDED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CC0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24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0F2B82-D98D-42DC-A45A-769A158FD0A8}" type="datetime1"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1/17/2023</a:t>
            </a:fld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D4784E-5010-43AA-862F-61007359811E}" type="slidenum"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‹#›</a:t>
            </a:fld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38670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 dirty="0"/>
          </a:p>
        </p:txBody>
      </p:sp>
      <p:sp>
        <p:nvSpPr>
          <p:cNvPr id="10" name="Shape 10"/>
          <p:cNvSpPr>
            <a:spLocks noGrp="1"/>
          </p:cNvSpPr>
          <p:nvPr>
            <p:ph type="body" sz="quarter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337460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>
      <a:lnSpc>
        <a:spcPct val="125000"/>
      </a:lnSpc>
      <a:defRPr sz="2400"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5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8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9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2630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256A-99AA-4422-B715-512C0752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1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256A-99AA-4422-B715-512C0752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E9385586-C094-4874-A3EB-1898CF456001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8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workbench/en/wb-admin-export-import-tabl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57068C"/>
                </a:solidFill>
              </a:rPr>
              <a:t>Creating Tables in SQL</a:t>
            </a:r>
          </a:p>
        </p:txBody>
      </p:sp>
    </p:spTree>
    <p:extLst>
      <p:ext uri="{BB962C8B-B14F-4D97-AF65-F5344CB8AC3E}">
        <p14:creationId xmlns:p14="http://schemas.microsoft.com/office/powerpoint/2010/main" val="410234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Importing Data into Tables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95532" y="991751"/>
            <a:ext cx="6298443" cy="4142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1: INSERT statements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INSERT INTO Rate VALUES </a:t>
            </a:r>
            <a:br>
              <a:rPr 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(1023, ‘Winter Promotion’, 2.25, ‘2020-01-15’),</a:t>
            </a:r>
            <a:br>
              <a:rPr 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(1054, ‘Regular Rate’, 3.25, ‘2015-01-15’),</a:t>
            </a:r>
            <a:br>
              <a:rPr 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(1076, ‘Senior Discount’, 1.95, ‘2015-01-15’)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2: </a:t>
            </a:r>
            <a:b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MySQL Workbench Data </a:t>
            </a:r>
            <a:b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Import Wizard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  <a:hlinkClick r:id="rId3"/>
              </a:rPr>
              <a:t>https://dev.mysql.com/doc/workbench/en/wb-admin-export-import-table.html</a:t>
            </a:r>
            <a:r>
              <a:rPr lang="en-US" sz="1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lang="en-US" sz="1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pic>
        <p:nvPicPr>
          <p:cNvPr id="2050" name="Picture 2" descr="Content is described in the surrounding text.">
            <a:extLst>
              <a:ext uri="{FF2B5EF4-FFF2-40B4-BE49-F238E27FC236}">
                <a16:creationId xmlns:a16="http://schemas.microsoft.com/office/drawing/2014/main" id="{1506E65E-1C2D-4EB8-B324-2296F603B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241" y="2977060"/>
            <a:ext cx="3162759" cy="388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9208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Statements to create tables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3431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table_name</a:t>
            </a: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column_name1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data_type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(size),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column_name2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data_type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(size),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column_name3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data_type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(size),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....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60901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Statements to create tables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28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 VARCHAR(20),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08601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 primary key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3472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 VARCHAR(20),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KEY(id)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2167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 FOREIGN KEY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98664" y="1297829"/>
            <a:ext cx="8746672" cy="3685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INT,</a:t>
            </a:r>
            <a:b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KEY(id)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 (</a:t>
            </a:r>
            <a:r>
              <a:rPr lang="en-US" sz="2400" b="1" dirty="0" err="1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4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REFERENCES Customer(id)</a:t>
            </a:r>
            <a:br>
              <a:rPr lang="en-US" sz="2400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7266710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“Enforcing participation” in a relationship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0" y="781978"/>
            <a:ext cx="8948057" cy="6076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specify that a relationship has a minimum cardinality of one, we specify that the attribute cannot be NULL (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empty)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endParaRPr lang="en-US" i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this case, the rate needs to be associated with a customer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INT </a:t>
            </a: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 NULL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KEY(id),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 (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REFERENCES Customer(id)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4585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“Enforcing 1-1” in a relationship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0" y="781978"/>
            <a:ext cx="8948057" cy="5986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specify that a relationship has a maximum cardinality of one, we specify that the foreign key is UNIQUE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this case, the rate needs to be associated with a customer, and a customer can be assigned with only one rate (due to the UNIQUE)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INT </a:t>
            </a: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 NULL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KEY(id),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UNIQUE</a:t>
            </a:r>
            <a:r>
              <a:rPr lang="en-US" sz="2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 (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REFERENCES Customer(id)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06456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Facilitating the process i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 practice</a:t>
            </a:r>
          </a:p>
        </p:txBody>
      </p:sp>
      <p:sp>
        <p:nvSpPr>
          <p:cNvPr id="192" name="Shape 192"/>
          <p:cNvSpPr/>
          <p:nvPr/>
        </p:nvSpPr>
        <p:spPr>
          <a:xfrm>
            <a:off x="386308" y="1157865"/>
            <a:ext cx="7590196" cy="3677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ERD Plus (and other modeling tools) automate many of these steps 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 you: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the ER diagram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the main menu, select the diagram,  and “Convert to Relational Schema”</a:t>
            </a:r>
          </a:p>
          <a:p>
            <a:pPr marL="685800" lvl="2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If you have problems, check that all relationships are fully specified in cardinalities, that all entities have attributes and primary keys</a:t>
            </a:r>
            <a:endParaRPr lang="en-US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685800" lvl="2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Check the relational schema and ensure that everything looks good. Pay special attention to the foreign keys and their names.</a:t>
            </a:r>
            <a:endParaRPr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the main menu select the schema and “Convert to SQL”</a:t>
            </a:r>
            <a:endParaRPr lang="en-US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685800" lvl="2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b="1" i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Often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you need  to fine-tune the output based on what we learned</a:t>
            </a:r>
          </a:p>
        </p:txBody>
      </p:sp>
    </p:spTree>
    <p:extLst>
      <p:ext uri="{BB962C8B-B14F-4D97-AF65-F5344CB8AC3E}">
        <p14:creationId xmlns:p14="http://schemas.microsoft.com/office/powerpoint/2010/main" val="33039925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Importing Data into Tables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3162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1: INSERT statements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INSERT INTO Rate VALUES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(1023, ‘Winter Promotion’, 2.25, 2020-01-15),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(1054, ‘Regular Rate’, 3.25, 2015-01-15),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(1076, ‘Senior Discount’, 1.95, 2015-01-15)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47056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00"/>
      </a:accent1>
      <a:accent2>
        <a:srgbClr val="669999"/>
      </a:accent2>
      <a:accent3>
        <a:srgbClr val="8F8F8F"/>
      </a:accent3>
      <a:accent4>
        <a:srgbClr val="707070"/>
      </a:accent4>
      <a:accent5>
        <a:srgbClr val="E0E0AA"/>
      </a:accent5>
      <a:accent6>
        <a:srgbClr val="5C8B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CCCC00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CCCC00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000000"/>
              </a:solidFill>
            </a:uFill>
            <a:latin typeface="Arial Rounded MT Bold"/>
            <a:ea typeface="Arial Rounded MT Bold"/>
            <a:cs typeface="Arial Rounded MT Bold"/>
            <a:sym typeface="Arial Rounded MT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3496</TotalTime>
  <Words>569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Rounded MT Bold</vt:lpstr>
      <vt:lpstr>Arial Unicode MS</vt:lpstr>
      <vt:lpstr>Office Theme</vt:lpstr>
      <vt:lpstr>Creating Tables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Ipeirotis</dc:creator>
  <cp:lastModifiedBy>Panos Ipeirotis</cp:lastModifiedBy>
  <cp:revision>45</cp:revision>
  <cp:lastPrinted>2014-10-08T16:54:15Z</cp:lastPrinted>
  <dcterms:modified xsi:type="dcterms:W3CDTF">2023-01-17T19:38:53Z</dcterms:modified>
</cp:coreProperties>
</file>