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85" r:id="rId4"/>
    <p:sldId id="283" r:id="rId5"/>
    <p:sldId id="286" r:id="rId6"/>
    <p:sldId id="284" r:id="rId7"/>
  </p:sldIdLst>
  <p:sldSz cx="9144000" cy="6858000" type="screen4x3"/>
  <p:notesSz cx="7315200" cy="96012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3ZLvO33oq78s+YwLT1n/iDoW9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9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c30a3ea24_0_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c30a3ea24_0_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14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40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75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54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  <a:defRPr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br>
              <a:rPr lang="en-US" sz="53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3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Window Queries</a:t>
            </a:r>
            <a:endParaRPr sz="53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871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Aggregation vs window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c30a3ea24_0_4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" name="Google Shape;101;g12c30a3ea24_0_4"/>
          <p:cNvSpPr txBox="1"/>
          <p:nvPr/>
        </p:nvSpPr>
        <p:spPr>
          <a:xfrm>
            <a:off x="183174" y="1376725"/>
            <a:ext cx="861203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In aggregation functions, have as input a group of rows, and we get back one value per group (e.g., count rows in group, avg value of an attribute, </a:t>
            </a:r>
            <a:r>
              <a:rPr lang="en-US" sz="1800" dirty="0" err="1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etc</a:t>
            </a: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With window functions, we calculate functions over a group of rows </a:t>
            </a:r>
            <a:r>
              <a:rPr lang="en-US" sz="1800" b="1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(we call this a “window”), </a:t>
            </a: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but we return a value for each row that belongs to the window.</a:t>
            </a:r>
            <a:endParaRPr sz="1800" dirty="0">
              <a:solidFill>
                <a:schemeClr val="dk1"/>
              </a:solidFill>
              <a:latin typeface="Montserrat" panose="020B0604020202020204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871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Aggregation vs window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c30a3ea24_0_4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" name="Google Shape;101;g12c30a3ea24_0_4"/>
          <p:cNvSpPr txBox="1"/>
          <p:nvPr/>
        </p:nvSpPr>
        <p:spPr>
          <a:xfrm>
            <a:off x="183174" y="1376725"/>
            <a:ext cx="861203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In aggregation functions, have as input a group of rows, and we get back one value per group (e.g., count rows in group, avg value of an attribute, </a:t>
            </a:r>
            <a:r>
              <a:rPr lang="en-US" sz="1800" dirty="0" err="1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etc</a:t>
            </a: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With window functions, we calculate functions over a group of rows </a:t>
            </a:r>
            <a:r>
              <a:rPr lang="en-US" sz="1800" b="1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(we call this a “window”), </a:t>
            </a: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but we return a value for each row that belongs to the window.</a:t>
            </a:r>
            <a:endParaRPr sz="1800" dirty="0">
              <a:solidFill>
                <a:schemeClr val="dk1"/>
              </a:solidFill>
              <a:latin typeface="Montserrat" panose="020B0604020202020204" pitchFamily="2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315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529118" y="1376737"/>
            <a:ext cx="8492333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(temporary) table with the most popular music on Facebook: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AS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Music AS music, COUNT(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ProfileID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FavoriteMusic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ORDER BY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DESC;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Now calculate the rank of each music, putting 1 to the most popular, 2, to the second most popular,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lvl="1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RANK() 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music_rank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	FROM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RANK():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function applied to each row in the window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window (in this case, the whole table, ordered by descending counts)</a:t>
            </a:r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8057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93785" y="1376737"/>
            <a:ext cx="9050215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(temporary) table with the most popular music on Facebook: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popular_music_and_gender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M.Music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COUNT(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P.ProfileID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FavoriteMusic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Profiles P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P.ProfileID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M.ProfileID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IS NOT NULL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GROUP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BY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M.Music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	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ORDER BY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DESC;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Music, Sex,</a:t>
            </a:r>
          </a:p>
          <a:p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	RANK() 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Sex 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 </a:t>
            </a:r>
          </a:p>
          <a:p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music_rank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popular_music_and_gender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lvl="1"/>
            <a:endParaRPr lang="en-US"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RANK():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function applied to each row in the window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Sex 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window (in this case, music counts 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grouped by “Sex”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, ordered by descending counts)</a:t>
            </a:r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8661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Defining windows for aggregate 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529118" y="1376737"/>
            <a:ext cx="8492333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 *,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overall_avg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(PARTITION BY origin)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origin_avg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(PARTITION BY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dest_avg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(PARTITION BY carrier)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carrier_avg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flights.m_ticket_prices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AVG(</a:t>
            </a:r>
            <a:r>
              <a:rPr lang="en-US" sz="1800" b="1" dirty="0" err="1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function calculated</a:t>
            </a:r>
            <a:b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window (in this case, the avg fare over all entries)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origin):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calculate average fare across all flights leaving from the origin airport</a:t>
            </a:r>
          </a:p>
          <a:p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):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calculate average fare across all flights arriving to the </a:t>
            </a:r>
            <a:r>
              <a:rPr lang="en-US" sz="1800" i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airport</a:t>
            </a:r>
          </a:p>
          <a:p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carrier):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calculate average fare across all flights of the carrier in general</a:t>
            </a:r>
          </a:p>
          <a:p>
            <a:endParaRPr lang="en-US" sz="1800" i="1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Question: How can we add the average for the origin-</a:t>
            </a:r>
            <a:r>
              <a:rPr lang="en-US" sz="1800" i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pair?</a:t>
            </a:r>
          </a:p>
          <a:p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347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8648</TotalTime>
  <Words>630</Words>
  <Application>Microsoft Office PowerPoint</Application>
  <PresentationFormat>On-screen Show (4:3)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Arimo</vt:lpstr>
      <vt:lpstr>Arial</vt:lpstr>
      <vt:lpstr>Calibri</vt:lpstr>
      <vt:lpstr>Office Theme</vt:lpstr>
      <vt:lpstr> Window Queries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Window Queries</dc:title>
  <dc:creator>Panos Ipeirotis</dc:creator>
  <cp:lastModifiedBy>Panos Ipeirotis</cp:lastModifiedBy>
  <cp:revision>2</cp:revision>
  <dcterms:created xsi:type="dcterms:W3CDTF">2014-10-20T14:52:46Z</dcterms:created>
  <dcterms:modified xsi:type="dcterms:W3CDTF">2023-01-13T21:56:00Z</dcterms:modified>
</cp:coreProperties>
</file>