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8" r:id="rId3"/>
    <p:sldId id="319" r:id="rId4"/>
    <p:sldId id="351" r:id="rId5"/>
    <p:sldId id="358" r:id="rId6"/>
    <p:sldId id="352" r:id="rId7"/>
    <p:sldId id="357" r:id="rId8"/>
    <p:sldId id="354" r:id="rId9"/>
    <p:sldId id="359" r:id="rId10"/>
    <p:sldId id="353" r:id="rId11"/>
    <p:sldId id="355" r:id="rId12"/>
    <p:sldId id="287" r:id="rId13"/>
    <p:sldId id="356" r:id="rId14"/>
    <p:sldId id="288" r:id="rId15"/>
    <p:sldId id="303" r:id="rId16"/>
    <p:sldId id="335" r:id="rId17"/>
    <p:sldId id="377" r:id="rId18"/>
    <p:sldId id="366" r:id="rId19"/>
    <p:sldId id="376" r:id="rId20"/>
    <p:sldId id="342" r:id="rId21"/>
    <p:sldId id="343" r:id="rId22"/>
    <p:sldId id="346" r:id="rId23"/>
    <p:sldId id="344" r:id="rId24"/>
    <p:sldId id="375" r:id="rId25"/>
    <p:sldId id="36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9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Filtering Queries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6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“IN” for your Boolean query.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 ( 'Scorsese’, ‘Spielberg’, ‘Polanski’ );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Use “IN” for your Boolean query.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IN (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(‘Quentin’, ‘Tarantino’), (‘Stanley’, ‘Kubrick’), (‘Orson’, ‘Welles’)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855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Need for approximate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397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Query using only the last name, and notice his first name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entries for the Godfather movies, released in 1972, 1974, and 1990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The actual names for the movies are 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III, The”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0542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988513"/>
            <a:ext cx="8204200" cy="508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to write simple approximate queries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“B%”;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with names starting with B, being exactly 5 characters long, and ending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“B__B”;</a:t>
            </a: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LIKE: Practice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Use an approximation for his first name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Godfather movies, released in 1972, 1974, and 1990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0794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regular expression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mark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511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“NULL”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mark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which is a special way that SQL handles the “empty value”. We use the term “mark” instead of “value” as NULL indicates the absence of a value.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do not have a rating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*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movies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rating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a value and have not been marked as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542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rating = ‘’;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the string ‘NULL’.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rating = ‘NULL’;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while the following query superficially “works” it is actually WRONG: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rating &lt;&gt; ‘NULL’;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721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will NOT work:</a:t>
            </a:r>
            <a:b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rating = NULL;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ANY operator (except for IS and IS NOT)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ALSO will NOT work</a:t>
            </a:r>
            <a:b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rating &lt;&gt; NULL;</a:t>
            </a:r>
          </a:p>
        </p:txBody>
      </p:sp>
    </p:spTree>
    <p:extLst>
      <p:ext uri="{BB962C8B-B14F-4D97-AF65-F5344CB8AC3E}">
        <p14:creationId xmlns:p14="http://schemas.microsoft.com/office/powerpoint/2010/main" val="21117237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Floating Point Bizarreness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525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SQL, and in many computer languages, handling decimal numbers tends to be strange, due to the limited accuracy when storing floating point numbers.</a:t>
            </a: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rating &gt;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rating =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rating LIKE 7.8</a:t>
            </a:r>
          </a:p>
        </p:txBody>
      </p:sp>
    </p:spTree>
    <p:extLst>
      <p:ext uri="{BB962C8B-B14F-4D97-AF65-F5344CB8AC3E}">
        <p14:creationId xmlns:p14="http://schemas.microsoft.com/office/powerpoint/2010/main" val="23044331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Conditional Construct: CASE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3652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Conditional Construct: CASE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 </a:t>
            </a:r>
          </a:p>
          <a:p>
            <a:endParaRPr lang="en-US" b="1" dirty="0"/>
          </a:p>
          <a:p>
            <a:r>
              <a:rPr lang="en-US" b="1" dirty="0"/>
              <a:t>CASE </a:t>
            </a:r>
          </a:p>
          <a:p>
            <a:r>
              <a:rPr lang="en-US" b="1" dirty="0"/>
              <a:t>	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202623" y="3773573"/>
            <a:ext cx="8878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Send targeted ads to Female Conservatives. Do not show ads to Males. Others TBD.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ProfileID</a:t>
            </a:r>
            <a:r>
              <a:rPr lang="en-US" dirty="0"/>
              <a:t>, Name, Sex, </a:t>
            </a:r>
            <a:r>
              <a:rPr lang="en-US" dirty="0" err="1"/>
              <a:t>PoliticalViews</a:t>
            </a:r>
            <a:r>
              <a:rPr lang="en-US" dirty="0"/>
              <a:t>,	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	CASE			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   WHEN Sex = 'Female' AND </a:t>
            </a:r>
            <a:r>
              <a:rPr lang="en-US" b="1" dirty="0" err="1">
                <a:solidFill>
                  <a:srgbClr val="C00000"/>
                </a:solidFill>
              </a:rPr>
              <a:t>PoliticalViews</a:t>
            </a:r>
            <a:r>
              <a:rPr lang="en-US" b="1" dirty="0">
                <a:solidFill>
                  <a:srgbClr val="C00000"/>
                </a:solidFill>
              </a:rPr>
              <a:t> LIKE '%Conservative' THEN '</a:t>
            </a:r>
            <a:r>
              <a:rPr lang="en-US" b="1" dirty="0" err="1">
                <a:solidFill>
                  <a:srgbClr val="C00000"/>
                </a:solidFill>
              </a:rPr>
              <a:t>TargetAd</a:t>
            </a:r>
            <a:r>
              <a:rPr lang="en-US" b="1" dirty="0">
                <a:solidFill>
                  <a:srgbClr val="C00000"/>
                </a:solidFill>
              </a:rPr>
              <a:t>’	   WHEN Sex = 'Male' THEN '</a:t>
            </a:r>
            <a:r>
              <a:rPr lang="en-US" b="1" dirty="0" err="1">
                <a:solidFill>
                  <a:srgbClr val="C00000"/>
                </a:solidFill>
              </a:rPr>
              <a:t>NoAd</a:t>
            </a:r>
            <a:r>
              <a:rPr lang="en-US" b="1" dirty="0">
                <a:solidFill>
                  <a:srgbClr val="C00000"/>
                </a:solidFill>
              </a:rPr>
              <a:t>'        	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   ELSE 'TBD'    	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END AS </a:t>
            </a:r>
            <a:r>
              <a:rPr lang="en-US" b="1" dirty="0" err="1">
                <a:solidFill>
                  <a:srgbClr val="C00000"/>
                </a:solidFill>
              </a:rPr>
              <a:t>AdTargeting</a:t>
            </a:r>
            <a:br>
              <a:rPr lang="en-US" dirty="0"/>
            </a:br>
            <a:r>
              <a:rPr lang="en-US" dirty="0"/>
              <a:t>FROM 	Profiles P</a:t>
            </a:r>
          </a:p>
        </p:txBody>
      </p:sp>
    </p:spTree>
    <p:extLst>
      <p:ext uri="{BB962C8B-B14F-4D97-AF65-F5344CB8AC3E}">
        <p14:creationId xmlns:p14="http://schemas.microsoft.com/office/powerpoint/2010/main" val="30978906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CASE, alternatives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</a:t>
            </a:r>
          </a:p>
          <a:p>
            <a:endParaRPr lang="en-US" dirty="0"/>
          </a:p>
          <a:p>
            <a:r>
              <a:rPr lang="en-US" b="1" dirty="0"/>
              <a:t>CASE value</a:t>
            </a:r>
          </a:p>
          <a:p>
            <a:r>
              <a:rPr lang="en-US" b="1" dirty="0"/>
              <a:t>	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432137" y="3763182"/>
            <a:ext cx="8241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Is the student at Stern or not?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C.Concentration</a:t>
            </a:r>
            <a:r>
              <a:rPr lang="en-US" dirty="0"/>
              <a:t>,		</a:t>
            </a:r>
          </a:p>
          <a:p>
            <a:r>
              <a:rPr lang="en-US" dirty="0"/>
              <a:t>	</a:t>
            </a:r>
            <a:r>
              <a:rPr lang="en-US" b="1" dirty="0"/>
              <a:t>CASE </a:t>
            </a:r>
            <a:r>
              <a:rPr lang="en-US" b="1" dirty="0" err="1"/>
              <a:t>C.Concentration</a:t>
            </a:r>
            <a:r>
              <a:rPr lang="en-US" b="1" dirty="0"/>
              <a:t> 			</a:t>
            </a:r>
          </a:p>
          <a:p>
            <a:r>
              <a:rPr lang="en-US" b="1" dirty="0"/>
              <a:t>	WHEN 'Finance'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WHEN 'Accounting' THEN '</a:t>
            </a:r>
            <a:r>
              <a:rPr lang="en-US" b="1" dirty="0" err="1"/>
              <a:t>Sternie</a:t>
            </a:r>
            <a:r>
              <a:rPr lang="en-US" b="1" dirty="0"/>
              <a:t>'    </a:t>
            </a:r>
          </a:p>
          <a:p>
            <a:r>
              <a:rPr lang="en-US" b="1" dirty="0"/>
              <a:t>	WHEN 'Marketing'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ELSE 'Not a </a:t>
            </a:r>
            <a:r>
              <a:rPr lang="en-US" b="1" dirty="0" err="1"/>
              <a:t>Sternie</a:t>
            </a:r>
            <a:r>
              <a:rPr lang="en-US" b="1" dirty="0"/>
              <a:t>'    	</a:t>
            </a:r>
          </a:p>
          <a:p>
            <a:r>
              <a:rPr lang="en-US" b="1" dirty="0"/>
              <a:t>	END AS </a:t>
            </a:r>
            <a:r>
              <a:rPr lang="en-US" b="1" dirty="0" err="1"/>
              <a:t>SternieOrNot</a:t>
            </a:r>
            <a:endParaRPr lang="en-US" b="1" dirty="0"/>
          </a:p>
          <a:p>
            <a:r>
              <a:rPr lang="en-US" dirty="0"/>
              <a:t>FROM 	Profiles P JOIN Concentration C ON </a:t>
            </a:r>
            <a:r>
              <a:rPr lang="en-US" dirty="0" err="1"/>
              <a:t>C.ProfileID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62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DE15-B168-446F-B989-63CBCBAA3954}"/>
              </a:ext>
            </a:extLst>
          </p:cNvPr>
          <p:cNvSpPr txBox="1"/>
          <p:nvPr/>
        </p:nvSpPr>
        <p:spPr>
          <a:xfrm>
            <a:off x="529119" y="1376737"/>
            <a:ext cx="787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the “Very Liberal” and “Liberal” students as “Left” and mark the “Conservative”, “Very Conservative”, and “Libertarian” students as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48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Functions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214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vs ‘regular’ functions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7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also has functions that apply on the attribute level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YEAR(), MONTH(), DAY(), MONTHNAME(), DAYNAME()….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CURRENT_DATE()</a:t>
            </a:r>
            <a:endParaRPr lang="en-US" sz="1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Math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ROUND(), CEIL(), FLOOR()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EXP(), LN(), LOG2(), LOG10()…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POWER(), SQRT(),….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UPPER, LOWER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TRIM, LTRIM, RTRIM, SUBSTRING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CONCAT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CASE, IF, COALESCE, IFNULL, </a:t>
            </a:r>
          </a:p>
        </p:txBody>
      </p:sp>
    </p:spTree>
    <p:extLst>
      <p:ext uri="{BB962C8B-B14F-4D97-AF65-F5344CB8AC3E}">
        <p14:creationId xmlns:p14="http://schemas.microsoft.com/office/powerpoint/2010/main" val="233091551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8B51A-A7D0-4EB3-97C5-23CDCE187BB7}"/>
              </a:ext>
            </a:extLst>
          </p:cNvPr>
          <p:cNvSpPr/>
          <p:nvPr/>
        </p:nvSpPr>
        <p:spPr>
          <a:xfrm>
            <a:off x="1025235" y="1277173"/>
            <a:ext cx="73429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Go to the Facebook database</a:t>
            </a:r>
          </a:p>
          <a:p>
            <a:endParaRPr lang="en-US" sz="3200" dirty="0"/>
          </a:p>
          <a:p>
            <a:r>
              <a:rPr lang="en-US" sz="3200" dirty="0"/>
              <a:t>Find all the students that have New York as the home state. </a:t>
            </a:r>
          </a:p>
          <a:p>
            <a:endParaRPr lang="en-US" sz="3200" dirty="0"/>
          </a:p>
          <a:p>
            <a:r>
              <a:rPr lang="en-US" sz="3200" dirty="0"/>
              <a:t>Deal with all the different ways that students have written New York in the “</a:t>
            </a:r>
            <a:r>
              <a:rPr lang="en-US" sz="3200" dirty="0" err="1"/>
              <a:t>HomeState</a:t>
            </a:r>
            <a:r>
              <a:rPr lang="en-US" sz="3200" dirty="0"/>
              <a:t>” attribute</a:t>
            </a:r>
          </a:p>
        </p:txBody>
      </p:sp>
    </p:spTree>
    <p:extLst>
      <p:ext uri="{BB962C8B-B14F-4D97-AF65-F5344CB8AC3E}">
        <p14:creationId xmlns:p14="http://schemas.microsoft.com/office/powerpoint/2010/main" val="10596459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74961"/>
              </p:ext>
            </p:extLst>
          </p:nvPr>
        </p:nvGraphicFramePr>
        <p:xfrm>
          <a:off x="76201" y="816708"/>
          <a:ext cx="898573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Equality Queries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entry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with id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64729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movie entry with movie title ‘Pulp Fiction’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id of the movie “Schindler's List”. (Attention to the quote)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6920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Boolean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7322"/>
              </p:ext>
            </p:extLst>
          </p:nvPr>
        </p:nvGraphicFramePr>
        <p:xfrm>
          <a:off x="76201" y="816708"/>
          <a:ext cx="898573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26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05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Boolean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info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(female gender) whose first name is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Skyler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OR for your Boolean query.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0561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14705"/>
              </p:ext>
            </p:extLst>
          </p:nvPr>
        </p:nvGraphicFramePr>
        <p:xfrm>
          <a:off x="76201" y="816708"/>
          <a:ext cx="8985738" cy="3916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35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9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Inequality Queries and Boolean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(excl)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(excl)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Try both using Boolean operators and using the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BETWEEN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operator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6288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32327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value</a:t>
                      </a:r>
                      <a:b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not equal to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‘Drama’</a:t>
                      </a:r>
                      <a:b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is smaller than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&lt;=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012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40112</TotalTime>
  <Words>1657</Words>
  <Application>Microsoft Office PowerPoint</Application>
  <PresentationFormat>On-screen Show (4:3)</PresentationFormat>
  <Paragraphs>249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Unicode MS</vt:lpstr>
      <vt:lpstr>Calibri</vt:lpstr>
      <vt:lpstr>Symbol</vt:lpstr>
      <vt:lpstr>Office Theme</vt:lpstr>
      <vt:lpstr>SQL Filtering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199</cp:revision>
  <cp:lastPrinted>2014-10-22T17:34:37Z</cp:lastPrinted>
  <dcterms:created xsi:type="dcterms:W3CDTF">2014-10-20T14:52:46Z</dcterms:created>
  <dcterms:modified xsi:type="dcterms:W3CDTF">2023-01-20T19:37:55Z</dcterms:modified>
</cp:coreProperties>
</file>