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7"/>
  </p:notesMasterIdLst>
  <p:handoutMasterIdLst>
    <p:handoutMasterId r:id="rId18"/>
  </p:handoutMasterIdLst>
  <p:sldIdLst>
    <p:sldId id="365" r:id="rId2"/>
    <p:sldId id="409" r:id="rId3"/>
    <p:sldId id="369" r:id="rId4"/>
    <p:sldId id="370" r:id="rId5"/>
    <p:sldId id="371" r:id="rId6"/>
    <p:sldId id="372" r:id="rId7"/>
    <p:sldId id="373" r:id="rId8"/>
    <p:sldId id="374" r:id="rId9"/>
    <p:sldId id="375" r:id="rId10"/>
    <p:sldId id="376" r:id="rId11"/>
    <p:sldId id="378" r:id="rId12"/>
    <p:sldId id="379" r:id="rId13"/>
    <p:sldId id="380" r:id="rId14"/>
    <p:sldId id="381" r:id="rId15"/>
    <p:sldId id="410" r:id="rId16"/>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110" y="9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1/17/2023</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89702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prstGeom prst="rect">
            <a:avLst/>
          </a:prstGeom>
        </p:spPr>
        <p:txBody>
          <a:bodyPr/>
          <a:lstStyle/>
          <a:p>
            <a:pPr lvl="0"/>
            <a:endParaRPr/>
          </a:p>
        </p:txBody>
      </p:sp>
      <p:sp>
        <p:nvSpPr>
          <p:cNvPr id="69" name="Shape 69"/>
          <p:cNvSpPr>
            <a:spLocks noGrp="1"/>
          </p:cNvSpPr>
          <p:nvPr>
            <p:ph type="body" sz="quarter" idx="1"/>
          </p:nvPr>
        </p:nvSpPr>
        <p:spPr>
          <a:prstGeom prst="rect">
            <a:avLst/>
          </a:prstGeom>
        </p:spPr>
        <p:txBody>
          <a:bodyPr/>
          <a:lstStyle/>
          <a:p>
            <a:pPr lvl="0">
              <a:defRPr sz="1800"/>
            </a:pPr>
            <a:r>
              <a:t>For example, which one of the two should we choose?</a:t>
            </a:r>
          </a:p>
        </p:txBody>
      </p:sp>
    </p:spTree>
    <p:extLst>
      <p:ext uri="{BB962C8B-B14F-4D97-AF65-F5344CB8AC3E}">
        <p14:creationId xmlns:p14="http://schemas.microsoft.com/office/powerpoint/2010/main" val="368736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prstGeom prst="rect">
            <a:avLst/>
          </a:prstGeom>
        </p:spPr>
        <p:txBody>
          <a:bodyPr/>
          <a:lstStyle/>
          <a:p>
            <a:pPr lvl="0"/>
            <a:endParaRPr/>
          </a:p>
        </p:txBody>
      </p:sp>
      <p:sp>
        <p:nvSpPr>
          <p:cNvPr id="75" name="Shape 75"/>
          <p:cNvSpPr>
            <a:spLocks noGrp="1"/>
          </p:cNvSpPr>
          <p:nvPr>
            <p:ph type="body" sz="quarter" idx="1"/>
          </p:nvPr>
        </p:nvSpPr>
        <p:spPr>
          <a:prstGeom prst="rect">
            <a:avLst/>
          </a:prstGeom>
        </p:spPr>
        <p:txBody>
          <a:bodyPr/>
          <a:lstStyle/>
          <a:p>
            <a:pPr lvl="0">
              <a:defRPr sz="1800"/>
            </a:pPr>
            <a:r>
              <a:t>SSN: immigrants (outside US) don’t have one.  PPl lose it . PPl don’t want to share their SSN. </a:t>
            </a:r>
          </a:p>
        </p:txBody>
      </p:sp>
    </p:spTree>
    <p:extLst>
      <p:ext uri="{BB962C8B-B14F-4D97-AF65-F5344CB8AC3E}">
        <p14:creationId xmlns:p14="http://schemas.microsoft.com/office/powerpoint/2010/main" val="349967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1/17/2023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69666" y="1799772"/>
            <a:ext cx="8604668" cy="28623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600">
                <a:solidFill>
                  <a:srgbClr val="011070"/>
                </a:solidFill>
              </a:defRPr>
            </a:lvl1pPr>
          </a:lstStyle>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From a business narrative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an </a:t>
            </a:r>
          </a:p>
          <a:p>
            <a:pPr lvl="0" algn="ctr">
              <a:defRPr sz="1800">
                <a:solidFill>
                  <a:srgbClr val="000000"/>
                </a:solidFill>
                <a:uFillTx/>
              </a:defRPr>
            </a:pPr>
            <a:r>
              <a:rPr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 Relationship Model</a:t>
            </a: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 </a:t>
            </a:r>
          </a:p>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Database</a:t>
            </a:r>
          </a:p>
        </p:txBody>
      </p:sp>
    </p:spTree>
    <p:extLst>
      <p:ext uri="{BB962C8B-B14F-4D97-AF65-F5344CB8AC3E}">
        <p14:creationId xmlns:p14="http://schemas.microsoft.com/office/powerpoint/2010/main" val="344044463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386308" y="147496"/>
            <a:ext cx="7757379" cy="10156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3: Identify Relationships</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and determine cardinalities</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7" name="Shape 97"/>
          <p:cNvSpPr/>
          <p:nvPr/>
        </p:nvSpPr>
        <p:spPr>
          <a:xfrm>
            <a:off x="469899" y="2105660"/>
            <a:ext cx="7590196" cy="34060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vl2pPr marL="685800" indent="-304800">
              <a:spcBef>
                <a:spcPts val="700"/>
              </a:spcBef>
              <a:buSzPct val="100000"/>
              <a:buChar char="•"/>
              <a:defRPr sz="26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Identify relationships connecting previously identified entity types</a:t>
            </a:r>
          </a:p>
          <a:p>
            <a:pPr lvl="1">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Relationships = associations among nouns representing entity types</a:t>
            </a:r>
            <a:endPar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defRPr sz="1800">
                <a:solidFill>
                  <a:srgbClr val="000000"/>
                </a:solidFill>
                <a:uFillTx/>
              </a:defRPr>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Identify maximum cardinalities and minimum cardinalities</a:t>
            </a: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1819850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Identify Relationships</a:t>
            </a:r>
          </a:p>
        </p:txBody>
      </p:sp>
      <p:sp>
        <p:nvSpPr>
          <p:cNvPr id="105" name="Shape 105"/>
          <p:cNvSpPr/>
          <p:nvPr/>
        </p:nvSpPr>
        <p:spPr>
          <a:xfrm>
            <a:off x="469900" y="1282700"/>
            <a:ext cx="7590195" cy="368306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has </a:t>
            </a: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name, billing address, type, applicable rate, collection of meters.</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Available meter data is number, address, size, model.</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 periodically reads each meter. Reading has meter reading number, timestamp, consumption level, and employee number.</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Bills are based on most recent meter readings and applicable rates.</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 has rate number, description, fixed and variable dollar amounts, consumption threshold</a:t>
            </a: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106" name="Shape 106"/>
          <p:cNvSpPr/>
          <p:nvPr/>
        </p:nvSpPr>
        <p:spPr>
          <a:xfrm>
            <a:off x="821436" y="1316989"/>
            <a:ext cx="1644396"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7" name="Shape 107"/>
          <p:cNvSpPr/>
          <p:nvPr/>
        </p:nvSpPr>
        <p:spPr>
          <a:xfrm>
            <a:off x="2253750" y="1670682"/>
            <a:ext cx="889427"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8" name="Shape 108"/>
          <p:cNvSpPr/>
          <p:nvPr/>
        </p:nvSpPr>
        <p:spPr>
          <a:xfrm>
            <a:off x="718819" y="2371342"/>
            <a:ext cx="1321817"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9" name="Shape 109"/>
          <p:cNvSpPr/>
          <p:nvPr/>
        </p:nvSpPr>
        <p:spPr>
          <a:xfrm>
            <a:off x="4779516" y="2469442"/>
            <a:ext cx="766573"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0" name="Shape 110"/>
          <p:cNvSpPr/>
          <p:nvPr/>
        </p:nvSpPr>
        <p:spPr>
          <a:xfrm>
            <a:off x="718819" y="3461511"/>
            <a:ext cx="588264"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1" name="Shape 111"/>
          <p:cNvSpPr/>
          <p:nvPr/>
        </p:nvSpPr>
        <p:spPr>
          <a:xfrm>
            <a:off x="5162802" y="3464450"/>
            <a:ext cx="1081506"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2" name="Shape 112"/>
          <p:cNvSpPr/>
          <p:nvPr/>
        </p:nvSpPr>
        <p:spPr>
          <a:xfrm>
            <a:off x="718820" y="4142994"/>
            <a:ext cx="734424" cy="485140"/>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040351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106"/>
                                        </p:tgtEl>
                                        <p:attrNameLst>
                                          <p:attrName>style.visibility</p:attrName>
                                        </p:attrNameLst>
                                      </p:cBhvr>
                                      <p:to>
                                        <p:strVal val="visible"/>
                                      </p:to>
                                    </p:set>
                                    <p:animEffect transition="in" filter="wipe(left)">
                                      <p:cBhvr>
                                        <p:cTn id="7" dur="10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p:tmAbs val="0"/>
                                  </p:iterate>
                                  <p:childTnLst>
                                    <p:set>
                                      <p:cBhvr>
                                        <p:cTn id="11" fill="hold"/>
                                        <p:tgtEl>
                                          <p:spTgt spid="107"/>
                                        </p:tgtEl>
                                        <p:attrNameLst>
                                          <p:attrName>style.visibility</p:attrName>
                                        </p:attrNameLst>
                                      </p:cBhvr>
                                      <p:to>
                                        <p:strVal val="visible"/>
                                      </p:to>
                                    </p:set>
                                    <p:animEffect transition="in" filter="wipe(left)">
                                      <p:cBhvr>
                                        <p:cTn id="12" dur="10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p:tmAbs val="0"/>
                                  </p:iterate>
                                  <p:childTnLst>
                                    <p:set>
                                      <p:cBhvr>
                                        <p:cTn id="16" fill="hold"/>
                                        <p:tgtEl>
                                          <p:spTgt spid="108"/>
                                        </p:tgtEl>
                                        <p:attrNameLst>
                                          <p:attrName>style.visibility</p:attrName>
                                        </p:attrNameLst>
                                      </p:cBhvr>
                                      <p:to>
                                        <p:strVal val="visible"/>
                                      </p:to>
                                    </p:set>
                                    <p:animEffect transition="in" filter="wipe(left)">
                                      <p:cBhvr>
                                        <p:cTn id="17" dur="10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p:tmAbs val="0"/>
                                  </p:iterate>
                                  <p:childTnLst>
                                    <p:set>
                                      <p:cBhvr>
                                        <p:cTn id="21" fill="hold"/>
                                        <p:tgtEl>
                                          <p:spTgt spid="109"/>
                                        </p:tgtEl>
                                        <p:attrNameLst>
                                          <p:attrName>style.visibility</p:attrName>
                                        </p:attrNameLst>
                                      </p:cBhvr>
                                      <p:to>
                                        <p:strVal val="visible"/>
                                      </p:to>
                                    </p:set>
                                    <p:animEffect transition="in" filter="wipe(left)">
                                      <p:cBhvr>
                                        <p:cTn id="22" dur="10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p:tmAbs val="0"/>
                                  </p:iterate>
                                  <p:childTnLst>
                                    <p:set>
                                      <p:cBhvr>
                                        <p:cTn id="26" fill="hold"/>
                                        <p:tgtEl>
                                          <p:spTgt spid="110"/>
                                        </p:tgtEl>
                                        <p:attrNameLst>
                                          <p:attrName>style.visibility</p:attrName>
                                        </p:attrNameLst>
                                      </p:cBhvr>
                                      <p:to>
                                        <p:strVal val="visible"/>
                                      </p:to>
                                    </p:set>
                                    <p:animEffect transition="in" filter="wipe(left)">
                                      <p:cBhvr>
                                        <p:cTn id="27" dur="1000"/>
                                        <p:tgtEl>
                                          <p:spTgt spid="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111"/>
                                        </p:tgtEl>
                                        <p:attrNameLst>
                                          <p:attrName>style.visibility</p:attrName>
                                        </p:attrNameLst>
                                      </p:cBhvr>
                                      <p:to>
                                        <p:strVal val="visible"/>
                                      </p:to>
                                    </p:set>
                                    <p:animEffect transition="in" filter="wipe(left)">
                                      <p:cBhvr>
                                        <p:cTn id="32" dur="10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p:tmAbs val="0"/>
                                  </p:iterate>
                                  <p:childTnLst>
                                    <p:set>
                                      <p:cBhvr>
                                        <p:cTn id="36" fill="hold"/>
                                        <p:tgtEl>
                                          <p:spTgt spid="112"/>
                                        </p:tgtEl>
                                        <p:attrNameLst>
                                          <p:attrName>style.visibility</p:attrName>
                                        </p:attrNameLst>
                                      </p:cBhvr>
                                      <p:to>
                                        <p:strVal val="visible"/>
                                      </p:to>
                                    </p:set>
                                    <p:animEffect transition="in" filter="wipe(left)">
                                      <p:cBhvr>
                                        <p:cTn id="37"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advAuto="0"/>
      <p:bldP spid="107" grpId="0" animBg="1" advAuto="0"/>
      <p:bldP spid="108" grpId="0" animBg="1" advAuto="0"/>
      <p:bldP spid="109" grpId="0" animBg="1" advAuto="0"/>
      <p:bldP spid="110" grpId="0" animBg="1" advAuto="0"/>
      <p:bldP spid="111" grpId="0" animBg="1" advAuto="0"/>
      <p:bldP spid="112"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386308" y="190817"/>
            <a:ext cx="8138925"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Water Utility: Relationships &amp; Cardinalities</a:t>
            </a:r>
          </a:p>
        </p:txBody>
      </p:sp>
      <p:pic>
        <p:nvPicPr>
          <p:cNvPr id="4" name="Picture 3" descr="Diagram&#10;&#10;Description automatically generated">
            <a:extLst>
              <a:ext uri="{FF2B5EF4-FFF2-40B4-BE49-F238E27FC236}">
                <a16:creationId xmlns:a16="http://schemas.microsoft.com/office/drawing/2014/main" id="{F39C4FDC-A721-A936-1E7D-3735C55BB2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232" y="662249"/>
            <a:ext cx="8430768" cy="6044891"/>
          </a:xfrm>
          <a:prstGeom prst="rect">
            <a:avLst/>
          </a:prstGeom>
        </p:spPr>
      </p:pic>
    </p:spTree>
    <p:extLst>
      <p:ext uri="{BB962C8B-B14F-4D97-AF65-F5344CB8AC3E}">
        <p14:creationId xmlns:p14="http://schemas.microsoft.com/office/powerpoint/2010/main" val="25453103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ERD refinements</a:t>
            </a:r>
          </a:p>
        </p:txBody>
      </p:sp>
      <p:sp>
        <p:nvSpPr>
          <p:cNvPr id="122" name="Shape 122"/>
          <p:cNvSpPr/>
          <p:nvPr/>
        </p:nvSpPr>
        <p:spPr>
          <a:xfrm>
            <a:off x="469900" y="1282700"/>
            <a:ext cx="7590195" cy="29418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constructed initial ERD</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efinements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are common</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refinements: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 -&gt;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Splitting compound attributes</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FontTx/>
              <a:buChar char="•"/>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types becoming ENUM entries</a:t>
            </a:r>
          </a:p>
        </p:txBody>
      </p:sp>
    </p:spTree>
    <p:extLst>
      <p:ext uri="{BB962C8B-B14F-4D97-AF65-F5344CB8AC3E}">
        <p14:creationId xmlns:p14="http://schemas.microsoft.com/office/powerpoint/2010/main" val="10770501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Splitting attributes</a:t>
            </a:r>
          </a:p>
        </p:txBody>
      </p:sp>
      <p:sp>
        <p:nvSpPr>
          <p:cNvPr id="131" name="Shape 131"/>
          <p:cNvSpPr/>
          <p:nvPr/>
        </p:nvSpPr>
        <p:spPr>
          <a:xfrm>
            <a:off x="469900" y="1282700"/>
            <a:ext cx="7590195" cy="89255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Customer Address is a compound attribute. Maybe we need to search by city?</a:t>
            </a:r>
          </a:p>
        </p:txBody>
      </p:sp>
      <p:pic>
        <p:nvPicPr>
          <p:cNvPr id="132" name="pasted-image.pdf"/>
          <p:cNvPicPr/>
          <p:nvPr/>
        </p:nvPicPr>
        <p:blipFill>
          <a:blip r:embed="rId3"/>
          <a:stretch>
            <a:fillRect/>
          </a:stretch>
        </p:blipFill>
        <p:spPr>
          <a:xfrm>
            <a:off x="1007447" y="2900503"/>
            <a:ext cx="6515101" cy="3162301"/>
          </a:xfrm>
          <a:prstGeom prst="rect">
            <a:avLst/>
          </a:prstGeom>
          <a:ln w="12700">
            <a:miter lim="400000"/>
          </a:ln>
        </p:spPr>
      </p:pic>
    </p:spTree>
    <p:extLst>
      <p:ext uri="{BB962C8B-B14F-4D97-AF65-F5344CB8AC3E}">
        <p14:creationId xmlns:p14="http://schemas.microsoft.com/office/powerpoint/2010/main" val="84138000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 or Entity?</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1" name="Shape 131"/>
          <p:cNvSpPr/>
          <p:nvPr/>
        </p:nvSpPr>
        <p:spPr>
          <a:xfrm>
            <a:off x="469900" y="1282700"/>
            <a:ext cx="7590195" cy="546816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We often need to decide whether something is an entity or an attribute (e.g., an address)</a:t>
            </a:r>
          </a:p>
          <a:p>
            <a:pPr lvl="0">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free-form attribute allows the introduction of data quality issues (e.g., “California” vs “CA”).</a:t>
            </a:r>
          </a:p>
          <a:p>
            <a:pPr lvl="0">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we have a limit number of values, that are unlikely to change in the future, then we make the data type of the attribute an “ENUM” where we list all the possible values, </a:t>
            </a:r>
            <a:r>
              <a:rPr lang="en-US"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eg</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ENUM(“Alabama”, “Alaska”,… “Wyoming”) which limits and standardizes the values for the attribute.</a:t>
            </a:r>
          </a:p>
          <a:p>
            <a:pPr lvl="0">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We make the attribute a separate entity when we want to add new values over time, or want to keep more information about the attribute value (e.g. “keep extra information about the address, such as owned/rented, estimated home value, commercial/residential, </a:t>
            </a:r>
            <a:r>
              <a:rPr lang="en-US"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etc</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common decision is “keep things as attributes” unless you are ready to handle the extra complexity</a:t>
            </a:r>
          </a:p>
        </p:txBody>
      </p:sp>
    </p:spTree>
    <p:extLst>
      <p:ext uri="{BB962C8B-B14F-4D97-AF65-F5344CB8AC3E}">
        <p14:creationId xmlns:p14="http://schemas.microsoft.com/office/powerpoint/2010/main" val="29100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Questions</a:t>
            </a:r>
            <a:r>
              <a:rPr lang="en-US"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endPar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1" name="Shape 31"/>
          <p:cNvSpPr/>
          <p:nvPr/>
        </p:nvSpPr>
        <p:spPr>
          <a:xfrm>
            <a:off x="338007" y="1242377"/>
            <a:ext cx="8478871" cy="337528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create an ER diagram from scratch?</a:t>
            </a:r>
          </a:p>
          <a:p>
            <a:pPr marL="260838" lvl="0" indent="-222738">
              <a:spcBef>
                <a:spcPts val="700"/>
              </a:spcBef>
              <a:buSzPct val="50000"/>
              <a:buBlip>
                <a:blip r:embed="rId3"/>
              </a:buBlip>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go from an ER diagram to a design for a database?</a:t>
            </a:r>
          </a:p>
          <a:p>
            <a:pPr marL="260838" lvl="0" indent="-222738">
              <a:spcBef>
                <a:spcPts val="700"/>
              </a:spcBef>
              <a:buSzPct val="50000"/>
              <a:buBlip>
                <a:blip r:embed="rId3"/>
              </a:buBlip>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use SQL to create the database in a relational database?</a:t>
            </a:r>
            <a:endParaRPr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29669426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Outline</a:t>
            </a:r>
          </a:p>
        </p:txBody>
      </p:sp>
      <p:sp>
        <p:nvSpPr>
          <p:cNvPr id="40" name="Shape 40"/>
          <p:cNvSpPr/>
          <p:nvPr/>
        </p:nvSpPr>
        <p:spPr>
          <a:xfrm>
            <a:off x="469899" y="1886204"/>
            <a:ext cx="7590196" cy="374205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Step-by-step procedure for converting narrative data into Entity-Relationship Diagram</a:t>
            </a:r>
          </a:p>
          <a:p>
            <a:pPr marL="342900" lvl="0" indent="-304800">
              <a:spcBef>
                <a:spcPts val="700"/>
              </a:spcBef>
              <a:buSzPct val="50000"/>
              <a:buBlip>
                <a:blip r:embed="rId2"/>
              </a:buBlip>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Application of the procedure for designing a DB for water-utility company</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problems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during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Design</a:t>
            </a:r>
          </a:p>
          <a:p>
            <a:pPr marL="342900" lvl="0" indent="-304800">
              <a:spcBef>
                <a:spcPts val="700"/>
              </a:spcBef>
              <a:buSzPct val="50000"/>
              <a:buBlip>
                <a:blip r:embed="rId2"/>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333819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From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Narrative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to ER diagram</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 name="Shape 56"/>
          <p:cNvSpPr/>
          <p:nvPr/>
        </p:nvSpPr>
        <p:spPr>
          <a:xfrm>
            <a:off x="469899" y="1508760"/>
            <a:ext cx="7590196" cy="29418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procedure for analysis: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entities and attributes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primary keys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relationships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relationship cardinalities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Refine the ERD </a:t>
            </a:r>
          </a:p>
        </p:txBody>
      </p:sp>
    </p:spTree>
    <p:extLst>
      <p:ext uri="{BB962C8B-B14F-4D97-AF65-F5344CB8AC3E}">
        <p14:creationId xmlns:p14="http://schemas.microsoft.com/office/powerpoint/2010/main" val="23211551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 Water-Utility Database</a:t>
            </a:r>
          </a:p>
        </p:txBody>
      </p:sp>
      <p:sp>
        <p:nvSpPr>
          <p:cNvPr id="60" name="Shape 60"/>
          <p:cNvSpPr/>
          <p:nvPr/>
        </p:nvSpPr>
        <p:spPr>
          <a:xfrm>
            <a:off x="55418" y="908916"/>
            <a:ext cx="8915400" cy="506292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284284" lvl="0" indent="-246184">
              <a:spcBef>
                <a:spcPts val="700"/>
              </a:spcBef>
              <a:buSzPct val="50000"/>
              <a:buBlip>
                <a:blip r:embed="rId2"/>
              </a:buBlip>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database for a municipal water utility</a:t>
            </a:r>
          </a:p>
          <a:p>
            <a:pPr marL="284284" lvl="0" indent="-246184">
              <a:spcBef>
                <a:spcPts val="700"/>
              </a:spcBef>
              <a:buSzPct val="50000"/>
              <a:buBlip>
                <a:blip r:embed="rId2"/>
              </a:buBlip>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Business Narrative:</a:t>
            </a:r>
          </a:p>
          <a:p>
            <a:pPr marL="627184" lvl="1" indent="-246184">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c</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ustomer has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 billing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Each customer has a</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type</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(residential or commercial)</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applicable rate,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and a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collection of meters</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for which the customer is billed</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27184" lvl="1" indent="-246184">
              <a:spcBef>
                <a:spcPts val="700"/>
              </a:spcBef>
              <a:buSzPct val="100000"/>
              <a:buFontTx/>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rate has a consumption threshold. Below the threshold the customer pays a fixed price. Above the threshold the customer pays based on a variable rate per cubic foot of consumption above the threshold.</a:t>
            </a:r>
          </a:p>
          <a:p>
            <a:pPr marL="627184" lvl="1" indent="-246184">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corresponds to a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who is the owner of the meter. The same customer can have multiple meters.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eter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has a</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number,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 size,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and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model.</a:t>
            </a:r>
          </a:p>
          <a:p>
            <a:pPr marL="627184" lvl="1" indent="-246184">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is measured periodically by an employee, who marks the consumption level and the date of the reading.</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Periodically, the customer gets a bill based on the most recent meter reading. Sometimes the bill includes multiple readings (only the most recent counts), and sometimes is based on estimates (i.e., not based on a reading)</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p:txBody>
      </p:sp>
    </p:spTree>
    <p:extLst>
      <p:ext uri="{BB962C8B-B14F-4D97-AF65-F5344CB8AC3E}">
        <p14:creationId xmlns:p14="http://schemas.microsoft.com/office/powerpoint/2010/main" val="21616053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Identify Entities and Attributes</a:t>
            </a:r>
          </a:p>
        </p:txBody>
      </p:sp>
      <p:sp>
        <p:nvSpPr>
          <p:cNvPr id="64" name="Shape 64"/>
          <p:cNvSpPr/>
          <p:nvPr/>
        </p:nvSpPr>
        <p:spPr>
          <a:xfrm>
            <a:off x="469900" y="1282700"/>
            <a:ext cx="7590195" cy="279050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entities, find nouns that describe people, places, things, and events</a:t>
            </a:r>
          </a:p>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attributes, look for details about the entities </a:t>
            </a:r>
          </a:p>
          <a:p>
            <a:pPr marL="260838" lvl="0" indent="-222738">
              <a:spcBef>
                <a:spcPts val="700"/>
              </a:spcBef>
              <a:buSzPct val="50000"/>
              <a:buBlip>
                <a:blip r:embed="rId3"/>
              </a:buBlip>
              <a:defRPr sz="1800">
                <a:solidFill>
                  <a:srgbClr val="000000"/>
                </a:solidFill>
                <a:uFillTx/>
              </a:defRPr>
            </a:pP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decision: Attributes vs.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Simplicity principal: consider as an attribute unless other details are presented.</a:t>
            </a:r>
          </a:p>
          <a:p>
            <a:pPr marL="260838" lvl="6" indent="-222738">
              <a:spcBef>
                <a:spcPts val="700"/>
              </a:spcBef>
              <a:buSzPct val="50000"/>
              <a:buBlip>
                <a:blip r:embed="rId3"/>
              </a:buBlip>
              <a:defRPr sz="1800">
                <a:solidFill>
                  <a:srgbClr val="000000"/>
                </a:solidFill>
                <a:uFillTx/>
              </a:defRPr>
            </a:pPr>
            <a:r>
              <a:rPr lang="en-US"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 Should an address be an attribute or a separate entity? Advantages and disadvantages?</a:t>
            </a:r>
            <a:endParaRPr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8197692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2: Determine primary keys</a:t>
            </a:r>
          </a:p>
        </p:txBody>
      </p:sp>
      <p:sp>
        <p:nvSpPr>
          <p:cNvPr id="73" name="Shape 73"/>
          <p:cNvSpPr/>
          <p:nvPr/>
        </p:nvSpPr>
        <p:spPr>
          <a:xfrm>
            <a:off x="469900" y="1282700"/>
            <a:ext cx="7590195" cy="521168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95300" lvl="0" indent="-457200">
              <a:spcBef>
                <a:spcPts val="700"/>
              </a:spcBef>
              <a:buSzPct val="50000"/>
              <a:buFont typeface="Wingdings" panose="05000000000000000000" pitchFamily="2" charset="2"/>
              <a:buChar char="q"/>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Stable: never change after assigned</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should have one and only one (g</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ood choice: automatically generated values</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StudentId</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CourseId</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What about the following PKs for a person?</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Credit card</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Phone number</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PassportID</a:t>
            </a:r>
            <a:endPar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SSN</a:t>
            </a:r>
          </a:p>
        </p:txBody>
      </p:sp>
    </p:spTree>
    <p:extLst>
      <p:ext uri="{BB962C8B-B14F-4D97-AF65-F5344CB8AC3E}">
        <p14:creationId xmlns:p14="http://schemas.microsoft.com/office/powerpoint/2010/main" val="14125052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C7B7F9-A2C8-4672-825F-5FBD07C18D6E}"/>
              </a:ext>
            </a:extLst>
          </p:cNvPr>
          <p:cNvSpPr/>
          <p:nvPr/>
        </p:nvSpPr>
        <p:spPr>
          <a:xfrm>
            <a:off x="437321" y="1294558"/>
            <a:ext cx="8034793" cy="4883388"/>
          </a:xfrm>
          <a:prstGeom prst="rect">
            <a:avLst/>
          </a:prstGeom>
        </p:spPr>
        <p:txBody>
          <a:bodyPr wrap="square">
            <a:spAutoFit/>
          </a:bodyPr>
          <a:lstStyle/>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customer has a name and a billing address. Each customer has a type (residential or commercial), an applicable rate, and a collection of meters for which the customer is billed.</a:t>
            </a:r>
          </a:p>
          <a:p>
            <a:pPr marL="627184" lvl="1" indent="-246184">
              <a:spcBef>
                <a:spcPts val="700"/>
              </a:spcBef>
              <a:buSzPct val="100000"/>
              <a:buFontTx/>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rate has a consumption threshold. Below the threshold the customer pays a fixed price. Above the threshold the customer pays based on a variable rate per cubic foot of consumption above the threshold.</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corresponds to a customer who is the owner of the meter. The same customer can have multiple meters. Each meter has a number, an address, size, and model.</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is measured periodically by an employee, who marks the consumption level and the date of the reading.</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Periodically, the customer gets a bill based on the most recent meter reading. Sometimes the bill includes multiple readings (only the most recent counts), and sometimes is based on estimates (i.e., not based on a reading) </a:t>
            </a:r>
          </a:p>
        </p:txBody>
      </p:sp>
      <p:sp>
        <p:nvSpPr>
          <p:cNvPr id="78" name="Shape 78"/>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Water utility DB: Entities &amp; attributes</a:t>
            </a:r>
          </a:p>
        </p:txBody>
      </p:sp>
      <p:sp>
        <p:nvSpPr>
          <p:cNvPr id="80" name="Shape 80"/>
          <p:cNvSpPr/>
          <p:nvPr/>
        </p:nvSpPr>
        <p:spPr>
          <a:xfrm>
            <a:off x="1309254" y="1350818"/>
            <a:ext cx="1052945" cy="2632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1" name="Shape 81"/>
          <p:cNvSpPr/>
          <p:nvPr/>
        </p:nvSpPr>
        <p:spPr>
          <a:xfrm>
            <a:off x="1555171" y="2284885"/>
            <a:ext cx="561109" cy="2632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2" name="Shape 82"/>
          <p:cNvSpPr/>
          <p:nvPr/>
        </p:nvSpPr>
        <p:spPr>
          <a:xfrm>
            <a:off x="4283325" y="4914750"/>
            <a:ext cx="651393" cy="417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3" name="Shape 83"/>
          <p:cNvSpPr/>
          <p:nvPr/>
        </p:nvSpPr>
        <p:spPr>
          <a:xfrm>
            <a:off x="5437856" y="4249925"/>
            <a:ext cx="1140120" cy="4190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4" name="Shape 84"/>
          <p:cNvSpPr/>
          <p:nvPr/>
        </p:nvSpPr>
        <p:spPr>
          <a:xfrm>
            <a:off x="1641764" y="3329065"/>
            <a:ext cx="720435" cy="4978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5" name="Shape 85"/>
          <p:cNvSpPr/>
          <p:nvPr/>
        </p:nvSpPr>
        <p:spPr>
          <a:xfrm>
            <a:off x="4973360" y="4596096"/>
            <a:ext cx="914581" cy="3186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789663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80"/>
                                        </p:tgtEl>
                                        <p:attrNameLst>
                                          <p:attrName>style.visibility</p:attrName>
                                        </p:attrNameLst>
                                      </p:cBhvr>
                                      <p:to>
                                        <p:strVal val="visible"/>
                                      </p:to>
                                    </p:set>
                                    <p:animEffect transition="in" filter="dissolve(in)">
                                      <p:cBhvr>
                                        <p:cTn id="7" dur="75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81"/>
                                        </p:tgtEl>
                                        <p:attrNameLst>
                                          <p:attrName>style.visibility</p:attrName>
                                        </p:attrNameLst>
                                      </p:cBhvr>
                                      <p:to>
                                        <p:strVal val="visible"/>
                                      </p:to>
                                    </p:set>
                                    <p:animEffect transition="in" filter="dissolve(in)">
                                      <p:cBhvr>
                                        <p:cTn id="12" dur="75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82"/>
                                        </p:tgtEl>
                                        <p:attrNameLst>
                                          <p:attrName>style.visibility</p:attrName>
                                        </p:attrNameLst>
                                      </p:cBhvr>
                                      <p:to>
                                        <p:strVal val="visible"/>
                                      </p:to>
                                    </p:set>
                                    <p:animEffect transition="in" filter="dissolve(in)">
                                      <p:cBhvr>
                                        <p:cTn id="17" dur="75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83"/>
                                        </p:tgtEl>
                                        <p:attrNameLst>
                                          <p:attrName>style.visibility</p:attrName>
                                        </p:attrNameLst>
                                      </p:cBhvr>
                                      <p:to>
                                        <p:strVal val="visible"/>
                                      </p:to>
                                    </p:set>
                                    <p:animEffect transition="in" filter="dissolve(in)">
                                      <p:cBhvr>
                                        <p:cTn id="22" dur="75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84"/>
                                        </p:tgtEl>
                                        <p:attrNameLst>
                                          <p:attrName>style.visibility</p:attrName>
                                        </p:attrNameLst>
                                      </p:cBhvr>
                                      <p:to>
                                        <p:strVal val="visible"/>
                                      </p:to>
                                    </p:set>
                                    <p:animEffect transition="in" filter="dissolve(in)">
                                      <p:cBhvr>
                                        <p:cTn id="27" dur="75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85"/>
                                        </p:tgtEl>
                                        <p:attrNameLst>
                                          <p:attrName>style.visibility</p:attrName>
                                        </p:attrNameLst>
                                      </p:cBhvr>
                                      <p:to>
                                        <p:strVal val="visible"/>
                                      </p:to>
                                    </p:set>
                                    <p:animEffect transition="in" filter="dissolve(in)">
                                      <p:cBhvr>
                                        <p:cTn id="32" dur="75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advAuto="0"/>
      <p:bldP spid="81" grpId="0" animBg="1" advAuto="0"/>
      <p:bldP spid="82" grpId="0" animBg="1" advAuto="0"/>
      <p:bldP spid="83" grpId="0" animBg="1" advAuto="0"/>
      <p:bldP spid="84" grpId="0" animBg="1" advAuto="0"/>
      <p:bldP spid="85"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 &amp; Attributes</a:t>
            </a:r>
          </a:p>
        </p:txBody>
      </p:sp>
      <p:pic>
        <p:nvPicPr>
          <p:cNvPr id="4" name="Picture 3" descr="Diagram&#10;&#10;Description automatically generated">
            <a:extLst>
              <a:ext uri="{FF2B5EF4-FFF2-40B4-BE49-F238E27FC236}">
                <a16:creationId xmlns:a16="http://schemas.microsoft.com/office/drawing/2014/main" id="{2AA7FE80-C8D0-44DD-1255-3BB88E2D11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7488" y="613243"/>
            <a:ext cx="7178932" cy="6244757"/>
          </a:xfrm>
          <a:prstGeom prst="rect">
            <a:avLst/>
          </a:prstGeom>
        </p:spPr>
      </p:pic>
    </p:spTree>
    <p:extLst>
      <p:ext uri="{BB962C8B-B14F-4D97-AF65-F5344CB8AC3E}">
        <p14:creationId xmlns:p14="http://schemas.microsoft.com/office/powerpoint/2010/main" val="421653273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3434</TotalTime>
  <Words>983</Words>
  <Application>Microsoft Office PowerPoint</Application>
  <PresentationFormat>On-screen Show (4:3)</PresentationFormat>
  <Paragraphs>83</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Arial Unicode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46</cp:revision>
  <cp:lastPrinted>2014-10-08T16:54:15Z</cp:lastPrinted>
  <dcterms:modified xsi:type="dcterms:W3CDTF">2023-01-17T18:12:44Z</dcterms:modified>
</cp:coreProperties>
</file>