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6"/>
  </p:notesMasterIdLst>
  <p:handoutMasterIdLst>
    <p:handoutMasterId r:id="rId27"/>
  </p:handoutMasterIdLst>
  <p:sldIdLst>
    <p:sldId id="365" r:id="rId2"/>
    <p:sldId id="409" r:id="rId3"/>
    <p:sldId id="369" r:id="rId4"/>
    <p:sldId id="411" r:id="rId5"/>
    <p:sldId id="370" r:id="rId6"/>
    <p:sldId id="372" r:id="rId7"/>
    <p:sldId id="373" r:id="rId8"/>
    <p:sldId id="376" r:id="rId9"/>
    <p:sldId id="412" r:id="rId10"/>
    <p:sldId id="380" r:id="rId11"/>
    <p:sldId id="410" r:id="rId12"/>
    <p:sldId id="388" r:id="rId13"/>
    <p:sldId id="421" r:id="rId14"/>
    <p:sldId id="392" r:id="rId15"/>
    <p:sldId id="393" r:id="rId16"/>
    <p:sldId id="394" r:id="rId17"/>
    <p:sldId id="395" r:id="rId18"/>
    <p:sldId id="397" r:id="rId19"/>
    <p:sldId id="419" r:id="rId20"/>
    <p:sldId id="398" r:id="rId21"/>
    <p:sldId id="418" r:id="rId22"/>
    <p:sldId id="399" r:id="rId23"/>
    <p:sldId id="422" r:id="rId24"/>
    <p:sldId id="407" r:id="rId25"/>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15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1/18/2023</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89702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prstGeom prst="rect">
            <a:avLst/>
          </a:prstGeom>
        </p:spPr>
        <p:txBody>
          <a:bodyPr/>
          <a:lstStyle/>
          <a:p>
            <a:pPr lvl="0"/>
            <a:endParaRPr/>
          </a:p>
        </p:txBody>
      </p:sp>
      <p:sp>
        <p:nvSpPr>
          <p:cNvPr id="69" name="Shape 69"/>
          <p:cNvSpPr>
            <a:spLocks noGrp="1"/>
          </p:cNvSpPr>
          <p:nvPr>
            <p:ph type="body" sz="quarter" idx="1"/>
          </p:nvPr>
        </p:nvSpPr>
        <p:spPr>
          <a:prstGeom prst="rect">
            <a:avLst/>
          </a:prstGeom>
        </p:spPr>
        <p:txBody>
          <a:bodyPr/>
          <a:lstStyle/>
          <a:p>
            <a:pPr lvl="0">
              <a:defRPr sz="1800"/>
            </a:pPr>
            <a:r>
              <a:t>For example, which one of the two should we choose?</a:t>
            </a:r>
          </a:p>
        </p:txBody>
      </p:sp>
    </p:spTree>
    <p:extLst>
      <p:ext uri="{BB962C8B-B14F-4D97-AF65-F5344CB8AC3E}">
        <p14:creationId xmlns:p14="http://schemas.microsoft.com/office/powerpoint/2010/main" val="368736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pPr lvl="0"/>
            <a:endParaRPr/>
          </a:p>
        </p:txBody>
      </p:sp>
      <p:sp>
        <p:nvSpPr>
          <p:cNvPr id="75" name="Shape 75"/>
          <p:cNvSpPr>
            <a:spLocks noGrp="1"/>
          </p:cNvSpPr>
          <p:nvPr>
            <p:ph type="body" sz="quarter" idx="1"/>
          </p:nvPr>
        </p:nvSpPr>
        <p:spPr>
          <a:prstGeom prst="rect">
            <a:avLst/>
          </a:prstGeom>
        </p:spPr>
        <p:txBody>
          <a:bodyPr/>
          <a:lstStyle/>
          <a:p>
            <a:pPr lvl="0">
              <a:defRPr sz="1800"/>
            </a:pPr>
            <a:r>
              <a:t>SSN: immigrants (outside US) don’t have one.  PPl lose it . PPl don’t want to share their SSN. </a:t>
            </a:r>
          </a:p>
        </p:txBody>
      </p:sp>
    </p:spTree>
    <p:extLst>
      <p:ext uri="{BB962C8B-B14F-4D97-AF65-F5344CB8AC3E}">
        <p14:creationId xmlns:p14="http://schemas.microsoft.com/office/powerpoint/2010/main" val="349967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8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651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1/18/2023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69666" y="1799772"/>
            <a:ext cx="8604668" cy="28623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3600">
                <a:solidFill>
                  <a:srgbClr val="011070"/>
                </a:solidFill>
              </a:defRPr>
            </a:lvl1pPr>
          </a:lstStyle>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a business narrative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an </a:t>
            </a:r>
          </a:p>
          <a:p>
            <a:pPr lvl="0" algn="ctr">
              <a:defRPr sz="1800">
                <a:solidFill>
                  <a:srgbClr val="000000"/>
                </a:solidFill>
                <a:uFillTx/>
              </a:defRPr>
            </a:pPr>
            <a:r>
              <a:rPr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 Relationship Model</a:t>
            </a: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 </a:t>
            </a:r>
          </a:p>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Database</a:t>
            </a:r>
          </a:p>
        </p:txBody>
      </p:sp>
    </p:spTree>
    <p:extLst>
      <p:ext uri="{BB962C8B-B14F-4D97-AF65-F5344CB8AC3E}">
        <p14:creationId xmlns:p14="http://schemas.microsoft.com/office/powerpoint/2010/main" val="34404446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ERD refinements</a:t>
            </a:r>
          </a:p>
        </p:txBody>
      </p:sp>
      <p:sp>
        <p:nvSpPr>
          <p:cNvPr id="122" name="Shape 122"/>
          <p:cNvSpPr/>
          <p:nvPr/>
        </p:nvSpPr>
        <p:spPr>
          <a:xfrm>
            <a:off x="469900" y="1282700"/>
            <a:ext cx="7590195" cy="2941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constructed initial ERD</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efinements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are common</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refinements: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 -&gt;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Splitting compound attributes</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FontTx/>
              <a:buChar char="•"/>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types becoming ENUM entries</a:t>
            </a:r>
          </a:p>
        </p:txBody>
      </p:sp>
    </p:spTree>
    <p:extLst>
      <p:ext uri="{BB962C8B-B14F-4D97-AF65-F5344CB8AC3E}">
        <p14:creationId xmlns:p14="http://schemas.microsoft.com/office/powerpoint/2010/main" val="107705010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 or Entity?</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1" name="Shape 131"/>
          <p:cNvSpPr/>
          <p:nvPr/>
        </p:nvSpPr>
        <p:spPr>
          <a:xfrm>
            <a:off x="469900" y="1282700"/>
            <a:ext cx="7590195" cy="463716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We often need to decide whether something is an entity or an attribute (e.g., an address)</a:t>
            </a:r>
          </a:p>
          <a:p>
            <a:pPr lvl="0">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free-form attribute allows the introduction of data quality issues (e.g., “California” vs “CA”).</a:t>
            </a:r>
          </a:p>
          <a:p>
            <a:pPr lvl="0">
              <a:defRPr sz="1800">
                <a:solidFill>
                  <a:srgbClr val="000000"/>
                </a:solidFill>
                <a:uFillTx/>
              </a:defRPr>
            </a:pP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we have a limit number of values, that are unlikely to change in the future, then we make the data type of the attribute an “ENUM” where we list all the possible values, </a:t>
            </a:r>
            <a:r>
              <a:rPr lang="en-US" sz="1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eg</a:t>
            </a: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ENUM(“Alabama”, “Alaska”,… “Wyoming”) which limits and standardizes the values for the attribute.</a:t>
            </a:r>
          </a:p>
          <a:p>
            <a:pPr lvl="0">
              <a:defRPr sz="1800">
                <a:solidFill>
                  <a:srgbClr val="000000"/>
                </a:solidFill>
                <a:uFillTx/>
              </a:defRPr>
            </a:pP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We make the attribute a separate entity when we want to add new values over time, or want to keep more information about the attribute value (e.g. “keep extra information about the address, such as owned/rented, estimated home value, commercial/residential, </a:t>
            </a:r>
            <a:r>
              <a:rPr lang="en-US" sz="1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etc</a:t>
            </a: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a:defRPr sz="1800">
                <a:solidFill>
                  <a:srgbClr val="000000"/>
                </a:solidFill>
                <a:uFillTx/>
              </a:defRPr>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common decision is “keep things as attributes” unless you are ready to handle the extra complexity</a:t>
            </a:r>
          </a:p>
        </p:txBody>
      </p:sp>
    </p:spTree>
    <p:extLst>
      <p:ext uri="{BB962C8B-B14F-4D97-AF65-F5344CB8AC3E}">
        <p14:creationId xmlns:p14="http://schemas.microsoft.com/office/powerpoint/2010/main" val="29100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Relational Model</a:t>
            </a:r>
          </a:p>
        </p:txBody>
      </p:sp>
      <p:sp>
        <p:nvSpPr>
          <p:cNvPr id="127" name="Shape 127"/>
          <p:cNvSpPr/>
          <p:nvPr/>
        </p:nvSpPr>
        <p:spPr>
          <a:xfrm>
            <a:off x="469900" y="1282700"/>
            <a:ext cx="7590195" cy="33393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0: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marL="638907" lvl="1" indent="-257907">
              <a:spcBef>
                <a:spcPts val="700"/>
              </a:spcBef>
              <a:buSzPct val="100000"/>
              <a:buChar char="•"/>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All entities have attributes and primary keys</a:t>
            </a:r>
          </a:p>
          <a:p>
            <a:pPr marL="638907" lvl="1" indent="-257907">
              <a:spcBef>
                <a:spcPts val="700"/>
              </a:spcBef>
              <a:buSzPct val="100000"/>
              <a:buChar char="•"/>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All relationships are fully specified (min/max cardinalities on both sides)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96007"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1: Entities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2: Many-to-many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3: One-to-many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4: One-to-one relationships</a:t>
            </a:r>
          </a:p>
        </p:txBody>
      </p:sp>
    </p:spTree>
    <p:extLst>
      <p:ext uri="{BB962C8B-B14F-4D97-AF65-F5344CB8AC3E}">
        <p14:creationId xmlns:p14="http://schemas.microsoft.com/office/powerpoint/2010/main" val="3821826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B9A9D12-09D3-38C2-74A6-816A377C9D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7607"/>
            <a:ext cx="9144000" cy="6382785"/>
          </a:xfrm>
          <a:prstGeom prst="rect">
            <a:avLst/>
          </a:prstGeom>
        </p:spPr>
      </p:pic>
    </p:spTree>
    <p:extLst>
      <p:ext uri="{BB962C8B-B14F-4D97-AF65-F5344CB8AC3E}">
        <p14:creationId xmlns:p14="http://schemas.microsoft.com/office/powerpoint/2010/main" val="33183046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Entities</a:t>
            </a:r>
          </a:p>
        </p:txBody>
      </p:sp>
      <p:sp>
        <p:nvSpPr>
          <p:cNvPr id="143" name="Shape 143"/>
          <p:cNvSpPr/>
          <p:nvPr/>
        </p:nvSpPr>
        <p:spPr>
          <a:xfrm>
            <a:off x="81280" y="5534115"/>
            <a:ext cx="2637195"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700"/>
              </a:spcBef>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do this mapping for all our entities in the ER Diagram, creating one table per entity</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graphicFrame>
        <p:nvGraphicFramePr>
          <p:cNvPr id="144" name="Table 144"/>
          <p:cNvGraphicFramePr/>
          <p:nvPr>
            <p:extLst>
              <p:ext uri="{D42A27DB-BD31-4B8C-83A1-F6EECF244321}">
                <p14:modId xmlns:p14="http://schemas.microsoft.com/office/powerpoint/2010/main" val="2041180316"/>
              </p:ext>
            </p:extLst>
          </p:nvPr>
        </p:nvGraphicFramePr>
        <p:xfrm>
          <a:off x="3818176" y="4295102"/>
          <a:ext cx="3759015" cy="2499609"/>
        </p:xfrm>
        <a:graphic>
          <a:graphicData uri="http://schemas.openxmlformats.org/drawingml/2006/table">
            <a:tbl>
              <a:tblPr firstRow="1" bandRow="1">
                <a:tableStyleId>{4C3C2611-4C71-4FC5-86AE-919BDF0F9419}</a:tableStyleId>
              </a:tblPr>
              <a:tblGrid>
                <a:gridCol w="1204191">
                  <a:extLst>
                    <a:ext uri="{9D8B030D-6E8A-4147-A177-3AD203B41FA5}">
                      <a16:colId xmlns:a16="http://schemas.microsoft.com/office/drawing/2014/main" val="20000"/>
                    </a:ext>
                  </a:extLst>
                </a:gridCol>
                <a:gridCol w="1331872">
                  <a:extLst>
                    <a:ext uri="{9D8B030D-6E8A-4147-A177-3AD203B41FA5}">
                      <a16:colId xmlns:a16="http://schemas.microsoft.com/office/drawing/2014/main" val="20001"/>
                    </a:ext>
                  </a:extLst>
                </a:gridCol>
                <a:gridCol w="1222952">
                  <a:extLst>
                    <a:ext uri="{9D8B030D-6E8A-4147-A177-3AD203B41FA5}">
                      <a16:colId xmlns:a16="http://schemas.microsoft.com/office/drawing/2014/main" val="20002"/>
                    </a:ext>
                  </a:extLst>
                </a:gridCol>
              </a:tblGrid>
              <a:tr h="519685">
                <a:tc>
                  <a:txBody>
                    <a:bodyPr/>
                    <a:lstStyle/>
                    <a:p>
                      <a:pPr lvl="0" algn="l">
                        <a:spcBef>
                          <a:spcPts val="500"/>
                        </a:spcBef>
                        <a:defRPr sz="1800" b="0" i="0">
                          <a:solidFill>
                            <a:srgbClr val="000000"/>
                          </a:solidFill>
                          <a:uFillTx/>
                        </a:defRPr>
                      </a:pPr>
                      <a:r>
                        <a:rPr lang="en-US" sz="1200" b="1" i="1" dirty="0" err="1">
                          <a:solidFill>
                            <a:srgbClr val="FFFFFF"/>
                          </a:solidFill>
                          <a:uFill>
                            <a:solidFill>
                              <a:srgbClr val="FFFFFF"/>
                            </a:solidFill>
                          </a:uFill>
                          <a:latin typeface="Arial Unicode MS" panose="020B0604020202020204" pitchFamily="34" charset="-128"/>
                        </a:rPr>
                        <a:t>PainterID</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a:solidFill>
                            <a:srgbClr val="FFFFFF"/>
                          </a:solidFill>
                          <a:uFill>
                            <a:solidFill>
                              <a:srgbClr val="FFFFFF"/>
                            </a:solidFill>
                          </a:uFill>
                          <a:latin typeface="Arial Unicode MS" panose="020B0604020202020204" pitchFamily="34" charset="-128"/>
                        </a:rPr>
                        <a:t>Name</a:t>
                      </a:r>
                      <a:endParaRPr sz="11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000" b="1" i="1" dirty="0">
                          <a:solidFill>
                            <a:srgbClr val="FFFFFF"/>
                          </a:solidFill>
                          <a:uFill>
                            <a:solidFill>
                              <a:srgbClr val="FFFFFF"/>
                            </a:solidFill>
                          </a:uFill>
                          <a:latin typeface="Arial Unicode MS" panose="020B0604020202020204" pitchFamily="34" charset="-128"/>
                        </a:rPr>
                        <a:t>DOB</a:t>
                      </a:r>
                      <a:endParaRPr sz="10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508604">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P</a:t>
                      </a:r>
                      <a:r>
                        <a:rPr sz="1200" dirty="0">
                          <a:solidFill>
                            <a:srgbClr val="191164"/>
                          </a:solidFill>
                          <a:uFill>
                            <a:solidFill/>
                          </a:uFill>
                          <a:latin typeface="Arial Unicode MS" panose="020B0604020202020204" pitchFamily="34" charset="-128"/>
                        </a:rPr>
                        <a:t>1278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Frank Stella</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May 12, 1936</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90440">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P</a:t>
                      </a:r>
                      <a:r>
                        <a:rPr sz="1200" dirty="0">
                          <a:solidFill>
                            <a:srgbClr val="191164"/>
                          </a:solidFill>
                          <a:uFill>
                            <a:solidFill/>
                          </a:uFill>
                          <a:latin typeface="Arial Unicode MS" panose="020B0604020202020204" pitchFamily="34" charset="-128"/>
                        </a:rPr>
                        <a:t>982</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Cecilia Vicuña</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July 22, 1948</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90440">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P</a:t>
                      </a:r>
                      <a:r>
                        <a:rPr sz="1200" dirty="0">
                          <a:solidFill>
                            <a:srgbClr val="191164"/>
                          </a:solidFill>
                          <a:uFill>
                            <a:solidFill/>
                          </a:uFill>
                          <a:latin typeface="Arial Unicode MS" panose="020B0604020202020204" pitchFamily="34" charset="-128"/>
                        </a:rPr>
                        <a:t>1908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George Condo</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Dec 10, 1957</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90440">
                <a:tc>
                  <a:txBody>
                    <a:bodyPr/>
                    <a:lstStyle/>
                    <a:p>
                      <a:pPr lvl="0" algn="ctr">
                        <a:defRPr sz="1200"/>
                      </a:pPr>
                      <a:r>
                        <a:rPr lang="en-US" dirty="0">
                          <a:latin typeface="Arial Unicode MS" panose="020B0604020202020204" pitchFamily="34" charset="-128"/>
                        </a:rPr>
                        <a: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145" name="Shape 145"/>
          <p:cNvSpPr/>
          <p:nvPr/>
        </p:nvSpPr>
        <p:spPr>
          <a:xfrm>
            <a:off x="5271770" y="3903626"/>
            <a:ext cx="741548" cy="3385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600" u="sng">
                <a:solidFill>
                  <a:srgbClr val="008F00"/>
                </a:solidFill>
                <a:latin typeface="+mn-lt"/>
                <a:ea typeface="+mn-ea"/>
                <a:cs typeface="+mn-cs"/>
                <a:sym typeface="Arial"/>
              </a:defRPr>
            </a:lvl1pPr>
          </a:lstStyle>
          <a:p>
            <a:pPr lvl="0">
              <a:defRPr sz="1800" u="none">
                <a:solidFill>
                  <a:srgbClr val="000000"/>
                </a:solidFill>
                <a:uFillTx/>
              </a:defRPr>
            </a:pPr>
            <a:r>
              <a:rPr lang="en-US" sz="1600" u="sng" dirty="0">
                <a:solidFill>
                  <a:schemeClr val="tx1"/>
                </a:solidFill>
                <a:uFill>
                  <a:solidFill/>
                </a:uFill>
                <a:latin typeface="Arial Unicode MS" panose="020B0604020202020204" pitchFamily="34" charset="-128"/>
              </a:rPr>
              <a:t>Painter</a:t>
            </a:r>
            <a:endParaRPr sz="1600" u="sng" dirty="0">
              <a:solidFill>
                <a:schemeClr val="tx1"/>
              </a:solidFill>
              <a:uFill>
                <a:solidFill/>
              </a:uFill>
              <a:latin typeface="Arial Unicode MS" panose="020B0604020202020204" pitchFamily="34" charset="-128"/>
            </a:endParaRPr>
          </a:p>
        </p:txBody>
      </p:sp>
      <p:sp>
        <p:nvSpPr>
          <p:cNvPr id="149" name="Shape 149"/>
          <p:cNvSpPr/>
          <p:nvPr/>
        </p:nvSpPr>
        <p:spPr>
          <a:xfrm>
            <a:off x="5625620" y="3498565"/>
            <a:ext cx="1" cy="421190"/>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Shape 149">
            <a:extLst>
              <a:ext uri="{FF2B5EF4-FFF2-40B4-BE49-F238E27FC236}">
                <a16:creationId xmlns:a16="http://schemas.microsoft.com/office/drawing/2014/main" id="{C37DB165-D48B-58C3-F918-8AD198CED5BC}"/>
              </a:ext>
            </a:extLst>
          </p:cNvPr>
          <p:cNvSpPr/>
          <p:nvPr/>
        </p:nvSpPr>
        <p:spPr>
          <a:xfrm flipH="1">
            <a:off x="5721534" y="1859504"/>
            <a:ext cx="978976" cy="665255"/>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Shape 308">
            <a:extLst>
              <a:ext uri="{FF2B5EF4-FFF2-40B4-BE49-F238E27FC236}">
                <a16:creationId xmlns:a16="http://schemas.microsoft.com/office/drawing/2014/main" id="{64C91271-E514-FF87-66F5-294558412A46}"/>
              </a:ext>
            </a:extLst>
          </p:cNvPr>
          <p:cNvSpPr/>
          <p:nvPr/>
        </p:nvSpPr>
        <p:spPr>
          <a:xfrm>
            <a:off x="3162300" y="1649969"/>
            <a:ext cx="1899142"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9" name="Straight Arrow Connector 8">
            <a:extLst>
              <a:ext uri="{FF2B5EF4-FFF2-40B4-BE49-F238E27FC236}">
                <a16:creationId xmlns:a16="http://schemas.microsoft.com/office/drawing/2014/main" id="{B6542107-8598-2023-4ADA-EF414A4E501D}"/>
              </a:ext>
            </a:extLst>
          </p:cNvPr>
          <p:cNvCxnSpPr>
            <a:cxnSpLocks/>
          </p:cNvCxnSpPr>
          <p:nvPr/>
        </p:nvCxnSpPr>
        <p:spPr>
          <a:xfrm flipV="1">
            <a:off x="4882968" y="1536138"/>
            <a:ext cx="388802" cy="156878"/>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3" name="Shape 308">
            <a:extLst>
              <a:ext uri="{FF2B5EF4-FFF2-40B4-BE49-F238E27FC236}">
                <a16:creationId xmlns:a16="http://schemas.microsoft.com/office/drawing/2014/main" id="{244BDAB8-BD18-A503-46E7-4F0E58FFC234}"/>
              </a:ext>
            </a:extLst>
          </p:cNvPr>
          <p:cNvSpPr/>
          <p:nvPr/>
        </p:nvSpPr>
        <p:spPr>
          <a:xfrm>
            <a:off x="670562" y="3429000"/>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Schema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4" name="Straight Arrow Connector 13">
            <a:extLst>
              <a:ext uri="{FF2B5EF4-FFF2-40B4-BE49-F238E27FC236}">
                <a16:creationId xmlns:a16="http://schemas.microsoft.com/office/drawing/2014/main" id="{041EC43A-50E5-3AF2-E47F-9B13EDDF2941}"/>
              </a:ext>
            </a:extLst>
          </p:cNvPr>
          <p:cNvCxnSpPr>
            <a:cxnSpLocks/>
          </p:cNvCxnSpPr>
          <p:nvPr/>
        </p:nvCxnSpPr>
        <p:spPr>
          <a:xfrm flipV="1">
            <a:off x="3389448" y="3102715"/>
            <a:ext cx="1258752" cy="369332"/>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6" name="Shape 308">
            <a:extLst>
              <a:ext uri="{FF2B5EF4-FFF2-40B4-BE49-F238E27FC236}">
                <a16:creationId xmlns:a16="http://schemas.microsoft.com/office/drawing/2014/main" id="{1D2AFADE-E8A0-8BA0-87D0-0B0EE2CD0E2E}"/>
              </a:ext>
            </a:extLst>
          </p:cNvPr>
          <p:cNvSpPr/>
          <p:nvPr/>
        </p:nvSpPr>
        <p:spPr>
          <a:xfrm>
            <a:off x="-85683" y="4370795"/>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Actual data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7" name="Straight Arrow Connector 16">
            <a:extLst>
              <a:ext uri="{FF2B5EF4-FFF2-40B4-BE49-F238E27FC236}">
                <a16:creationId xmlns:a16="http://schemas.microsoft.com/office/drawing/2014/main" id="{E17604FE-A202-21D3-DA43-A9A3769A6DD7}"/>
              </a:ext>
            </a:extLst>
          </p:cNvPr>
          <p:cNvCxnSpPr>
            <a:cxnSpLocks/>
          </p:cNvCxnSpPr>
          <p:nvPr/>
        </p:nvCxnSpPr>
        <p:spPr>
          <a:xfrm>
            <a:off x="2275840" y="4592320"/>
            <a:ext cx="843280" cy="203200"/>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descr="Diagram&#10;&#10;Description automatically generated">
            <a:extLst>
              <a:ext uri="{FF2B5EF4-FFF2-40B4-BE49-F238E27FC236}">
                <a16:creationId xmlns:a16="http://schemas.microsoft.com/office/drawing/2014/main" id="{57F1BE9F-E81C-CDC2-B28C-7ABFC6CDF8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0225" b="67551"/>
          <a:stretch/>
        </p:blipFill>
        <p:spPr>
          <a:xfrm>
            <a:off x="5416197" y="7260"/>
            <a:ext cx="3252686" cy="1852244"/>
          </a:xfrm>
          <a:prstGeom prst="rect">
            <a:avLst/>
          </a:prstGeom>
        </p:spPr>
      </p:pic>
      <p:pic>
        <p:nvPicPr>
          <p:cNvPr id="5" name="Picture 4" descr="Text&#10;&#10;Description automatically generated">
            <a:extLst>
              <a:ext uri="{FF2B5EF4-FFF2-40B4-BE49-F238E27FC236}">
                <a16:creationId xmlns:a16="http://schemas.microsoft.com/office/drawing/2014/main" id="{7DD068E9-E240-3203-CA5F-C7D2DBE443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5371" r="74270" b="48828"/>
          <a:stretch/>
        </p:blipFill>
        <p:spPr>
          <a:xfrm>
            <a:off x="4572000" y="2471837"/>
            <a:ext cx="2352775" cy="947288"/>
          </a:xfrm>
          <a:prstGeom prst="rect">
            <a:avLst/>
          </a:prstGeom>
        </p:spPr>
      </p:pic>
    </p:spTree>
    <p:extLst>
      <p:ext uri="{BB962C8B-B14F-4D97-AF65-F5344CB8AC3E}">
        <p14:creationId xmlns:p14="http://schemas.microsoft.com/office/powerpoint/2010/main" val="3782331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nvSpPr>
        <p:spPr>
          <a:xfrm>
            <a:off x="66040" y="147496"/>
            <a:ext cx="8539480" cy="101566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2</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Converting relationships into a relational schema: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 to many relationships</a:t>
            </a:r>
          </a:p>
        </p:txBody>
      </p:sp>
      <p:sp>
        <p:nvSpPr>
          <p:cNvPr id="168" name="Shape 168"/>
          <p:cNvSpPr/>
          <p:nvPr/>
        </p:nvSpPr>
        <p:spPr>
          <a:xfrm>
            <a:off x="469899" y="2286000"/>
            <a:ext cx="7590196" cy="28392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07730" lvl="0" indent="-269630">
              <a:spcBef>
                <a:spcPts val="700"/>
              </a:spcBef>
              <a:buSzPct val="50000"/>
              <a:buBlip>
                <a:blip r:embed="rId2"/>
              </a:buBlip>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each One-to-Many relationship </a:t>
            </a:r>
          </a:p>
          <a:p>
            <a:pPr marL="650630" lvl="1" indent="-269630">
              <a:spcBef>
                <a:spcPts val="700"/>
              </a:spcBef>
              <a:buSzPct val="100000"/>
              <a:buChar char="•"/>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 a </a:t>
            </a:r>
            <a:r>
              <a:rPr sz="23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foreign key (FK)</a:t>
            </a:r>
            <a:r>
              <a:rPr lang="en-US" sz="23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to the table corresponding to the “many” entity</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50630" lvl="1" indent="-269630">
              <a:spcBef>
                <a:spcPts val="700"/>
              </a:spcBef>
              <a:buSzPct val="100000"/>
              <a:buChar char="•"/>
              <a:defRPr sz="1800">
                <a:solidFill>
                  <a:srgbClr val="000000"/>
                </a:solidFill>
                <a:uFillTx/>
              </a:defRPr>
            </a:pPr>
            <a:r>
              <a:rPr lang="en-US" sz="23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foreign key is an attribute that can only take values that appear as primary keys in the referenced table</a:t>
            </a:r>
          </a:p>
          <a:p>
            <a:pPr marL="650630" lvl="1" indent="-269630">
              <a:spcBef>
                <a:spcPts val="700"/>
              </a:spcBef>
              <a:buSzPct val="100000"/>
              <a:buChar char="•"/>
              <a:defRPr sz="1800">
                <a:solidFill>
                  <a:srgbClr val="000000"/>
                </a:solidFill>
                <a:uFillTx/>
              </a:defRPr>
            </a:pP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When participation is </a:t>
            </a:r>
            <a:r>
              <a:rPr lang="en-US" sz="23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mandatory, we do not allow the foreign key to be empty</a:t>
            </a:r>
            <a:endPar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955982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8DD80E2E-F0A3-FD45-A5E0-9FD47018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1" y="3816522"/>
            <a:ext cx="9144000" cy="2049914"/>
          </a:xfrm>
          <a:prstGeom prst="rect">
            <a:avLst/>
          </a:prstGeom>
        </p:spPr>
      </p:pic>
      <p:pic>
        <p:nvPicPr>
          <p:cNvPr id="3" name="Picture 2" descr="A picture containing diagram&#10;&#10;Description automatically generated">
            <a:extLst>
              <a:ext uri="{FF2B5EF4-FFF2-40B4-BE49-F238E27FC236}">
                <a16:creationId xmlns:a16="http://schemas.microsoft.com/office/drawing/2014/main" id="{34160EE3-74CE-69CC-EA6B-2291A7730F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98" y="904142"/>
            <a:ext cx="8270697" cy="2236958"/>
          </a:xfrm>
          <a:prstGeom prst="rect">
            <a:avLst/>
          </a:prstGeom>
        </p:spPr>
      </p:pic>
      <p:sp>
        <p:nvSpPr>
          <p:cNvPr id="171" name="Shape 17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2</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Example</a:t>
            </a:r>
          </a:p>
        </p:txBody>
      </p:sp>
      <p:sp>
        <p:nvSpPr>
          <p:cNvPr id="173" name="Shape 173"/>
          <p:cNvSpPr/>
          <p:nvPr/>
        </p:nvSpPr>
        <p:spPr>
          <a:xfrm>
            <a:off x="5377557" y="5333611"/>
            <a:ext cx="2194516" cy="441402"/>
          </a:xfrm>
          <a:prstGeom prst="rect">
            <a:avLst/>
          </a:prstGeom>
          <a:ln w="38100">
            <a:solidFill>
              <a:srgbClr val="FF2600"/>
            </a:solidFill>
            <a:round/>
          </a:ln>
        </p:spPr>
        <p:txBody>
          <a:bodyPr lIns="0" tIns="0" rIns="0" bIns="0"/>
          <a:lstStyle/>
          <a:p>
            <a:pPr lvl="0">
              <a:defRPr sz="1800">
                <a:solidFill>
                  <a:srgbClr val="FF26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Shape 308">
            <a:extLst>
              <a:ext uri="{FF2B5EF4-FFF2-40B4-BE49-F238E27FC236}">
                <a16:creationId xmlns:a16="http://schemas.microsoft.com/office/drawing/2014/main" id="{79F3F71E-AC41-795A-7856-12E798718386}"/>
              </a:ext>
            </a:extLst>
          </p:cNvPr>
          <p:cNvSpPr/>
          <p:nvPr/>
        </p:nvSpPr>
        <p:spPr>
          <a:xfrm>
            <a:off x="6622502" y="288786"/>
            <a:ext cx="1899142"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8" name="Straight Arrow Connector 7">
            <a:extLst>
              <a:ext uri="{FF2B5EF4-FFF2-40B4-BE49-F238E27FC236}">
                <a16:creationId xmlns:a16="http://schemas.microsoft.com/office/drawing/2014/main" id="{ED0C62FD-7975-8054-3201-C7F0BC986C29}"/>
              </a:ext>
            </a:extLst>
          </p:cNvPr>
          <p:cNvCxnSpPr>
            <a:cxnSpLocks/>
            <a:stCxn id="7" idx="2"/>
          </p:cNvCxnSpPr>
          <p:nvPr/>
        </p:nvCxnSpPr>
        <p:spPr>
          <a:xfrm flipH="1">
            <a:off x="7162800" y="658118"/>
            <a:ext cx="409273" cy="534745"/>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9" name="Shape 308">
            <a:extLst>
              <a:ext uri="{FF2B5EF4-FFF2-40B4-BE49-F238E27FC236}">
                <a16:creationId xmlns:a16="http://schemas.microsoft.com/office/drawing/2014/main" id="{65710D19-2E64-E121-2C2A-4A235CDBBC4D}"/>
              </a:ext>
            </a:extLst>
          </p:cNvPr>
          <p:cNvSpPr/>
          <p:nvPr/>
        </p:nvSpPr>
        <p:spPr>
          <a:xfrm>
            <a:off x="177802" y="6343665"/>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Schema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0" name="Straight Arrow Connector 9">
            <a:extLst>
              <a:ext uri="{FF2B5EF4-FFF2-40B4-BE49-F238E27FC236}">
                <a16:creationId xmlns:a16="http://schemas.microsoft.com/office/drawing/2014/main" id="{4678F73D-FF17-D627-1EEF-32045C40EEEF}"/>
              </a:ext>
            </a:extLst>
          </p:cNvPr>
          <p:cNvCxnSpPr>
            <a:cxnSpLocks/>
            <a:stCxn id="9" idx="3"/>
          </p:cNvCxnSpPr>
          <p:nvPr/>
        </p:nvCxnSpPr>
        <p:spPr>
          <a:xfrm flipV="1">
            <a:off x="3058160" y="5871783"/>
            <a:ext cx="949960" cy="656548"/>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6" name="Shape 149">
            <a:extLst>
              <a:ext uri="{FF2B5EF4-FFF2-40B4-BE49-F238E27FC236}">
                <a16:creationId xmlns:a16="http://schemas.microsoft.com/office/drawing/2014/main" id="{39580E3F-6B0B-F88B-84C6-70C72792A108}"/>
              </a:ext>
            </a:extLst>
          </p:cNvPr>
          <p:cNvSpPr/>
          <p:nvPr/>
        </p:nvSpPr>
        <p:spPr>
          <a:xfrm flipH="1">
            <a:off x="4310192" y="2813789"/>
            <a:ext cx="3904" cy="1143000"/>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 name="Shape 308">
            <a:extLst>
              <a:ext uri="{FF2B5EF4-FFF2-40B4-BE49-F238E27FC236}">
                <a16:creationId xmlns:a16="http://schemas.microsoft.com/office/drawing/2014/main" id="{43FE228C-7C92-3AD5-DE15-606DFF869F73}"/>
              </a:ext>
            </a:extLst>
          </p:cNvPr>
          <p:cNvSpPr/>
          <p:nvPr/>
        </p:nvSpPr>
        <p:spPr>
          <a:xfrm>
            <a:off x="4519432" y="5842841"/>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Foreign Key</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690461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73"/>
                                        </p:tgtEl>
                                        <p:attrNameLst>
                                          <p:attrName>style.visibility</p:attrName>
                                        </p:attrNameLst>
                                      </p:cBhvr>
                                      <p:to>
                                        <p:strVal val="visible"/>
                                      </p:to>
                                    </p:set>
                                    <p:animEffect transition="in" filter="dissolve(in)">
                                      <p:cBhvr>
                                        <p:cTn id="7" dur="75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3</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One to one Relationships</a:t>
            </a:r>
          </a:p>
        </p:txBody>
      </p:sp>
      <p:sp>
        <p:nvSpPr>
          <p:cNvPr id="178" name="Shape 178"/>
          <p:cNvSpPr/>
          <p:nvPr/>
        </p:nvSpPr>
        <p:spPr>
          <a:xfrm>
            <a:off x="469899" y="1852386"/>
            <a:ext cx="7590196" cy="1964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treat One-to-One relationship similarly as we treat One-to-Many relationship</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Option 1: A</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dd a Foreign Key to either</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the two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p>
          <a:p>
            <a:pPr marL="296007" lvl="0" indent="-257907">
              <a:spcBef>
                <a:spcPts val="700"/>
              </a:spcBef>
              <a:buSzPct val="50000"/>
              <a:buBlip>
                <a:blip r:embed="rId2"/>
              </a:buBlip>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Option 2: Merge the two tables (sometimes ok, sometimes bad style)</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07255863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Many to many relationships</a:t>
            </a:r>
          </a:p>
        </p:txBody>
      </p:sp>
      <p:sp>
        <p:nvSpPr>
          <p:cNvPr id="153" name="Shape 153"/>
          <p:cNvSpPr/>
          <p:nvPr/>
        </p:nvSpPr>
        <p:spPr>
          <a:xfrm>
            <a:off x="469899" y="1790700"/>
            <a:ext cx="7590196" cy="32265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Need to introduce </a:t>
            </a:r>
            <a:r>
              <a:rPr lang="en-US" sz="2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bridge table</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Many-to-Many relationship becomes a separate table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Often, t</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he primary key of the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bridge</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 is the </a:t>
            </a:r>
            <a:r>
              <a:rPr sz="24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combination of the primary keys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 the entity types participating in the relationship</a:t>
            </a:r>
          </a:p>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of the </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connected entities is represented by its primary key,</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stored in the bridge table </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foreign key</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pointing to the original entity table</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2033172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64DE50D5-1C24-D442-C03C-91A1805F8F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308" y="1052838"/>
            <a:ext cx="7828908" cy="5464812"/>
          </a:xfrm>
          <a:prstGeom prst="rect">
            <a:avLst/>
          </a:prstGeom>
        </p:spPr>
      </p:pic>
      <p:sp>
        <p:nvSpPr>
          <p:cNvPr id="156" name="Shape 15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Owner-Buys-Painting</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reeform: Shape 5">
            <a:extLst>
              <a:ext uri="{FF2B5EF4-FFF2-40B4-BE49-F238E27FC236}">
                <a16:creationId xmlns:a16="http://schemas.microsoft.com/office/drawing/2014/main" id="{1E4B0B88-7ABB-D801-8634-33BDCCB9808B}"/>
              </a:ext>
            </a:extLst>
          </p:cNvPr>
          <p:cNvSpPr/>
          <p:nvPr/>
        </p:nvSpPr>
        <p:spPr>
          <a:xfrm>
            <a:off x="206299" y="1937495"/>
            <a:ext cx="8199501" cy="4708361"/>
          </a:xfrm>
          <a:custGeom>
            <a:avLst/>
            <a:gdLst>
              <a:gd name="connsiteX0" fmla="*/ 6148267 w 8199501"/>
              <a:gd name="connsiteY0" fmla="*/ 35143 h 4708361"/>
              <a:gd name="connsiteX1" fmla="*/ 7761310 w 8199501"/>
              <a:gd name="connsiteY1" fmla="*/ 430698 h 4708361"/>
              <a:gd name="connsiteX2" fmla="*/ 8172276 w 8199501"/>
              <a:gd name="connsiteY2" fmla="*/ 1833121 h 4708361"/>
              <a:gd name="connsiteX3" fmla="*/ 7175683 w 8199501"/>
              <a:gd name="connsiteY3" fmla="*/ 3081431 h 4708361"/>
              <a:gd name="connsiteX4" fmla="*/ 5033521 w 8199501"/>
              <a:gd name="connsiteY4" fmla="*/ 4566047 h 4708361"/>
              <a:gd name="connsiteX5" fmla="*/ 3672195 w 8199501"/>
              <a:gd name="connsiteY5" fmla="*/ 4643103 h 4708361"/>
              <a:gd name="connsiteX6" fmla="*/ 1026600 w 8199501"/>
              <a:gd name="connsiteY6" fmla="*/ 4514676 h 4708361"/>
              <a:gd name="connsiteX7" fmla="*/ 148159 w 8199501"/>
              <a:gd name="connsiteY7" fmla="*/ 4211588 h 4708361"/>
              <a:gd name="connsiteX8" fmla="*/ 112200 w 8199501"/>
              <a:gd name="connsiteY8" fmla="*/ 3595139 h 4708361"/>
              <a:gd name="connsiteX9" fmla="*/ 1268043 w 8199501"/>
              <a:gd name="connsiteY9" fmla="*/ 3096842 h 4708361"/>
              <a:gd name="connsiteX10" fmla="*/ 1910177 w 8199501"/>
              <a:gd name="connsiteY10" fmla="*/ 2768069 h 4708361"/>
              <a:gd name="connsiteX11" fmla="*/ 3256092 w 8199501"/>
              <a:gd name="connsiteY11" fmla="*/ 2305732 h 4708361"/>
              <a:gd name="connsiteX12" fmla="*/ 4761256 w 8199501"/>
              <a:gd name="connsiteY12" fmla="*/ 1961548 h 4708361"/>
              <a:gd name="connsiteX13" fmla="*/ 5213319 w 8199501"/>
              <a:gd name="connsiteY13" fmla="*/ 1252631 h 4708361"/>
              <a:gd name="connsiteX14" fmla="*/ 5696204 w 8199501"/>
              <a:gd name="connsiteY14" fmla="*/ 158433 h 4708361"/>
              <a:gd name="connsiteX15" fmla="*/ 6148267 w 8199501"/>
              <a:gd name="connsiteY15" fmla="*/ 35143 h 470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99501" h="4708361">
                <a:moveTo>
                  <a:pt x="6148267" y="35143"/>
                </a:moveTo>
                <a:cubicBezTo>
                  <a:pt x="6492451" y="80521"/>
                  <a:pt x="7423975" y="131035"/>
                  <a:pt x="7761310" y="430698"/>
                </a:cubicBezTo>
                <a:cubicBezTo>
                  <a:pt x="8098645" y="730361"/>
                  <a:pt x="8269880" y="1391332"/>
                  <a:pt x="8172276" y="1833121"/>
                </a:cubicBezTo>
                <a:cubicBezTo>
                  <a:pt x="8074672" y="2274910"/>
                  <a:pt x="7698809" y="2625943"/>
                  <a:pt x="7175683" y="3081431"/>
                </a:cubicBezTo>
                <a:cubicBezTo>
                  <a:pt x="6652557" y="3536919"/>
                  <a:pt x="5617436" y="4305768"/>
                  <a:pt x="5033521" y="4566047"/>
                </a:cubicBezTo>
                <a:cubicBezTo>
                  <a:pt x="4449606" y="4826326"/>
                  <a:pt x="4340015" y="4651665"/>
                  <a:pt x="3672195" y="4643103"/>
                </a:cubicBezTo>
                <a:cubicBezTo>
                  <a:pt x="3004375" y="4634541"/>
                  <a:pt x="1613939" y="4586595"/>
                  <a:pt x="1026600" y="4514676"/>
                </a:cubicBezTo>
                <a:cubicBezTo>
                  <a:pt x="439261" y="4442757"/>
                  <a:pt x="300559" y="4364844"/>
                  <a:pt x="148159" y="4211588"/>
                </a:cubicBezTo>
                <a:cubicBezTo>
                  <a:pt x="-4241" y="4058332"/>
                  <a:pt x="-74447" y="3780930"/>
                  <a:pt x="112200" y="3595139"/>
                </a:cubicBezTo>
                <a:cubicBezTo>
                  <a:pt x="298847" y="3409348"/>
                  <a:pt x="968380" y="3234687"/>
                  <a:pt x="1268043" y="3096842"/>
                </a:cubicBezTo>
                <a:cubicBezTo>
                  <a:pt x="1567706" y="2958997"/>
                  <a:pt x="1578835" y="2899921"/>
                  <a:pt x="1910177" y="2768069"/>
                </a:cubicBezTo>
                <a:cubicBezTo>
                  <a:pt x="2241518" y="2636217"/>
                  <a:pt x="2780912" y="2440152"/>
                  <a:pt x="3256092" y="2305732"/>
                </a:cubicBezTo>
                <a:cubicBezTo>
                  <a:pt x="3731272" y="2171312"/>
                  <a:pt x="4435051" y="2137065"/>
                  <a:pt x="4761256" y="1961548"/>
                </a:cubicBezTo>
                <a:cubicBezTo>
                  <a:pt x="5087461" y="1786031"/>
                  <a:pt x="5057494" y="1553150"/>
                  <a:pt x="5213319" y="1252631"/>
                </a:cubicBezTo>
                <a:cubicBezTo>
                  <a:pt x="5369144" y="952112"/>
                  <a:pt x="5541236" y="363060"/>
                  <a:pt x="5696204" y="158433"/>
                </a:cubicBezTo>
                <a:cubicBezTo>
                  <a:pt x="5851172" y="-46194"/>
                  <a:pt x="5804083" y="-10235"/>
                  <a:pt x="6148267" y="35143"/>
                </a:cubicBezTo>
                <a:close/>
              </a:path>
            </a:pathLst>
          </a:custGeom>
          <a:noFill/>
          <a:ln w="38100">
            <a:solidFill>
              <a:srgbClr val="570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78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Questions</a:t>
            </a:r>
            <a:r>
              <a:rPr lang="en-US"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1" name="Shape 31"/>
          <p:cNvSpPr/>
          <p:nvPr/>
        </p:nvSpPr>
        <p:spPr>
          <a:xfrm>
            <a:off x="338007" y="1242377"/>
            <a:ext cx="8478871" cy="285462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create an ER diagram from scratch?</a:t>
            </a:r>
          </a:p>
          <a:p>
            <a:pPr marL="260838" lvl="0" indent="-222738">
              <a:spcBef>
                <a:spcPts val="700"/>
              </a:spcBef>
              <a:buSzPct val="50000"/>
              <a:buBlip>
                <a:blip r:embed="rId3"/>
              </a:buBlip>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go from an ER diagram to a set of tables that are stored in a database (aka relational schema)?</a:t>
            </a:r>
          </a:p>
          <a:p>
            <a:pPr marL="38100" lvl="0">
              <a:spcBef>
                <a:spcPts val="700"/>
              </a:spcBef>
              <a:buSzPct val="50000"/>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29669426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Example</a:t>
            </a:r>
          </a:p>
        </p:txBody>
      </p:sp>
      <p:graphicFrame>
        <p:nvGraphicFramePr>
          <p:cNvPr id="159" name="Table 159"/>
          <p:cNvGraphicFramePr/>
          <p:nvPr>
            <p:extLst>
              <p:ext uri="{D42A27DB-BD31-4B8C-83A1-F6EECF244321}">
                <p14:modId xmlns:p14="http://schemas.microsoft.com/office/powerpoint/2010/main" val="3282135311"/>
              </p:ext>
            </p:extLst>
          </p:nvPr>
        </p:nvGraphicFramePr>
        <p:xfrm>
          <a:off x="127942" y="5477167"/>
          <a:ext cx="3468012" cy="930816"/>
        </p:xfrm>
        <a:graphic>
          <a:graphicData uri="http://schemas.openxmlformats.org/drawingml/2006/table">
            <a:tbl>
              <a:tblPr firstRow="1" bandRow="1">
                <a:tableStyleId>{4C3C2611-4C71-4FC5-86AE-919BDF0F9419}</a:tableStyleId>
              </a:tblPr>
              <a:tblGrid>
                <a:gridCol w="976586">
                  <a:extLst>
                    <a:ext uri="{9D8B030D-6E8A-4147-A177-3AD203B41FA5}">
                      <a16:colId xmlns:a16="http://schemas.microsoft.com/office/drawing/2014/main" val="20000"/>
                    </a:ext>
                  </a:extLst>
                </a:gridCol>
                <a:gridCol w="868224">
                  <a:extLst>
                    <a:ext uri="{9D8B030D-6E8A-4147-A177-3AD203B41FA5}">
                      <a16:colId xmlns:a16="http://schemas.microsoft.com/office/drawing/2014/main" val="20001"/>
                    </a:ext>
                  </a:extLst>
                </a:gridCol>
                <a:gridCol w="1130044">
                  <a:extLst>
                    <a:ext uri="{9D8B030D-6E8A-4147-A177-3AD203B41FA5}">
                      <a16:colId xmlns:a16="http://schemas.microsoft.com/office/drawing/2014/main" val="20002"/>
                    </a:ext>
                  </a:extLst>
                </a:gridCol>
                <a:gridCol w="493158">
                  <a:extLst>
                    <a:ext uri="{9D8B030D-6E8A-4147-A177-3AD203B41FA5}">
                      <a16:colId xmlns:a16="http://schemas.microsoft.com/office/drawing/2014/main" val="3460377411"/>
                    </a:ext>
                  </a:extLst>
                </a:gridCol>
              </a:tblGrid>
              <a:tr h="0">
                <a:tc>
                  <a:txBody>
                    <a:bodyPr/>
                    <a:lstStyle/>
                    <a:p>
                      <a:pPr lvl="0" algn="l">
                        <a:spcBef>
                          <a:spcPts val="500"/>
                        </a:spcBef>
                        <a:defRPr sz="1800" b="0" i="0">
                          <a:solidFill>
                            <a:srgbClr val="000000"/>
                          </a:solidFill>
                          <a:uFillTx/>
                        </a:defRPr>
                      </a:pPr>
                      <a:r>
                        <a:rPr lang="en-US" sz="1200" b="1" i="1" dirty="0" err="1">
                          <a:solidFill>
                            <a:srgbClr val="FF2600"/>
                          </a:solidFill>
                          <a:uFill>
                            <a:solidFill>
                              <a:srgbClr val="FFFFFF"/>
                            </a:solidFill>
                          </a:uFill>
                          <a:latin typeface="Arial Unicode MS" panose="020B0604020202020204" pitchFamily="34" charset="-128"/>
                        </a:rPr>
                        <a:t>PaintingID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Name</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err="1">
                          <a:solidFill>
                            <a:srgbClr val="FFFFFF"/>
                          </a:solidFill>
                          <a:uFill>
                            <a:solidFill>
                              <a:srgbClr val="FFFFFF"/>
                            </a:solidFill>
                          </a:uFill>
                          <a:latin typeface="Arial Unicode MS" panose="020B0604020202020204" pitchFamily="34" charset="-128"/>
                        </a:rPr>
                        <a:t>CreatedAt</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noFill/>
                      <a:miter lim="400000"/>
                    </a:lnB>
                  </a:tcPr>
                </a:tc>
                <a:extLst>
                  <a:ext uri="{0D108BD9-81ED-4DB2-BD59-A6C34878D82A}">
                    <a16:rowId xmlns:a16="http://schemas.microsoft.com/office/drawing/2014/main" val="10000"/>
                  </a:ext>
                </a:extLst>
              </a:tr>
              <a:tr h="310468">
                <a:tc>
                  <a:txBody>
                    <a:bodyPr/>
                    <a:lstStyle/>
                    <a:p>
                      <a:pPr lvl="0" algn="ctr">
                        <a:defRPr sz="1200"/>
                      </a:pPr>
                      <a:r>
                        <a:rPr lang="en-US" dirty="0">
                          <a:latin typeface="Arial Unicode MS" panose="020B0604020202020204" pitchFamily="34" charset="-128"/>
                        </a:rPr>
                        <a:t>P1</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Mickey</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2012</a:t>
                      </a: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noFill/>
                      <a:miter lim="400000"/>
                    </a:lnB>
                  </a:tcPr>
                </a:tc>
                <a:extLst>
                  <a:ext uri="{0D108BD9-81ED-4DB2-BD59-A6C34878D82A}">
                    <a16:rowId xmlns:a16="http://schemas.microsoft.com/office/drawing/2014/main" val="10001"/>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miter lim="400000"/>
                    </a:lnB>
                  </a:tcPr>
                </a:tc>
                <a:extLst>
                  <a:ext uri="{0D108BD9-81ED-4DB2-BD59-A6C34878D82A}">
                    <a16:rowId xmlns:a16="http://schemas.microsoft.com/office/drawing/2014/main" val="10002"/>
                  </a:ext>
                </a:extLst>
              </a:tr>
            </a:tbl>
          </a:graphicData>
        </a:graphic>
      </p:graphicFrame>
      <p:graphicFrame>
        <p:nvGraphicFramePr>
          <p:cNvPr id="160" name="Table 160"/>
          <p:cNvGraphicFramePr/>
          <p:nvPr>
            <p:extLst>
              <p:ext uri="{D42A27DB-BD31-4B8C-83A1-F6EECF244321}">
                <p14:modId xmlns:p14="http://schemas.microsoft.com/office/powerpoint/2010/main" val="306793722"/>
              </p:ext>
            </p:extLst>
          </p:nvPr>
        </p:nvGraphicFramePr>
        <p:xfrm>
          <a:off x="2049694" y="3195688"/>
          <a:ext cx="4905909" cy="1052842"/>
        </p:xfrm>
        <a:graphic>
          <a:graphicData uri="http://schemas.openxmlformats.org/drawingml/2006/table">
            <a:tbl>
              <a:tblPr firstRow="1" bandRow="1">
                <a:tableStyleId>{4C3C2611-4C71-4FC5-86AE-919BDF0F9419}</a:tableStyleId>
              </a:tblPr>
              <a:tblGrid>
                <a:gridCol w="1257425">
                  <a:extLst>
                    <a:ext uri="{9D8B030D-6E8A-4147-A177-3AD203B41FA5}">
                      <a16:colId xmlns:a16="http://schemas.microsoft.com/office/drawing/2014/main" val="46574275"/>
                    </a:ext>
                  </a:extLst>
                </a:gridCol>
                <a:gridCol w="972533">
                  <a:extLst>
                    <a:ext uri="{9D8B030D-6E8A-4147-A177-3AD203B41FA5}">
                      <a16:colId xmlns:a16="http://schemas.microsoft.com/office/drawing/2014/main" val="1572398235"/>
                    </a:ext>
                  </a:extLst>
                </a:gridCol>
                <a:gridCol w="881238">
                  <a:extLst>
                    <a:ext uri="{9D8B030D-6E8A-4147-A177-3AD203B41FA5}">
                      <a16:colId xmlns:a16="http://schemas.microsoft.com/office/drawing/2014/main" val="20000"/>
                    </a:ext>
                  </a:extLst>
                </a:gridCol>
                <a:gridCol w="669694">
                  <a:extLst>
                    <a:ext uri="{9D8B030D-6E8A-4147-A177-3AD203B41FA5}">
                      <a16:colId xmlns:a16="http://schemas.microsoft.com/office/drawing/2014/main" val="20001"/>
                    </a:ext>
                  </a:extLst>
                </a:gridCol>
                <a:gridCol w="1125019">
                  <a:extLst>
                    <a:ext uri="{9D8B030D-6E8A-4147-A177-3AD203B41FA5}">
                      <a16:colId xmlns:a16="http://schemas.microsoft.com/office/drawing/2014/main" val="2594336647"/>
                    </a:ext>
                  </a:extLst>
                </a:gridCol>
              </a:tblGrid>
              <a:tr h="0">
                <a:tc>
                  <a:txBody>
                    <a:bodyPr/>
                    <a:lstStyle/>
                    <a:p>
                      <a:pPr marL="0" marR="0" lvl="0" indent="0" algn="l" defTabSz="685800" rtl="0" eaLnBrk="1" fontAlgn="auto" latinLnBrk="0" hangingPunct="1">
                        <a:lnSpc>
                          <a:spcPct val="100000"/>
                        </a:lnSpc>
                        <a:spcBef>
                          <a:spcPts val="500"/>
                        </a:spcBef>
                        <a:spcAft>
                          <a:spcPts val="0"/>
                        </a:spcAft>
                        <a:buClrTx/>
                        <a:buSzTx/>
                        <a:buFontTx/>
                        <a:buNone/>
                        <a:tabLst/>
                        <a:defRPr sz="1800" b="0" i="0">
                          <a:solidFill>
                            <a:srgbClr val="000000"/>
                          </a:solidFill>
                          <a:uFillTx/>
                        </a:defRPr>
                      </a:pPr>
                      <a:r>
                        <a:rPr lang="en-US" sz="1200" b="1" i="1" dirty="0" err="1">
                          <a:solidFill>
                            <a:srgbClr val="57068C"/>
                          </a:solidFill>
                          <a:uFill>
                            <a:solidFill>
                              <a:srgbClr val="FFFFFF"/>
                            </a:solidFill>
                          </a:uFill>
                          <a:latin typeface="Arial Unicode MS" panose="020B0604020202020204" pitchFamily="34" charset="-128"/>
                        </a:rPr>
                        <a:t>TransactionId</a:t>
                      </a:r>
                      <a:endParaRPr lang="en-US" sz="1200" b="1" i="1" dirty="0">
                        <a:solidFill>
                          <a:srgbClr val="57068C"/>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noFill/>
                      <a:miter lim="400000"/>
                    </a:lnB>
                  </a:tcPr>
                </a:tc>
                <a:tc>
                  <a:txBody>
                    <a:bodyPr/>
                    <a:lstStyle/>
                    <a:p>
                      <a:pPr lvl="0" algn="l">
                        <a:spcBef>
                          <a:spcPts val="500"/>
                        </a:spcBef>
                        <a:defRPr sz="1800" b="0" i="0">
                          <a:solidFill>
                            <a:srgbClr val="000000"/>
                          </a:solidFill>
                          <a:uFillTx/>
                        </a:defRPr>
                      </a:pPr>
                      <a:r>
                        <a:rPr lang="en-US" sz="1200" b="1" i="1" dirty="0" err="1">
                          <a:solidFill>
                            <a:srgbClr val="FF2600"/>
                          </a:solidFill>
                          <a:uFill>
                            <a:solidFill>
                              <a:srgbClr val="FFFFFF"/>
                            </a:solidFill>
                          </a:uFill>
                          <a:latin typeface="Arial Unicode MS" panose="020B0604020202020204" pitchFamily="34" charset="-128"/>
                        </a:rPr>
                        <a:t>PaintingID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noFill/>
                      <a:miter lim="400000"/>
                    </a:lnB>
                  </a:tcPr>
                </a:tc>
                <a:tc>
                  <a:txBody>
                    <a:bodyPr/>
                    <a:lstStyle/>
                    <a:p>
                      <a:pPr lvl="0" algn="l">
                        <a:spcBef>
                          <a:spcPts val="500"/>
                        </a:spcBef>
                        <a:defRPr sz="1800" b="0" i="0">
                          <a:solidFill>
                            <a:srgbClr val="000000"/>
                          </a:solidFill>
                          <a:uFillTx/>
                        </a:defRPr>
                      </a:pPr>
                      <a:r>
                        <a:rPr lang="en-US" sz="1200" b="1" i="1" dirty="0" err="1">
                          <a:solidFill>
                            <a:srgbClr val="FF2600"/>
                          </a:solidFill>
                          <a:uFill>
                            <a:solidFill>
                              <a:srgbClr val="FFFFFF"/>
                            </a:solidFill>
                          </a:uFill>
                          <a:latin typeface="Arial Unicode MS" panose="020B0604020202020204" pitchFamily="34" charset="-128"/>
                        </a:rPr>
                        <a:t>OwnerID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a:solidFill>
                            <a:srgbClr val="008F00"/>
                          </a:solidFill>
                          <a:uFill>
                            <a:solidFill>
                              <a:srgbClr val="FFFFFF"/>
                            </a:solidFill>
                          </a:uFill>
                          <a:latin typeface="Arial Unicode MS" panose="020B0604020202020204" pitchFamily="34" charset="-128"/>
                        </a:rPr>
                        <a:t>Amount</a:t>
                      </a:r>
                      <a:endParaRPr sz="1100" b="1" i="1" dirty="0">
                        <a:solidFill>
                          <a:srgbClr val="008F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err="1">
                          <a:solidFill>
                            <a:srgbClr val="008F00"/>
                          </a:solidFill>
                          <a:uFill>
                            <a:solidFill>
                              <a:srgbClr val="FFFFFF"/>
                            </a:solidFill>
                          </a:uFill>
                          <a:latin typeface="Arial Unicode MS" panose="020B0604020202020204" pitchFamily="34" charset="-128"/>
                        </a:rPr>
                        <a:t>PurchaseDate</a:t>
                      </a:r>
                      <a:endParaRPr sz="1100" b="1" i="1" dirty="0">
                        <a:solidFill>
                          <a:srgbClr val="008F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noFill/>
                      <a:miter lim="400000"/>
                    </a:lnB>
                  </a:tcPr>
                </a:tc>
                <a:extLst>
                  <a:ext uri="{0D108BD9-81ED-4DB2-BD59-A6C34878D82A}">
                    <a16:rowId xmlns:a16="http://schemas.microsoft.com/office/drawing/2014/main" val="10000"/>
                  </a:ext>
                </a:extLst>
              </a:tr>
              <a:tr h="371481">
                <a:tc>
                  <a:txBody>
                    <a:bodyPr/>
                    <a:lstStyle/>
                    <a:p>
                      <a:pPr lvl="0" algn="ctr">
                        <a:defRPr sz="1200"/>
                      </a:pPr>
                      <a:r>
                        <a:rPr lang="en-US" dirty="0">
                          <a:latin typeface="Arial Unicode MS" panose="020B0604020202020204" pitchFamily="34" charset="-128"/>
                        </a:rPr>
                        <a:t>T1510</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noFill/>
                      <a:miter lim="400000"/>
                    </a:lnB>
                  </a:tcPr>
                </a:tc>
                <a:tc>
                  <a:txBody>
                    <a:bodyPr/>
                    <a:lstStyle/>
                    <a:p>
                      <a:pPr lvl="0" algn="ctr">
                        <a:defRPr sz="1200"/>
                      </a:pPr>
                      <a:r>
                        <a:rPr lang="en-US" dirty="0">
                          <a:latin typeface="Arial Unicode MS" panose="020B0604020202020204" pitchFamily="34" charset="-128"/>
                        </a:rPr>
                        <a:t>P1</a:t>
                      </a: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noFill/>
                      <a:miter lim="400000"/>
                    </a:lnT>
                    <a:lnB w="12700">
                      <a:noFill/>
                      <a:miter lim="400000"/>
                    </a:lnB>
                  </a:tcPr>
                </a:tc>
                <a:tc>
                  <a:txBody>
                    <a:bodyPr/>
                    <a:lstStyle/>
                    <a:p>
                      <a:pPr lvl="0" algn="ctr">
                        <a:defRPr sz="1200"/>
                      </a:pPr>
                      <a:r>
                        <a:rPr lang="en-US" dirty="0">
                          <a:latin typeface="Arial Unicode MS" panose="020B0604020202020204" pitchFamily="34" charset="-128"/>
                        </a:rPr>
                        <a:t>R1</a:t>
                      </a: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$1.13M</a:t>
                      </a: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Feb 13, 2014</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noFill/>
                      <a:miter lim="400000"/>
                    </a:lnB>
                  </a:tcPr>
                </a:tc>
                <a:extLst>
                  <a:ext uri="{0D108BD9-81ED-4DB2-BD59-A6C34878D82A}">
                    <a16:rowId xmlns:a16="http://schemas.microsoft.com/office/drawing/2014/main" val="10001"/>
                  </a:ext>
                </a:extLst>
              </a:tr>
              <a:tr h="371481">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noFill/>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miter lim="400000"/>
                    </a:lnB>
                  </a:tcPr>
                </a:tc>
                <a:extLst>
                  <a:ext uri="{0D108BD9-81ED-4DB2-BD59-A6C34878D82A}">
                    <a16:rowId xmlns:a16="http://schemas.microsoft.com/office/drawing/2014/main" val="10002"/>
                  </a:ext>
                </a:extLst>
              </a:tr>
            </a:tbl>
          </a:graphicData>
        </a:graphic>
      </p:graphicFrame>
      <p:graphicFrame>
        <p:nvGraphicFramePr>
          <p:cNvPr id="161" name="Table 161"/>
          <p:cNvGraphicFramePr/>
          <p:nvPr>
            <p:extLst>
              <p:ext uri="{D42A27DB-BD31-4B8C-83A1-F6EECF244321}">
                <p14:modId xmlns:p14="http://schemas.microsoft.com/office/powerpoint/2010/main" val="538415792"/>
              </p:ext>
            </p:extLst>
          </p:nvPr>
        </p:nvGraphicFramePr>
        <p:xfrm>
          <a:off x="5481263" y="5391670"/>
          <a:ext cx="3534793" cy="930816"/>
        </p:xfrm>
        <a:graphic>
          <a:graphicData uri="http://schemas.openxmlformats.org/drawingml/2006/table">
            <a:tbl>
              <a:tblPr firstRow="1" bandRow="1">
                <a:tableStyleId>{4C3C2611-4C71-4FC5-86AE-919BDF0F9419}</a:tableStyleId>
              </a:tblPr>
              <a:tblGrid>
                <a:gridCol w="1058238">
                  <a:extLst>
                    <a:ext uri="{9D8B030D-6E8A-4147-A177-3AD203B41FA5}">
                      <a16:colId xmlns:a16="http://schemas.microsoft.com/office/drawing/2014/main" val="20000"/>
                    </a:ext>
                  </a:extLst>
                </a:gridCol>
                <a:gridCol w="1176391">
                  <a:extLst>
                    <a:ext uri="{9D8B030D-6E8A-4147-A177-3AD203B41FA5}">
                      <a16:colId xmlns:a16="http://schemas.microsoft.com/office/drawing/2014/main" val="20001"/>
                    </a:ext>
                  </a:extLst>
                </a:gridCol>
                <a:gridCol w="1300164">
                  <a:extLst>
                    <a:ext uri="{9D8B030D-6E8A-4147-A177-3AD203B41FA5}">
                      <a16:colId xmlns:a16="http://schemas.microsoft.com/office/drawing/2014/main" val="20002"/>
                    </a:ext>
                  </a:extLst>
                </a:gridCol>
              </a:tblGrid>
              <a:tr h="283938">
                <a:tc>
                  <a:txBody>
                    <a:bodyPr/>
                    <a:lstStyle/>
                    <a:p>
                      <a:pPr lvl="0" algn="l">
                        <a:spcBef>
                          <a:spcPts val="500"/>
                        </a:spcBef>
                        <a:defRPr sz="1800" b="0" i="0">
                          <a:solidFill>
                            <a:srgbClr val="000000"/>
                          </a:solidFill>
                          <a:uFillTx/>
                        </a:defRPr>
                      </a:pPr>
                      <a:r>
                        <a:rPr lang="en-US" sz="1200" b="1" i="1" dirty="0" err="1">
                          <a:solidFill>
                            <a:srgbClr val="008F00"/>
                          </a:solidFill>
                          <a:uFill>
                            <a:solidFill>
                              <a:srgbClr val="FFFFFF"/>
                            </a:solidFill>
                          </a:uFill>
                          <a:latin typeface="Arial Unicode MS" panose="020B0604020202020204" pitchFamily="34" charset="-128"/>
                        </a:rPr>
                        <a:t>PersonID</a:t>
                      </a:r>
                      <a:r>
                        <a:rPr sz="1200" b="1" i="1" dirty="0">
                          <a:solidFill>
                            <a:srgbClr val="008F00"/>
                          </a:solidFill>
                          <a:uFill>
                            <a:solidFill>
                              <a:srgbClr val="FFFFFF"/>
                            </a:solidFill>
                          </a:uFill>
                          <a:latin typeface="Arial Unicode MS" panose="020B0604020202020204" pitchFamily="34" charset="-128"/>
                        </a:rPr>
                        <a:t>	</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Name</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Address</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310468">
                <a:tc>
                  <a:txBody>
                    <a:bodyPr/>
                    <a:lstStyle/>
                    <a:p>
                      <a:pPr lvl="0" algn="ctr">
                        <a:defRPr sz="1200"/>
                      </a:pPr>
                      <a:r>
                        <a:rPr lang="en-US" dirty="0">
                          <a:latin typeface="Arial Unicode MS" panose="020B0604020202020204" pitchFamily="34" charset="-128"/>
                        </a:rPr>
                        <a:t>R1</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Elon Musk</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1355 Market St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2" name="Shape 162"/>
          <p:cNvSpPr/>
          <p:nvPr/>
        </p:nvSpPr>
        <p:spPr>
          <a:xfrm flipH="1">
            <a:off x="919537" y="2126751"/>
            <a:ext cx="565079" cy="2732925"/>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3" name="Shape 163"/>
          <p:cNvSpPr/>
          <p:nvPr/>
        </p:nvSpPr>
        <p:spPr>
          <a:xfrm>
            <a:off x="3974881" y="2022931"/>
            <a:ext cx="89632" cy="1110687"/>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4" name="Shape 164"/>
          <p:cNvSpPr/>
          <p:nvPr/>
        </p:nvSpPr>
        <p:spPr>
          <a:xfrm>
            <a:off x="7197051" y="1724925"/>
            <a:ext cx="159245" cy="3616506"/>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Shape 308">
            <a:extLst>
              <a:ext uri="{FF2B5EF4-FFF2-40B4-BE49-F238E27FC236}">
                <a16:creationId xmlns:a16="http://schemas.microsoft.com/office/drawing/2014/main" id="{5D26D237-33FE-DD43-E940-1EB897B605FF}"/>
              </a:ext>
            </a:extLst>
          </p:cNvPr>
          <p:cNvSpPr/>
          <p:nvPr/>
        </p:nvSpPr>
        <p:spPr>
          <a:xfrm>
            <a:off x="4264997" y="337517"/>
            <a:ext cx="2880358" cy="3693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Bridge Table</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descr="A picture containing text&#10;&#10;Description automatically generated">
            <a:extLst>
              <a:ext uri="{FF2B5EF4-FFF2-40B4-BE49-F238E27FC236}">
                <a16:creationId xmlns:a16="http://schemas.microsoft.com/office/drawing/2014/main" id="{E5CE38C8-3113-A9C7-0F65-14347F5FAF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236"/>
          <a:stretch/>
        </p:blipFill>
        <p:spPr>
          <a:xfrm>
            <a:off x="611312" y="494307"/>
            <a:ext cx="6744984" cy="2203373"/>
          </a:xfrm>
          <a:prstGeom prst="rect">
            <a:avLst/>
          </a:prstGeom>
        </p:spPr>
      </p:pic>
      <p:sp>
        <p:nvSpPr>
          <p:cNvPr id="4" name="Shape 162">
            <a:extLst>
              <a:ext uri="{FF2B5EF4-FFF2-40B4-BE49-F238E27FC236}">
                <a16:creationId xmlns:a16="http://schemas.microsoft.com/office/drawing/2014/main" id="{3C5FA7BD-5537-5A7F-9351-3EEEAA6595ED}"/>
              </a:ext>
            </a:extLst>
          </p:cNvPr>
          <p:cNvSpPr/>
          <p:nvPr/>
        </p:nvSpPr>
        <p:spPr>
          <a:xfrm flipH="1">
            <a:off x="796245" y="4057280"/>
            <a:ext cx="2799709" cy="1419887"/>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hape 162">
            <a:extLst>
              <a:ext uri="{FF2B5EF4-FFF2-40B4-BE49-F238E27FC236}">
                <a16:creationId xmlns:a16="http://schemas.microsoft.com/office/drawing/2014/main" id="{C3BE60A2-B2EA-0BDD-D58B-E851B660141E}"/>
              </a:ext>
            </a:extLst>
          </p:cNvPr>
          <p:cNvSpPr/>
          <p:nvPr/>
        </p:nvSpPr>
        <p:spPr>
          <a:xfrm>
            <a:off x="4767209" y="4057280"/>
            <a:ext cx="1104469" cy="1233911"/>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6" name="Straight Arrow Connector 5">
            <a:extLst>
              <a:ext uri="{FF2B5EF4-FFF2-40B4-BE49-F238E27FC236}">
                <a16:creationId xmlns:a16="http://schemas.microsoft.com/office/drawing/2014/main" id="{5D2DCF1A-FA82-890D-B616-CFCD788BF4AE}"/>
              </a:ext>
            </a:extLst>
          </p:cNvPr>
          <p:cNvCxnSpPr>
            <a:cxnSpLocks/>
          </p:cNvCxnSpPr>
          <p:nvPr/>
        </p:nvCxnSpPr>
        <p:spPr>
          <a:xfrm flipH="1">
            <a:off x="4670688" y="741600"/>
            <a:ext cx="349836" cy="354309"/>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926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63"/>
                                        </p:tgtEl>
                                        <p:attrNameLst>
                                          <p:attrName>style.visibility</p:attrName>
                                        </p:attrNameLst>
                                      </p:cBhvr>
                                      <p:to>
                                        <p:strVal val="visible"/>
                                      </p:to>
                                    </p:set>
                                    <p:animEffect transition="in" filter="dissolve(in)">
                                      <p:cBhvr>
                                        <p:cTn id="7" dur="75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iterate>
                                    <p:tmAbs val="0"/>
                                  </p:iterate>
                                  <p:childTnLst>
                                    <p:set>
                                      <p:cBhvr>
                                        <p:cTn id="11" fill="hold"/>
                                        <p:tgtEl>
                                          <p:spTgt spid="160"/>
                                        </p:tgtEl>
                                        <p:attrNameLst>
                                          <p:attrName>style.visibility</p:attrName>
                                        </p:attrNameLst>
                                      </p:cBhvr>
                                      <p:to>
                                        <p:strVal val="visible"/>
                                      </p:to>
                                    </p:set>
                                    <p:anim calcmode="lin" valueType="num">
                                      <p:cBhvr>
                                        <p:cTn id="12" dur="750" fill="hold"/>
                                        <p:tgtEl>
                                          <p:spTgt spid="160"/>
                                        </p:tgtEl>
                                        <p:attrNameLst>
                                          <p:attrName>ppt_w</p:attrName>
                                        </p:attrNameLst>
                                      </p:cBhvr>
                                      <p:tavLst>
                                        <p:tav tm="0">
                                          <p:val>
                                            <p:fltVal val="0"/>
                                          </p:val>
                                        </p:tav>
                                        <p:tav tm="100000">
                                          <p:val>
                                            <p:strVal val="#ppt_w"/>
                                          </p:val>
                                        </p:tav>
                                      </p:tavLst>
                                    </p:anim>
                                    <p:anim calcmode="lin" valueType="num">
                                      <p:cBhvr>
                                        <p:cTn id="13" dur="750" fill="hold"/>
                                        <p:tgtEl>
                                          <p:spTgt spid="16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16" fill="hold" grpId="0" nodeType="clickEffect">
                                  <p:stCondLst>
                                    <p:cond delay="0"/>
                                  </p:stCondLst>
                                  <p:iterate>
                                    <p:tmAbs val="0"/>
                                  </p:iterate>
                                  <p:childTnLst>
                                    <p:set>
                                      <p:cBhvr>
                                        <p:cTn id="17" fill="hold"/>
                                        <p:tgtEl>
                                          <p:spTgt spid="162"/>
                                        </p:tgtEl>
                                        <p:attrNameLst>
                                          <p:attrName>style.visibility</p:attrName>
                                        </p:attrNameLst>
                                      </p:cBhvr>
                                      <p:to>
                                        <p:strVal val="visible"/>
                                      </p:to>
                                    </p:set>
                                    <p:animEffect transition="in" filter="dissolve(in)">
                                      <p:cBhvr>
                                        <p:cTn id="18" dur="750"/>
                                        <p:tgtEl>
                                          <p:spTgt spid="16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iterate>
                                    <p:tmAbs val="0"/>
                                  </p:iterate>
                                  <p:childTnLst>
                                    <p:set>
                                      <p:cBhvr>
                                        <p:cTn id="22" fill="hold"/>
                                        <p:tgtEl>
                                          <p:spTgt spid="159"/>
                                        </p:tgtEl>
                                        <p:attrNameLst>
                                          <p:attrName>style.visibility</p:attrName>
                                        </p:attrNameLst>
                                      </p:cBhvr>
                                      <p:to>
                                        <p:strVal val="visible"/>
                                      </p:to>
                                    </p:set>
                                    <p:anim calcmode="lin" valueType="num">
                                      <p:cBhvr>
                                        <p:cTn id="23" dur="750" fill="hold"/>
                                        <p:tgtEl>
                                          <p:spTgt spid="159"/>
                                        </p:tgtEl>
                                        <p:attrNameLst>
                                          <p:attrName>ppt_w</p:attrName>
                                        </p:attrNameLst>
                                      </p:cBhvr>
                                      <p:tavLst>
                                        <p:tav tm="0">
                                          <p:val>
                                            <p:fltVal val="0"/>
                                          </p:val>
                                        </p:tav>
                                        <p:tav tm="100000">
                                          <p:val>
                                            <p:strVal val="#ppt_w"/>
                                          </p:val>
                                        </p:tav>
                                      </p:tavLst>
                                    </p:anim>
                                    <p:anim calcmode="lin" valueType="num">
                                      <p:cBhvr>
                                        <p:cTn id="24" dur="750" fill="hold"/>
                                        <p:tgtEl>
                                          <p:spTgt spid="15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16" fill="hold" grpId="0" nodeType="clickEffect">
                                  <p:stCondLst>
                                    <p:cond delay="0"/>
                                  </p:stCondLst>
                                  <p:iterate>
                                    <p:tmAbs val="0"/>
                                  </p:iterate>
                                  <p:childTnLst>
                                    <p:set>
                                      <p:cBhvr>
                                        <p:cTn id="28" fill="hold"/>
                                        <p:tgtEl>
                                          <p:spTgt spid="164"/>
                                        </p:tgtEl>
                                        <p:attrNameLst>
                                          <p:attrName>style.visibility</p:attrName>
                                        </p:attrNameLst>
                                      </p:cBhvr>
                                      <p:to>
                                        <p:strVal val="visible"/>
                                      </p:to>
                                    </p:set>
                                    <p:animEffect transition="in" filter="dissolve(in)">
                                      <p:cBhvr>
                                        <p:cTn id="29" dur="750"/>
                                        <p:tgtEl>
                                          <p:spTgt spid="164"/>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iterate>
                                    <p:tmAbs val="0"/>
                                  </p:iterate>
                                  <p:childTnLst>
                                    <p:set>
                                      <p:cBhvr>
                                        <p:cTn id="33" fill="hold"/>
                                        <p:tgtEl>
                                          <p:spTgt spid="161"/>
                                        </p:tgtEl>
                                        <p:attrNameLst>
                                          <p:attrName>style.visibility</p:attrName>
                                        </p:attrNameLst>
                                      </p:cBhvr>
                                      <p:to>
                                        <p:strVal val="visible"/>
                                      </p:to>
                                    </p:set>
                                    <p:anim calcmode="lin" valueType="num">
                                      <p:cBhvr>
                                        <p:cTn id="34" dur="750" fill="hold"/>
                                        <p:tgtEl>
                                          <p:spTgt spid="161"/>
                                        </p:tgtEl>
                                        <p:attrNameLst>
                                          <p:attrName>ppt_w</p:attrName>
                                        </p:attrNameLst>
                                      </p:cBhvr>
                                      <p:tavLst>
                                        <p:tav tm="0">
                                          <p:val>
                                            <p:fltVal val="0"/>
                                          </p:val>
                                        </p:tav>
                                        <p:tav tm="100000">
                                          <p:val>
                                            <p:strVal val="#ppt_w"/>
                                          </p:val>
                                        </p:tav>
                                      </p:tavLst>
                                    </p:anim>
                                    <p:anim calcmode="lin" valueType="num">
                                      <p:cBhvr>
                                        <p:cTn id="35" dur="75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16" fill="hold" grpId="0" nodeType="clickEffect">
                                  <p:stCondLst>
                                    <p:cond delay="0"/>
                                  </p:stCondLst>
                                  <p:iterate>
                                    <p:tmAbs val="0"/>
                                  </p:iterate>
                                  <p:childTnLst>
                                    <p:set>
                                      <p:cBhvr>
                                        <p:cTn id="39" fill="hold"/>
                                        <p:tgtEl>
                                          <p:spTgt spid="4"/>
                                        </p:tgtEl>
                                        <p:attrNameLst>
                                          <p:attrName>style.visibility</p:attrName>
                                        </p:attrNameLst>
                                      </p:cBhvr>
                                      <p:to>
                                        <p:strVal val="visible"/>
                                      </p:to>
                                    </p:set>
                                    <p:animEffect transition="in" filter="dissolve(in)">
                                      <p:cBhvr>
                                        <p:cTn id="40" dur="75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16" fill="hold" grpId="0" nodeType="clickEffect">
                                  <p:stCondLst>
                                    <p:cond delay="0"/>
                                  </p:stCondLst>
                                  <p:iterate>
                                    <p:tmAbs val="0"/>
                                  </p:iterate>
                                  <p:childTnLst>
                                    <p:set>
                                      <p:cBhvr>
                                        <p:cTn id="44" fill="hold"/>
                                        <p:tgtEl>
                                          <p:spTgt spid="5"/>
                                        </p:tgtEl>
                                        <p:attrNameLst>
                                          <p:attrName>style.visibility</p:attrName>
                                        </p:attrNameLst>
                                      </p:cBhvr>
                                      <p:to>
                                        <p:strVal val="visible"/>
                                      </p:to>
                                    </p:set>
                                    <p:animEffect transition="in" filter="dissolve(in)">
                                      <p:cBhvr>
                                        <p:cTn id="45"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dvAuto="0"/>
      <p:bldP spid="160" grpId="0" advAuto="0"/>
      <p:bldP spid="161" grpId="0" advAuto="0"/>
      <p:bldP spid="162" grpId="0" animBg="1" advAuto="0"/>
      <p:bldP spid="163" grpId="0" animBg="1" advAuto="0"/>
      <p:bldP spid="164" grpId="0" animBg="1" advAuto="0"/>
      <p:bldP spid="4" grpId="0" animBg="1" advAuto="0"/>
      <p:bldP spid="5"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6">
            <a:extLst>
              <a:ext uri="{FF2B5EF4-FFF2-40B4-BE49-F238E27FC236}">
                <a16:creationId xmlns:a16="http://schemas.microsoft.com/office/drawing/2014/main" id="{A08D1A6C-B119-C791-BF32-A0C30CF23009}"/>
              </a:ext>
            </a:extLst>
          </p:cNvPr>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Schema</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descr="Text&#10;&#10;Description automatically generated">
            <a:extLst>
              <a:ext uri="{FF2B5EF4-FFF2-40B4-BE49-F238E27FC236}">
                <a16:creationId xmlns:a16="http://schemas.microsoft.com/office/drawing/2014/main" id="{82C4B597-111F-63C6-F58B-6F15FA003A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93220"/>
            <a:ext cx="9144000" cy="3671560"/>
          </a:xfrm>
          <a:prstGeom prst="rect">
            <a:avLst/>
          </a:prstGeom>
        </p:spPr>
      </p:pic>
    </p:spTree>
    <p:extLst>
      <p:ext uri="{BB962C8B-B14F-4D97-AF65-F5344CB8AC3E}">
        <p14:creationId xmlns:p14="http://schemas.microsoft.com/office/powerpoint/2010/main" val="68278306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p:nvPr/>
        </p:nvSpPr>
        <p:spPr>
          <a:xfrm>
            <a:off x="386308" y="190817"/>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Final Results</a:t>
            </a:r>
          </a:p>
        </p:txBody>
      </p:sp>
      <p:sp>
        <p:nvSpPr>
          <p:cNvPr id="188" name="Shape 188"/>
          <p:cNvSpPr/>
          <p:nvPr/>
        </p:nvSpPr>
        <p:spPr>
          <a:xfrm>
            <a:off x="330199" y="1130300"/>
            <a:ext cx="8664825" cy="214417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PainterID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 DOB</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Gallery</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GalleryID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Owner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Painting</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PaintingID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CreatedAt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PainterID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GalleryID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Buys </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TransactionID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PurchaseDate</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Amount, </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OwnerID</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PaintingID</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77417480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When using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D Plus</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2" name="Shape 152"/>
          <p:cNvSpPr/>
          <p:nvPr/>
        </p:nvSpPr>
        <p:spPr>
          <a:xfrm>
            <a:off x="469900" y="1282700"/>
            <a:ext cx="7590195" cy="349839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 that </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your </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diagram </a:t>
            </a: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all entities have attributes and primary keys</a:t>
            </a:r>
          </a:p>
          <a:p>
            <a:pPr marL="296007" lvl="0" indent="-257907">
              <a:spcBef>
                <a:spcPts val="700"/>
              </a:spcBef>
              <a:buSzPct val="50000"/>
              <a:buBlip>
                <a:blip r:embed="rId2"/>
              </a:buBlip>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 that all relationships are fully specified in terms of cardinalities (min and max, both sides)</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 main menu, select the ER diagram and “Convert to Relational Schema”</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Check that everything looks </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ok in terms of attributes, primary and foreign keys.</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hange the data type for each attribute</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86954887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Summary of ER modeling</a:t>
            </a:r>
          </a:p>
        </p:txBody>
      </p:sp>
      <p:sp>
        <p:nvSpPr>
          <p:cNvPr id="152" name="Shape 152"/>
          <p:cNvSpPr/>
          <p:nvPr/>
        </p:nvSpPr>
        <p:spPr>
          <a:xfrm>
            <a:off x="469900" y="1282700"/>
            <a:ext cx="7590195" cy="41062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 is popular for conceptual design</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Constructs are expressive, intuitive and graphical. </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Basic constructs: entity types, relationships (cardinalities), and attributes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subjective!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There are often many ways to model a given scenario!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Analyzing alternatives is key</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iterative!</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Resulting diagram should be analyzed and refined further. </a:t>
            </a:r>
          </a:p>
        </p:txBody>
      </p:sp>
    </p:spTree>
    <p:extLst>
      <p:ext uri="{BB962C8B-B14F-4D97-AF65-F5344CB8AC3E}">
        <p14:creationId xmlns:p14="http://schemas.microsoft.com/office/powerpoint/2010/main" val="5996779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Existing ER Diagram</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descr="Diagram&#10;&#10;Description automatically generated with medium confidence">
            <a:extLst>
              <a:ext uri="{FF2B5EF4-FFF2-40B4-BE49-F238E27FC236}">
                <a16:creationId xmlns:a16="http://schemas.microsoft.com/office/drawing/2014/main" id="{FDAF0951-02E8-D0AF-5943-BE806834D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 y="1297919"/>
            <a:ext cx="8229600" cy="4794932"/>
          </a:xfrm>
          <a:prstGeom prst="rect">
            <a:avLst/>
          </a:prstGeom>
        </p:spPr>
      </p:pic>
    </p:spTree>
    <p:extLst>
      <p:ext uri="{BB962C8B-B14F-4D97-AF65-F5344CB8AC3E}">
        <p14:creationId xmlns:p14="http://schemas.microsoft.com/office/powerpoint/2010/main" val="9333819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Additional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Narrative</a:t>
            </a:r>
          </a:p>
        </p:txBody>
      </p:sp>
      <p:sp>
        <p:nvSpPr>
          <p:cNvPr id="56" name="Shape 56"/>
          <p:cNvSpPr/>
          <p:nvPr/>
        </p:nvSpPr>
        <p:spPr>
          <a:xfrm>
            <a:off x="309251" y="882036"/>
            <a:ext cx="8629265" cy="534248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8100" lvl="0">
              <a:spcBef>
                <a:spcPts val="700"/>
              </a:spcBef>
              <a:buSzPct val="50000"/>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Augment the ER diagram using the following information:</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painter has a name, date of birth</a:t>
            </a:r>
          </a:p>
          <a:p>
            <a:pPr marL="342900" lvl="0" indent="-304800">
              <a:spcBef>
                <a:spcPts val="700"/>
              </a:spcBef>
              <a:buSzPct val="50000"/>
              <a:buBlip>
                <a:blip r:embed="rId2"/>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gallery has a name, address</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painting has a name, date of creation</a:t>
            </a:r>
          </a:p>
          <a:p>
            <a:pPr marL="342900" lvl="0" indent="-304800">
              <a:spcBef>
                <a:spcPts val="700"/>
              </a:spcBef>
              <a:buSzPct val="50000"/>
              <a:buBlip>
                <a:blip r:embed="rId2"/>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painting has an owner for whom we have name and address</a:t>
            </a:r>
          </a:p>
          <a:p>
            <a:pPr marL="342900" lvl="0" indent="-304800">
              <a:spcBef>
                <a:spcPts val="700"/>
              </a:spcBef>
              <a:buSzPct val="50000"/>
              <a:buBlip>
                <a:blip r:embed="rId2"/>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owner of a painting may change over time; we want to record the change of ownership by recording each purchase of the painting by a new owner (we can always assume that the prior owner was the seller); to identify a transaction we record a transaction id; for each transaction we also record the $ amount</a:t>
            </a:r>
          </a:p>
        </p:txBody>
      </p:sp>
    </p:spTree>
    <p:extLst>
      <p:ext uri="{BB962C8B-B14F-4D97-AF65-F5344CB8AC3E}">
        <p14:creationId xmlns:p14="http://schemas.microsoft.com/office/powerpoint/2010/main" val="35380066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From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Narrative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to ER diagram</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 name="Shape 56"/>
          <p:cNvSpPr/>
          <p:nvPr/>
        </p:nvSpPr>
        <p:spPr>
          <a:xfrm>
            <a:off x="169524" y="1508760"/>
            <a:ext cx="8753581" cy="29418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procedure for analysis:</a:t>
            </a:r>
          </a:p>
          <a:p>
            <a:pPr marL="685800" lvl="1" indent="-304800">
              <a:spcBef>
                <a:spcPts val="700"/>
              </a:spcBef>
              <a:buSzPct val="100000"/>
              <a:buChar char="•"/>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entities and attributes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primary keys</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(ideally, create artificial ones)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relationships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relationship cardinalities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Refine the ERD </a:t>
            </a:r>
          </a:p>
        </p:txBody>
      </p:sp>
    </p:spTree>
    <p:extLst>
      <p:ext uri="{BB962C8B-B14F-4D97-AF65-F5344CB8AC3E}">
        <p14:creationId xmlns:p14="http://schemas.microsoft.com/office/powerpoint/2010/main" val="23211551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Identify Entities and Attributes</a:t>
            </a:r>
          </a:p>
        </p:txBody>
      </p:sp>
      <p:sp>
        <p:nvSpPr>
          <p:cNvPr id="64" name="Shape 64"/>
          <p:cNvSpPr/>
          <p:nvPr/>
        </p:nvSpPr>
        <p:spPr>
          <a:xfrm>
            <a:off x="469900" y="1282700"/>
            <a:ext cx="7590195" cy="279050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entities, find nouns that describe people, places, things, and events</a:t>
            </a:r>
          </a:p>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attributes, look for details about the entities </a:t>
            </a:r>
          </a:p>
          <a:p>
            <a:pPr marL="260838" lvl="0" indent="-222738">
              <a:spcBef>
                <a:spcPts val="700"/>
              </a:spcBef>
              <a:buSzPct val="50000"/>
              <a:buBlip>
                <a:blip r:embed="rId3"/>
              </a:buBlip>
              <a:defRPr sz="1800">
                <a:solidFill>
                  <a:srgbClr val="000000"/>
                </a:solidFill>
                <a:uFillTx/>
              </a:defRPr>
            </a:pP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decision: Attributes vs.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Simplicity principal: consider as an attribute unless other details are presented.</a:t>
            </a:r>
          </a:p>
          <a:p>
            <a:pPr marL="260838" lvl="6" indent="-222738">
              <a:spcBef>
                <a:spcPts val="700"/>
              </a:spcBef>
              <a:buSzPct val="50000"/>
              <a:buBlip>
                <a:blip r:embed="rId3"/>
              </a:buBlip>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 Should an address be an attribute or a separate entity? Advantages and disadvantages?</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8197692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2: Determine primary keys</a:t>
            </a:r>
          </a:p>
        </p:txBody>
      </p:sp>
      <p:sp>
        <p:nvSpPr>
          <p:cNvPr id="73" name="Shape 73"/>
          <p:cNvSpPr/>
          <p:nvPr/>
        </p:nvSpPr>
        <p:spPr>
          <a:xfrm>
            <a:off x="469900" y="1282700"/>
            <a:ext cx="7590195" cy="521168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95300" lvl="0" indent="-457200">
              <a:spcBef>
                <a:spcPts val="700"/>
              </a:spcBef>
              <a:buSzPct val="50000"/>
              <a:buFont typeface="Wingdings" panose="05000000000000000000" pitchFamily="2" charset="2"/>
              <a:buChar char="q"/>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Stable: never change after assigned</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should have one and only one (g</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ood choice: automatically generated values</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StudentId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CourseId</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What about the following PKs for a person?</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Credit card</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Phone number</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PassportID</a:t>
            </a:r>
            <a:endPar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SSN</a:t>
            </a:r>
          </a:p>
        </p:txBody>
      </p:sp>
    </p:spTree>
    <p:extLst>
      <p:ext uri="{BB962C8B-B14F-4D97-AF65-F5344CB8AC3E}">
        <p14:creationId xmlns:p14="http://schemas.microsoft.com/office/powerpoint/2010/main" val="14125052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386308" y="147496"/>
            <a:ext cx="7757379" cy="1015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3: Identify Relationships</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and determine cardinalities</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7" name="Shape 97"/>
          <p:cNvSpPr/>
          <p:nvPr/>
        </p:nvSpPr>
        <p:spPr>
          <a:xfrm>
            <a:off x="469899" y="2105660"/>
            <a:ext cx="7590196" cy="34060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vl2pPr marL="685800" indent="-304800">
              <a:spcBef>
                <a:spcPts val="700"/>
              </a:spcBef>
              <a:buSzPct val="100000"/>
              <a:buChar char="•"/>
              <a:defRPr sz="26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 connecting previously identified entity types</a:t>
            </a:r>
          </a:p>
          <a:p>
            <a:pPr lvl="1">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 associations among nouns representing entity types</a:t>
            </a:r>
            <a:endPar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defRPr sz="1800">
                <a:solidFill>
                  <a:srgbClr val="000000"/>
                </a:solidFill>
                <a:uFillTx/>
              </a:defRPr>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Identify maximum cardinalities and minimum cardinalities</a:t>
            </a: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181985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B9A9D12-09D3-38C2-74A6-816A377C9D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7607"/>
            <a:ext cx="9144000" cy="6382785"/>
          </a:xfrm>
          <a:prstGeom prst="rect">
            <a:avLst/>
          </a:prstGeom>
        </p:spPr>
      </p:pic>
    </p:spTree>
    <p:extLst>
      <p:ext uri="{BB962C8B-B14F-4D97-AF65-F5344CB8AC3E}">
        <p14:creationId xmlns:p14="http://schemas.microsoft.com/office/powerpoint/2010/main" val="2621615699"/>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3529</TotalTime>
  <Words>1131</Words>
  <Application>Microsoft Office PowerPoint</Application>
  <PresentationFormat>On-screen Show (4:3)</PresentationFormat>
  <Paragraphs>153</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Rounded MT Bold</vt:lpstr>
      <vt:lpstr>Arial Unicode MS</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49</cp:revision>
  <cp:lastPrinted>2014-10-08T16:54:15Z</cp:lastPrinted>
  <dcterms:modified xsi:type="dcterms:W3CDTF">2023-01-18T21:14:24Z</dcterms:modified>
</cp:coreProperties>
</file>