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7315200" cy="9601200"/>
  <p:embeddedFontLst>
    <p:embeddedFont>
      <p:font typeface="Arim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rimo-bold.fntdata"/><Relationship Id="rId10" Type="http://schemas.openxmlformats.org/officeDocument/2006/relationships/slide" Target="slides/slide6.xml"/><Relationship Id="rId32" Type="http://schemas.openxmlformats.org/officeDocument/2006/relationships/font" Target="fonts/Arimo-regular.fntdata"/><Relationship Id="rId13" Type="http://schemas.openxmlformats.org/officeDocument/2006/relationships/slide" Target="slides/slide9.xml"/><Relationship Id="rId35" Type="http://schemas.openxmlformats.org/officeDocument/2006/relationships/font" Target="fonts/Arimo-boldItalic.fntdata"/><Relationship Id="rId12" Type="http://schemas.openxmlformats.org/officeDocument/2006/relationships/slide" Target="slides/slide8.xml"/><Relationship Id="rId34" Type="http://schemas.openxmlformats.org/officeDocument/2006/relationships/font" Target="fonts/Arimo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39f0f7d7_0_0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139f0f7d7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39f0f7d7_0_6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3139f0f7d7_0_6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39f0f7d7_0_12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3139f0f7d7_0_1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c30a3ea24_0_4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c30a3ea24_0_1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30a3ea24_0_20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c30a3ea24_0_2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52e12d1a_0_0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e52e12d1a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30a3ea24_0_27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c30a3ea24_0_27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b="1" lang="en-US" sz="53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br>
              <a:rPr b="1" lang="en-US" sz="53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53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Variables</a:t>
            </a:r>
            <a:endParaRPr b="1" sz="53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114625" y="48275"/>
            <a:ext cx="895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Saving Queries: CREATE TEMPORARY TABLE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69900" y="948701"/>
            <a:ext cx="80448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query. And then we can write our aggregate on top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COUNT(DISTINCT origin) AS airports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Reusing Queries: WITH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69900" y="948696"/>
            <a:ext cx="8044800" cy="3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Instead of creating a temporary table, we can also use the “WITH”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i="0" lang="en-US" sz="1800" u="none" cap="none" strike="noStrike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br>
              <a:rPr b="1" i="0" lang="en-US" sz="1800" u="none" cap="none" strike="noStrike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386308" y="147496"/>
            <a:ext cx="85083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VIEW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b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(aka CTE – Common Table Expressions)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86308" y="1939952"/>
            <a:ext cx="804466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Creates a temporary table with the results of the query. Table is only visible within the session (until the user disconnects). 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b="1"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b="1"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WITH keyword allows the definition of a table name for a query, so that it can be reused later in the same SQL statement. Also known as “Common Table Expression”, it a very common way of writing queries with subqueries. Does not store the results of the subquery.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command creates a permanent table with the results of the query. It is visible to all users. 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b="1"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VIEW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similar to a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TEMPORARY TABLE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it is visible to everyone, it does not disappear. A view does not actually store the results, and the results are updated when the underlying table change. (There the concept of “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materialized view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which stores the results and updates automatically, but not supported by MySQL.)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Use case: </a:t>
            </a: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Simplifying Common Queries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69900" y="1125743"/>
            <a:ext cx="804466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R.*,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M.name AS title, M.year, M. rating,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A.first_name, A.last_name, A.gender</a:t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roles 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actors A ON A.id = R.actor_id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R.movie_id</a:t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movies_all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386299" y="147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for SemiJoins and AntiJoins </a:t>
            </a:r>
            <a:b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						WHERE + IN</a:t>
            </a:r>
            <a:endParaRPr b="1" sz="30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854874" y="2587000"/>
            <a:ext cx="79296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3, …,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T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… T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baseline="-25000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 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attribute IN </a:t>
            </a:r>
            <a:r>
              <a:rPr b="1" lang="en-US" sz="2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(SELECT attr FROM ….)</a:t>
            </a:r>
            <a:endParaRPr b="1" sz="2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57546" y="1281380"/>
            <a:ext cx="771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“IN” clause allows us to check if an attribute appears within a list returned by another SQL 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find the Drama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Drama movies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also the same query with a JOIN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Antijoin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 NOT IN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Drama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NOT IN construct now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Notice that the JOIN query does not work for movies that have “Drama” and other genres associated with them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WHERE…IN subquery to find the favorite bands for students who like Radiohead?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students that like Radiohead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where Brad Pitt and George Clooney played.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movies_all temporary table that we defined before to find movie ids for Brad Pitt and George Clooney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SELECT * FROM movies WHERE id IN (…) AND id IN (…) construct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 ids for Brad Pitt as a subquery, and the movie ids by George Clooney as another subquery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298863" y="1870362"/>
            <a:ext cx="74243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 AS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actor_id,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ROUND(AVG(rating),2) AS rating,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COUNT(*) AS num_movies,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COUNT(rating) AS rated_movies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movies_all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the table above, find “great actors”. A “great actor” has a an average rating of 6.5 and above,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Building on top of “saved” queries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Further Practice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10532" y="1478067"/>
            <a:ext cx="8913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Longer example: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with at least 5 “great actors”.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“great actor” has an average rating of 6.5 and above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retrieves the “great actors” (there are 221 of them) and return their actor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write a query on roles, limiting your query to only include actors with ids in the list of “great actors”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1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GROUP BY to count the number of “great actors” for each movie and use HAVING to limit the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</a:t>
            </a: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Books and Political Views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 the favorite books of liberal and conservative students. Find books that liberals like much more often than conservatives, and vice versa.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1: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2: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conservative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 the two on book name and compare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deal with the fact that we have many more liberals than conservatives?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Should we avoid noisy results by only keeping books with a certain number of likes overall?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type of join should we use for our comparison of liberals and conservatives? INNER or OUTER? What is the difference?</a:t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139f0f7d7_0_0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</a:t>
            </a: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Books and Political Views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6" name="Google Shape;216;g13139f0f7d7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13139f0f7d7_0_0"/>
          <p:cNvSpPr txBox="1"/>
          <p:nvPr/>
        </p:nvSpPr>
        <p:spPr>
          <a:xfrm>
            <a:off x="204550" y="1376725"/>
            <a:ext cx="8939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Concept: </a:t>
            </a: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Lift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has many definitions, but most often is defined as a ratio of rates (aka probabilities)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= (rate in target group) / (rate in control group)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our scenario target = liberals, control = conservatives (or vv)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Concepts: </a:t>
            </a: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Log-odds</a:t>
            </a:r>
            <a:endParaRPr b="1"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(like lift) go from 0 to infinity, with 1 being the neutral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not additive (sum of ratios is meaningless)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“multiplicative”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to visualize lifts below 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often take the </a:t>
            </a:r>
            <a:r>
              <a:rPr b="1" lang="en-US" sz="1800" u="sng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of ratios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(aka log-odds).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Log-odds are symmetric around 0, and they are additive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</a:t>
            </a:r>
            <a:endParaRPr b="1" i="0" sz="36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139f0f7d7_0_6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3" name="Google Shape;223;g13139f0f7d7_0_6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3139f0f7d7_0_6"/>
          <p:cNvSpPr txBox="1"/>
          <p:nvPr/>
        </p:nvSpPr>
        <p:spPr>
          <a:xfrm>
            <a:off x="204550" y="1376725"/>
            <a:ext cx="8939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having the “log-odds” for each book, we can now score individuals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the query that calculates the log-odds for each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we sum the “log-odds” scores of the “book likes” for each ProfileID, we get a “log-odds” score for each ProfileID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the query that calculates the score for each ProfileID using the results of the query that calculates log-odds per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positive sum indicates positive correlation with the target group and vice versa.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39f0f7d7_0_12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0" name="Google Shape;230;g13139f0f7d7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3139f0f7d7_0_12"/>
          <p:cNvSpPr txBox="1"/>
          <p:nvPr/>
        </p:nvSpPr>
        <p:spPr>
          <a:xfrm>
            <a:off x="204550" y="1376725"/>
            <a:ext cx="8939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how often we classify liberals and conservatives correctly (note that we used the data already to calculate the book scores)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if we classify “very liberal” and “very conservative” correctly (or keep a certain set of the population out of book score calculations and use it for testing)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 (“inference”):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now make inferences about all ProfileIDs, even if they do not list their Political Views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3044175" y="2721125"/>
            <a:ext cx="39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sz="16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11619" y="1378168"/>
            <a:ext cx="8658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in SQL allow us to store values in generic names and reuse the generic names instead of the literal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 we want to make our queries generic, and have placeholders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times we want to store the (single value) result of a query in a variable to use later.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@liberal = (SELECT COUNT(*) FROM Profiles WHERE PoliticalViews=‘Liberal’)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are especially useful when we execute a sequence of SQL statements and we want to reuse results from previous queries.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Subqueries, Variables, and so on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29119" y="1376737"/>
            <a:ext cx="821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Music that people that like Radiohead tend to like.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Repeat the query above for Jay 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your query generic, by using a @band variable and then set it appropriately: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‘Jay Z’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Music Recommendations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529119" y="1376737"/>
            <a:ext cx="82113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query that shows the percentage of people that like a music group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variable for doing the normalization from counts to percentages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query that shows the percentage of people that like a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music group AND the focus band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Again, use a variable for doing the normalization from counts to percentages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 an outer join and compare the percentage of the focus band fans that like a music vs the percentage of the fans overall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Practice</a:t>
            </a:r>
            <a:endParaRPr b="1" sz="30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29119" y="1376737"/>
            <a:ext cx="8211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 Book preferences by gender. What are the books that men like and what are the books that women like? Show the lifts and log-odds.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5" y="1376725"/>
            <a:ext cx="8022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Zillow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12c30a3ea24_0_12"/>
          <p:cNvSpPr txBox="1"/>
          <p:nvPr/>
        </p:nvSpPr>
        <p:spPr>
          <a:xfrm>
            <a:off x="183175" y="900650"/>
            <a:ext cx="8022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30a3ea24_0_2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12c30a3ea24_0_2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12c30a3ea24_0_20"/>
          <p:cNvSpPr txBox="1"/>
          <p:nvPr/>
        </p:nvSpPr>
        <p:spPr>
          <a:xfrm>
            <a:off x="183175" y="900650"/>
            <a:ext cx="8724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</a:t>
            </a: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550,122.52</a:t>
            </a:r>
            <a:endParaRPr b="1" sz="18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</a:t>
            </a:r>
            <a:r>
              <a:rPr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(SELECT AVG(mkt_price) FROM transactions)</a:t>
            </a:r>
            <a:endParaRPr b="1" sz="18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52e12d1a_0_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Alternative</a:t>
            </a: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with Variables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2e52e12d1a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g12e52e12d1a_0_0"/>
          <p:cNvSpPr txBox="1"/>
          <p:nvPr/>
        </p:nvSpPr>
        <p:spPr>
          <a:xfrm>
            <a:off x="183175" y="900650"/>
            <a:ext cx="8724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SET @national_mean = (</a:t>
            </a: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SELECT AVG(mkt_price) FROM transactions)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</a:t>
            </a:r>
            <a:r>
              <a:rPr b="1" lang="en-US" sz="18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@national_mean</a:t>
            </a:r>
            <a:endParaRPr b="1" sz="18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/ FROM</a:t>
            </a:r>
            <a:endParaRPr b="1" i="0" sz="30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</a:t>
            </a:r>
            <a:r>
              <a:rPr baseline="-2500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 </a:t>
            </a:r>
            <a:r>
              <a:rPr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T</a:t>
            </a:r>
            <a:r>
              <a:rPr baseline="-2500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 </a:t>
            </a: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baseline="-25000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aseline="-25000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 </a:t>
            </a:r>
            <a:endParaRPr i="0" sz="2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367509" y="2013394"/>
            <a:ext cx="25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 rot="10800000">
            <a:off x="5842035" y="2129654"/>
            <a:ext cx="333600" cy="0"/>
          </a:xfrm>
          <a:prstGeom prst="straightConnector1">
            <a:avLst/>
          </a:prstGeom>
          <a:noFill/>
          <a:ln cap="flat" cmpd="sng" w="25400">
            <a:solidFill>
              <a:srgbClr val="01199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3"/>
          <p:cNvSpPr txBox="1"/>
          <p:nvPr/>
        </p:nvSpPr>
        <p:spPr>
          <a:xfrm>
            <a:off x="754534" y="3354884"/>
            <a:ext cx="771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 table can be directly replaced by another query, placed within parentheses. For readability, better to define a VIEW or TEMPORARY TABLE and use that.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474125" y="4569675"/>
            <a:ext cx="5738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3, …,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	T</a:t>
            </a:r>
            <a:r>
              <a:rPr baseline="-25000"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 JOIN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FROM…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baseline="-25000"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,.. </a:t>
            </a:r>
            <a:b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441450" y="4904875"/>
            <a:ext cx="14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Tables </a:t>
            </a:r>
            <a:br>
              <a:rPr b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lang="en-US" sz="2000" u="none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(or queries)</a:t>
            </a:r>
            <a:endParaRPr b="1" sz="2000" u="none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rot="10800000">
            <a:off x="7054527" y="5212671"/>
            <a:ext cx="333600" cy="0"/>
          </a:xfrm>
          <a:prstGeom prst="straightConnector1">
            <a:avLst/>
          </a:prstGeom>
          <a:noFill/>
          <a:ln cap="flat" cmpd="sng" w="25400">
            <a:solidFill>
              <a:srgbClr val="01199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	FROM (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30a3ea24_0_27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2c30a3ea24_0_27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g12c30a3ea24_0_27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	SELECT carriers, COUNT(DISTINCT origin) AS airports</a:t>
            </a:r>
            <a:b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	FROM (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2014-10-20T14:52:46Z</dcterms:created>
  <dc:creator>Panos Ipeirotis</dc:creator>
</cp:coreProperties>
</file>