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2016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Reservation_Estimate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#,##0</c:formatCode>
                <c:ptCount val="12"/>
                <c:pt idx="0">
                  <c:v>332.99322000000001</c:v>
                </c:pt>
                <c:pt idx="1">
                  <c:v>247.68222900000001</c:v>
                </c:pt>
                <c:pt idx="2">
                  <c:v>279.48561199999995</c:v>
                </c:pt>
                <c:pt idx="3">
                  <c:v>453.26597799999996</c:v>
                </c:pt>
                <c:pt idx="4">
                  <c:v>685.58085000000005</c:v>
                </c:pt>
                <c:pt idx="5">
                  <c:v>279.13352500000002</c:v>
                </c:pt>
                <c:pt idx="6">
                  <c:v>351.687724</c:v>
                </c:pt>
                <c:pt idx="7">
                  <c:v>385.51153612950344</c:v>
                </c:pt>
                <c:pt idx="8">
                  <c:v>279.46231631781041</c:v>
                </c:pt>
                <c:pt idx="9">
                  <c:v>359.95875567604469</c:v>
                </c:pt>
                <c:pt idx="10">
                  <c:v>302.53138642212423</c:v>
                </c:pt>
                <c:pt idx="11">
                  <c:v>265.02140524328127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Sheet1!$M$1</c:f>
              <c:strCache>
                <c:ptCount val="1"/>
                <c:pt idx="0">
                  <c:v>2016 Reservations</c:v>
                </c:pt>
              </c:strCache>
            </c:strRef>
          </c:tx>
          <c:val>
            <c:numRef>
              <c:f>Sheet1!$M$2:$M$8</c:f>
              <c:numCache>
                <c:formatCode>General</c:formatCode>
                <c:ptCount val="7"/>
                <c:pt idx="0">
                  <c:v>326</c:v>
                </c:pt>
                <c:pt idx="1">
                  <c:v>182</c:v>
                </c:pt>
                <c:pt idx="2">
                  <c:v>125</c:v>
                </c:pt>
                <c:pt idx="3">
                  <c:v>505</c:v>
                </c:pt>
                <c:pt idx="4">
                  <c:v>640</c:v>
                </c:pt>
                <c:pt idx="5">
                  <c:v>296</c:v>
                </c:pt>
                <c:pt idx="6">
                  <c:v>302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405184"/>
        <c:axId val="179406720"/>
      </c:lineChart>
      <c:catAx>
        <c:axId val="179405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9406720"/>
        <c:crosses val="autoZero"/>
        <c:auto val="1"/>
        <c:lblAlgn val="ctr"/>
        <c:lblOffset val="100"/>
        <c:noMultiLvlLbl val="0"/>
      </c:catAx>
      <c:valAx>
        <c:axId val="17940672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79405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2015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0692552605503427E-2"/>
          <c:y val="0.30490984822549355"/>
          <c:w val="0.72717186259319355"/>
          <c:h val="0.51355643044619426"/>
        </c:manualLayout>
      </c:layout>
      <c:lineChart>
        <c:grouping val="standar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Reservation_Estimate</c:v>
                </c:pt>
              </c:strCache>
            </c:strRef>
          </c:tx>
          <c:val>
            <c:numRef>
              <c:f>Sheet1!$D$2:$D$13</c:f>
              <c:numCache>
                <c:formatCode>#,##0</c:formatCode>
                <c:ptCount val="12"/>
                <c:pt idx="0">
                  <c:v>284.40700900000002</c:v>
                </c:pt>
                <c:pt idx="1">
                  <c:v>169.14926299999999</c:v>
                </c:pt>
                <c:pt idx="2">
                  <c:v>233.348995</c:v>
                </c:pt>
                <c:pt idx="3">
                  <c:v>429.96057799999994</c:v>
                </c:pt>
                <c:pt idx="4">
                  <c:v>574.07042000000001</c:v>
                </c:pt>
                <c:pt idx="5">
                  <c:v>263.93633699999998</c:v>
                </c:pt>
                <c:pt idx="6">
                  <c:v>345.49076000000002</c:v>
                </c:pt>
                <c:pt idx="7">
                  <c:v>405.12431800000002</c:v>
                </c:pt>
                <c:pt idx="8">
                  <c:v>266.60064499999999</c:v>
                </c:pt>
                <c:pt idx="9">
                  <c:v>359.34891900000002</c:v>
                </c:pt>
                <c:pt idx="10">
                  <c:v>345.76245999999998</c:v>
                </c:pt>
                <c:pt idx="11">
                  <c:v>293.923543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Sheet1!$J$1</c:f>
              <c:strCache>
                <c:ptCount val="1"/>
                <c:pt idx="0">
                  <c:v>2015 Reservations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252</c:v>
                </c:pt>
                <c:pt idx="1">
                  <c:v>154</c:v>
                </c:pt>
                <c:pt idx="2">
                  <c:v>189</c:v>
                </c:pt>
                <c:pt idx="3">
                  <c:v>426</c:v>
                </c:pt>
                <c:pt idx="4">
                  <c:v>571</c:v>
                </c:pt>
                <c:pt idx="5">
                  <c:v>253</c:v>
                </c:pt>
                <c:pt idx="6">
                  <c:v>353</c:v>
                </c:pt>
                <c:pt idx="7">
                  <c:v>427</c:v>
                </c:pt>
                <c:pt idx="8">
                  <c:v>289</c:v>
                </c:pt>
                <c:pt idx="9">
                  <c:v>411</c:v>
                </c:pt>
                <c:pt idx="10">
                  <c:v>345</c:v>
                </c:pt>
                <c:pt idx="11">
                  <c:v>296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46176"/>
        <c:axId val="162147712"/>
      </c:lineChart>
      <c:catAx>
        <c:axId val="16214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2147712"/>
        <c:crosses val="autoZero"/>
        <c:auto val="1"/>
        <c:lblAlgn val="ctr"/>
        <c:lblOffset val="100"/>
        <c:noMultiLvlLbl val="0"/>
      </c:catAx>
      <c:valAx>
        <c:axId val="16214771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62146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2014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Reservation_Estimate</c:v>
                </c:pt>
              </c:strCache>
            </c:strRef>
          </c:tx>
          <c:val>
            <c:numRef>
              <c:f>Sheet1!$D$2:$D$13</c:f>
              <c:numCache>
                <c:formatCode>#,##0</c:formatCode>
                <c:ptCount val="12"/>
                <c:pt idx="0">
                  <c:v>245.06965599999998</c:v>
                </c:pt>
                <c:pt idx="1">
                  <c:v>128.78695499999998</c:v>
                </c:pt>
                <c:pt idx="2">
                  <c:v>183.90652999999998</c:v>
                </c:pt>
                <c:pt idx="3">
                  <c:v>331.94478399999997</c:v>
                </c:pt>
                <c:pt idx="4">
                  <c:v>386.22477299999997</c:v>
                </c:pt>
                <c:pt idx="5">
                  <c:v>186.021479</c:v>
                </c:pt>
                <c:pt idx="6">
                  <c:v>257.38920400000001</c:v>
                </c:pt>
                <c:pt idx="7">
                  <c:v>293.89812799999999</c:v>
                </c:pt>
                <c:pt idx="8">
                  <c:v>261.12026600000002</c:v>
                </c:pt>
                <c:pt idx="9">
                  <c:v>330.954027</c:v>
                </c:pt>
                <c:pt idx="10">
                  <c:v>286.76578799999999</c:v>
                </c:pt>
                <c:pt idx="11">
                  <c:v>233.99968999999999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Sheet1!$J$1</c:f>
              <c:strCache>
                <c:ptCount val="1"/>
                <c:pt idx="0">
                  <c:v>2014 Reservations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276</c:v>
                </c:pt>
                <c:pt idx="1">
                  <c:v>143</c:v>
                </c:pt>
                <c:pt idx="2">
                  <c:v>227</c:v>
                </c:pt>
                <c:pt idx="3">
                  <c:v>334</c:v>
                </c:pt>
                <c:pt idx="4">
                  <c:v>387</c:v>
                </c:pt>
                <c:pt idx="5">
                  <c:v>195</c:v>
                </c:pt>
                <c:pt idx="6">
                  <c:v>248</c:v>
                </c:pt>
                <c:pt idx="7">
                  <c:v>270</c:v>
                </c:pt>
                <c:pt idx="8">
                  <c:v>237</c:v>
                </c:pt>
                <c:pt idx="9">
                  <c:v>277</c:v>
                </c:pt>
                <c:pt idx="10">
                  <c:v>285</c:v>
                </c:pt>
                <c:pt idx="11">
                  <c:v>230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901248"/>
        <c:axId val="188902784"/>
      </c:lineChart>
      <c:catAx>
        <c:axId val="188901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8902784"/>
        <c:crosses val="autoZero"/>
        <c:auto val="1"/>
        <c:lblAlgn val="ctr"/>
        <c:lblOffset val="100"/>
        <c:noMultiLvlLbl val="0"/>
      </c:catAx>
      <c:valAx>
        <c:axId val="18890278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88901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ysClr val="window" lastClr="FFFFFF"/>
    </a:solidFill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EE72B6-B3ED-4736-8B77-975E022BFB19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21533D-F342-4FC4-8203-ED5DFA8F73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848600" cy="2286961"/>
          </a:xfrm>
        </p:spPr>
        <p:txBody>
          <a:bodyPr>
            <a:normAutofit/>
          </a:bodyPr>
          <a:lstStyle/>
          <a:p>
            <a:r>
              <a:rPr lang="en-US" dirty="0" smtClean="0"/>
              <a:t>Predict Reservations Resulting from Amount Spent on Paid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191000"/>
            <a:ext cx="3505200" cy="762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Anneil Basnandan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“Paid Search” is the advertising fee that a website owner pays to have their listing on top of the search results</a:t>
            </a:r>
          </a:p>
          <a:p>
            <a:r>
              <a:rPr lang="en-US" dirty="0" smtClean="0"/>
              <a:t>Question:  </a:t>
            </a:r>
            <a:r>
              <a:rPr lang="en-US" dirty="0" smtClean="0"/>
              <a:t>How </a:t>
            </a:r>
            <a:r>
              <a:rPr lang="en-US" dirty="0" smtClean="0"/>
              <a:t>many </a:t>
            </a:r>
            <a:r>
              <a:rPr lang="en-US" dirty="0" smtClean="0"/>
              <a:t>conversions (i.e., reservations) can </a:t>
            </a:r>
            <a:r>
              <a:rPr lang="en-US" dirty="0" smtClean="0"/>
              <a:t>be expected in a given month based on the amount spent on paid search?</a:t>
            </a:r>
          </a:p>
          <a:p>
            <a:r>
              <a:rPr lang="en-US" dirty="0" smtClean="0"/>
              <a:t>Factors such as paid search cost, number of clicks, occupancy and average web price were investigated to see which one influenced the number of reservations </a:t>
            </a:r>
            <a:endParaRPr lang="en-US" dirty="0" smtClean="0"/>
          </a:p>
          <a:p>
            <a:r>
              <a:rPr lang="en-US" dirty="0" smtClean="0"/>
              <a:t>Amount Spent on Paid </a:t>
            </a:r>
            <a:r>
              <a:rPr lang="en-US" dirty="0" smtClean="0"/>
              <a:t>S</a:t>
            </a:r>
            <a:r>
              <a:rPr lang="en-US" dirty="0" smtClean="0"/>
              <a:t>earch (“Cost”) correlated </a:t>
            </a:r>
            <a:r>
              <a:rPr lang="en-US" dirty="0" smtClean="0"/>
              <a:t>the most with the </a:t>
            </a:r>
            <a:r>
              <a:rPr lang="en-US" dirty="0" smtClean="0"/>
              <a:t>Number </a:t>
            </a:r>
            <a:r>
              <a:rPr lang="en-US" dirty="0" smtClean="0"/>
              <a:t>of </a:t>
            </a:r>
            <a:r>
              <a:rPr lang="en-US" dirty="0" smtClean="0"/>
              <a:t>Reservations (“Reservations”)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“Cost” Variable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9" y="1981200"/>
            <a:ext cx="48006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014537"/>
            <a:ext cx="46386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3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“Reservations” Variable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" y="1955288"/>
            <a:ext cx="44672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25" y="1993163"/>
            <a:ext cx="4381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2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Number of Reservations vs Cost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" r="49269"/>
          <a:stretch/>
        </p:blipFill>
        <p:spPr bwMode="auto">
          <a:xfrm>
            <a:off x="2057400" y="1540800"/>
            <a:ext cx="4493850" cy="455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9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5334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Amount Spent on Paid </a:t>
            </a:r>
            <a:r>
              <a:rPr lang="en-US" sz="3200" dirty="0" smtClean="0"/>
              <a:t>Search </a:t>
            </a:r>
            <a:r>
              <a:rPr lang="en-US" sz="3200" dirty="0" smtClean="0"/>
              <a:t>over </a:t>
            </a:r>
            <a:r>
              <a:rPr lang="en-US" sz="3200" dirty="0" smtClean="0"/>
              <a:t>Time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"/>
          <a:stretch/>
        </p:blipFill>
        <p:spPr bwMode="auto">
          <a:xfrm>
            <a:off x="228600" y="685800"/>
            <a:ext cx="8728691" cy="265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/>
          <a:stretch/>
        </p:blipFill>
        <p:spPr bwMode="auto">
          <a:xfrm>
            <a:off x="354050" y="4038600"/>
            <a:ext cx="8603240" cy="263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104615" y="3499532"/>
            <a:ext cx="8915400" cy="5334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dirty="0" smtClean="0"/>
              <a:t>Number of Reservations over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60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Regression 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31263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421830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16078"/>
              </p:ext>
            </p:extLst>
          </p:nvPr>
        </p:nvGraphicFramePr>
        <p:xfrm>
          <a:off x="1676400" y="1295400"/>
          <a:ext cx="5943600" cy="2501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049"/>
                <a:gridCol w="1178731"/>
                <a:gridCol w="1723144"/>
                <a:gridCol w="2157676"/>
              </a:tblGrid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r>
                        <a:rPr lang="en-US" sz="1200" b="1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u="none" strike="noStrike" dirty="0" smtClean="0">
                          <a:effectLst/>
                          <a:latin typeface="Calibri" panose="020F0502020204030204" pitchFamily="34" charset="0"/>
                        </a:rPr>
                        <a:t>Influence Factor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Calibri" panose="020F0502020204030204" pitchFamily="34" charset="0"/>
                        </a:rPr>
                        <a:t>Reservation Estimate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$90,313.80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$86,506.91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-78.0779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$83,566.48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-40.6877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$108,179.62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86.3277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$192,555.50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158.3284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$100,552.75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-73.3137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$95,634.96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8.5843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$83,370.86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46.7216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$73,181.09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</a:rPr>
                        <a:t>-17.9136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$85,532.33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</a:rPr>
                        <a:t>22.7947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$88,002.57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-21.8024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b"/>
                </a:tc>
              </a:tr>
              <a:tr h="1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$71,019.62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  <a:latin typeface="Calibri" panose="020F0502020204030204" pitchFamily="34" charset="0"/>
                        </a:rPr>
                        <a:t>-31.9108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9624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High positive month influence factors mean that the more money invested in paid search, the more reservations are made (i.e., April and May)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Large negative month influence factors mean that investing in paid search during these month will not give the return that we would expect (i.e., February and June)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Month </a:t>
            </a:r>
            <a:r>
              <a:rPr lang="en-US" dirty="0" smtClean="0"/>
              <a:t>1’s Month Influence Factor </a:t>
            </a:r>
            <a:r>
              <a:rPr lang="en-US" dirty="0" smtClean="0"/>
              <a:t>is 0 because all of the month influence factors are relative to it</a:t>
            </a:r>
          </a:p>
        </p:txBody>
      </p:sp>
    </p:spTree>
    <p:extLst>
      <p:ext uri="{BB962C8B-B14F-4D97-AF65-F5344CB8AC3E}">
        <p14:creationId xmlns:p14="http://schemas.microsoft.com/office/powerpoint/2010/main" val="1893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Comparing Model to Actuals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236360"/>
              </p:ext>
            </p:extLst>
          </p:nvPr>
        </p:nvGraphicFramePr>
        <p:xfrm>
          <a:off x="685800" y="762000"/>
          <a:ext cx="77724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294344"/>
              </p:ext>
            </p:extLst>
          </p:nvPr>
        </p:nvGraphicFramePr>
        <p:xfrm>
          <a:off x="685800" y="2667000"/>
          <a:ext cx="77724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66126"/>
              </p:ext>
            </p:extLst>
          </p:nvPr>
        </p:nvGraphicFramePr>
        <p:xfrm>
          <a:off x="685800" y="4495799"/>
          <a:ext cx="77724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4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215</TotalTime>
  <Words>291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Predict Reservations Resulting from Amount Spent on Paid Search</vt:lpstr>
      <vt:lpstr>Background</vt:lpstr>
      <vt:lpstr>“Cost” Variable</vt:lpstr>
      <vt:lpstr>“Reservations” Variable</vt:lpstr>
      <vt:lpstr>Number of Reservations vs Cost</vt:lpstr>
      <vt:lpstr>Amount Spent on Paid Search over Time</vt:lpstr>
      <vt:lpstr>Linear Regression Results</vt:lpstr>
      <vt:lpstr>Predictions</vt:lpstr>
      <vt:lpstr>Comparing Model to Actuals</vt:lpstr>
    </vt:vector>
  </TitlesOfParts>
  <Company>Edison Properties,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Reservations Resulting from Amount Spent on Paid Search</dc:title>
  <dc:creator>Anneil Basnandan</dc:creator>
  <cp:lastModifiedBy>Anneil Basnandan</cp:lastModifiedBy>
  <cp:revision>14</cp:revision>
  <dcterms:created xsi:type="dcterms:W3CDTF">2016-08-29T18:11:17Z</dcterms:created>
  <dcterms:modified xsi:type="dcterms:W3CDTF">2016-08-30T16:06:55Z</dcterms:modified>
</cp:coreProperties>
</file>