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4"/>
    <p:restoredTop sz="94655"/>
  </p:normalViewPr>
  <p:slideViewPr>
    <p:cSldViewPr snapToGrid="0">
      <p:cViewPr varScale="1">
        <p:scale>
          <a:sx n="123" d="100"/>
          <a:sy n="123" d="100"/>
        </p:scale>
        <p:origin x="208" y="1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5/8/24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5/8/24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DD3D-342E-B8EE-9C89-858E7CFADDF8}"/>
              </a:ext>
            </a:extLst>
          </p:cNvPr>
          <p:cNvSpPr>
            <a:spLocks noGrp="1"/>
          </p:cNvSpPr>
          <p:nvPr>
            <p:ph type="ctrTitle"/>
          </p:nvPr>
        </p:nvSpPr>
        <p:spPr/>
        <p:txBody>
          <a:bodyPr/>
          <a:lstStyle/>
          <a:p>
            <a:r>
              <a:rPr lang="en-US" dirty="0"/>
              <a:t>Building a Mortality Predictor</a:t>
            </a:r>
          </a:p>
        </p:txBody>
      </p:sp>
      <p:sp>
        <p:nvSpPr>
          <p:cNvPr id="3" name="Subtitle 2">
            <a:extLst>
              <a:ext uri="{FF2B5EF4-FFF2-40B4-BE49-F238E27FC236}">
                <a16:creationId xmlns:a16="http://schemas.microsoft.com/office/drawing/2014/main" id="{743B59CE-7FEC-F7C0-C314-85E8A1F8000D}"/>
              </a:ext>
            </a:extLst>
          </p:cNvPr>
          <p:cNvSpPr>
            <a:spLocks noGrp="1"/>
          </p:cNvSpPr>
          <p:nvPr>
            <p:ph type="subTitle" idx="1"/>
          </p:nvPr>
        </p:nvSpPr>
        <p:spPr/>
        <p:txBody>
          <a:bodyPr/>
          <a:lstStyle/>
          <a:p>
            <a:r>
              <a:rPr lang="en-US" dirty="0"/>
              <a:t>AJ Strauman-Scott</a:t>
            </a:r>
          </a:p>
          <a:p>
            <a:r>
              <a:rPr lang="en-US" dirty="0"/>
              <a:t>Data 606 Final Project</a:t>
            </a:r>
          </a:p>
          <a:p>
            <a:r>
              <a:rPr lang="en-US" dirty="0"/>
              <a:t>May 9</a:t>
            </a:r>
            <a:r>
              <a:rPr lang="en-US" baseline="30000" dirty="0"/>
              <a:t>th</a:t>
            </a:r>
            <a:r>
              <a:rPr lang="en-US" dirty="0"/>
              <a:t>, 2024</a:t>
            </a:r>
          </a:p>
        </p:txBody>
      </p:sp>
    </p:spTree>
    <p:extLst>
      <p:ext uri="{BB962C8B-B14F-4D97-AF65-F5344CB8AC3E}">
        <p14:creationId xmlns:p14="http://schemas.microsoft.com/office/powerpoint/2010/main" val="278259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73FE91-8AB2-0B09-ACFA-0261C7F68C5E}"/>
              </a:ext>
            </a:extLst>
          </p:cNvPr>
          <p:cNvSpPr>
            <a:spLocks noGrp="1"/>
          </p:cNvSpPr>
          <p:nvPr>
            <p:ph type="title"/>
          </p:nvPr>
        </p:nvSpPr>
        <p:spPr>
          <a:xfrm>
            <a:off x="721438" y="849878"/>
            <a:ext cx="7402285" cy="1360714"/>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38FEF1D5-97BF-C7A0-8960-D44AF1A58D12}"/>
              </a:ext>
            </a:extLst>
          </p:cNvPr>
          <p:cNvSpPr>
            <a:spLocks noGrp="1"/>
          </p:cNvSpPr>
          <p:nvPr>
            <p:ph idx="1"/>
          </p:nvPr>
        </p:nvSpPr>
        <p:spPr>
          <a:xfrm>
            <a:off x="685801" y="1861457"/>
            <a:ext cx="7402285" cy="3392110"/>
          </a:xfrm>
        </p:spPr>
        <p:txBody>
          <a:bodyPr>
            <a:normAutofit/>
          </a:bodyPr>
          <a:lstStyle/>
          <a:p>
            <a:pPr marL="0" indent="0">
              <a:lnSpc>
                <a:spcPct val="150000"/>
              </a:lnSpc>
              <a:buNone/>
            </a:pPr>
            <a:r>
              <a:rPr lang="en-US" dirty="0"/>
              <a:t>The paper investigates the impact of demographic and socioeconomic factors on mortality outcomes in the United States, utilizing the Public Use Microdata Sample of the National Longitudinal Mortality Study (NLMS) spanning from 1973 to 2011.  By examining variables such as occupation, industry, income, education, race, and ethnicity, the research seeks to uncover the underlying relationships between socioeconomic status and identity demographics and mortality risk.</a:t>
            </a:r>
          </a:p>
        </p:txBody>
      </p:sp>
    </p:spTree>
    <p:extLst>
      <p:ext uri="{BB962C8B-B14F-4D97-AF65-F5344CB8AC3E}">
        <p14:creationId xmlns:p14="http://schemas.microsoft.com/office/powerpoint/2010/main" val="328164243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1A4050CB-2303-F4DA-170C-9074450A737D}"/>
              </a:ext>
            </a:extLst>
          </p:cNvPr>
          <p:cNvSpPr>
            <a:spLocks noGrp="1"/>
          </p:cNvSpPr>
          <p:nvPr>
            <p:ph type="title"/>
          </p:nvPr>
        </p:nvSpPr>
        <p:spPr>
          <a:xfrm>
            <a:off x="685801" y="643466"/>
            <a:ext cx="3351530" cy="4995333"/>
          </a:xfrm>
        </p:spPr>
        <p:txBody>
          <a:bodyPr>
            <a:normAutofit/>
          </a:bodyPr>
          <a:lstStyle/>
          <a:p>
            <a:r>
              <a:rPr lang="en-US" dirty="0">
                <a:solidFill>
                  <a:srgbClr val="FFFFFF"/>
                </a:solidFill>
              </a:rPr>
              <a:t>Overview</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305E9E-151A-F695-6AC6-70EBDCB02822}"/>
              </a:ext>
            </a:extLst>
          </p:cNvPr>
          <p:cNvSpPr>
            <a:spLocks/>
          </p:cNvSpPr>
          <p:nvPr/>
        </p:nvSpPr>
        <p:spPr>
          <a:xfrm>
            <a:off x="5024846" y="530595"/>
            <a:ext cx="6777552" cy="3855027"/>
          </a:xfrm>
          <a:prstGeom prst="rect">
            <a:avLst/>
          </a:prstGeom>
        </p:spPr>
        <p:txBody>
          <a:bodyPr/>
          <a:lstStyle/>
          <a:p>
            <a:pPr defTabSz="265176">
              <a:spcAft>
                <a:spcPts val="600"/>
              </a:spcAft>
            </a:pPr>
            <a:r>
              <a:rPr lang="en-US" u="sng" kern="1200" dirty="0">
                <a:solidFill>
                  <a:schemeClr val="tx1"/>
                </a:solidFill>
                <a:latin typeface="+mn-lt"/>
                <a:ea typeface="+mn-ea"/>
                <a:cs typeface="+mn-cs"/>
              </a:rPr>
              <a:t>DATA</a:t>
            </a:r>
          </a:p>
          <a:p>
            <a:pPr defTabSz="265176">
              <a:spcAft>
                <a:spcPts val="600"/>
              </a:spcAft>
            </a:pPr>
            <a:r>
              <a:rPr lang="en-US" kern="1200" dirty="0">
                <a:solidFill>
                  <a:schemeClr val="tx1"/>
                </a:solidFill>
                <a:latin typeface="+mn-lt"/>
                <a:ea typeface="+mn-ea"/>
                <a:cs typeface="+mn-cs"/>
              </a:rPr>
              <a:t>Single data set from Public Use Microdata Sample (PUMS) of National Longitudinal Mortality Study (NLMS) that tracks the 6 year mortality rates of 745162 individuals</a:t>
            </a:r>
          </a:p>
          <a:p>
            <a:pPr defTabSz="265176">
              <a:spcAft>
                <a:spcPts val="600"/>
              </a:spcAft>
            </a:pPr>
            <a:r>
              <a:rPr lang="en-US" u="sng" dirty="0"/>
              <a:t>DEPENDENT VARIABLES</a:t>
            </a:r>
            <a:endParaRPr lang="en-US" u="sng" kern="1200" dirty="0">
              <a:solidFill>
                <a:schemeClr val="tx1"/>
              </a:solidFill>
              <a:latin typeface="+mn-lt"/>
              <a:ea typeface="+mn-ea"/>
              <a:cs typeface="+mn-cs"/>
            </a:endParaRPr>
          </a:p>
          <a:p>
            <a:pPr defTabSz="265176">
              <a:spcAft>
                <a:spcPts val="600"/>
              </a:spcAft>
            </a:pPr>
            <a:r>
              <a:rPr lang="en-US" kern="1200" dirty="0">
                <a:solidFill>
                  <a:schemeClr val="tx1"/>
                </a:solidFill>
                <a:latin typeface="+mn-lt"/>
                <a:ea typeface="+mn-ea"/>
                <a:cs typeface="+mn-cs"/>
              </a:rPr>
              <a:t>Two outcome variables, for two models: death indicator binary variable, and numeric count of days survived after initial interview</a:t>
            </a:r>
          </a:p>
          <a:p>
            <a:pPr defTabSz="265176">
              <a:spcAft>
                <a:spcPts val="600"/>
              </a:spcAft>
            </a:pPr>
            <a:r>
              <a:rPr lang="en-US" u="sng" dirty="0"/>
              <a:t>INDEPENDENT VARIABLES</a:t>
            </a:r>
            <a:endParaRPr lang="en-US" u="sng" kern="1200" dirty="0">
              <a:solidFill>
                <a:schemeClr val="tx1"/>
              </a:solidFill>
              <a:latin typeface="+mn-lt"/>
              <a:ea typeface="+mn-ea"/>
              <a:cs typeface="+mn-cs"/>
            </a:endParaRPr>
          </a:p>
          <a:p>
            <a:pPr defTabSz="265176">
              <a:spcAft>
                <a:spcPts val="600"/>
              </a:spcAft>
            </a:pPr>
            <a:r>
              <a:rPr lang="en-US" kern="1200" dirty="0">
                <a:solidFill>
                  <a:schemeClr val="tx1"/>
                </a:solidFill>
                <a:latin typeface="+mn-lt"/>
                <a:ea typeface="+mn-ea"/>
                <a:cs typeface="+mn-cs"/>
              </a:rPr>
              <a:t>Seventeen possible independent variables, all relating to the demographics and circumstances of the individual</a:t>
            </a:r>
            <a:endParaRPr lang="en-US" dirty="0"/>
          </a:p>
        </p:txBody>
      </p:sp>
      <p:sp>
        <p:nvSpPr>
          <p:cNvPr id="5" name="TextBox 4">
            <a:extLst>
              <a:ext uri="{FF2B5EF4-FFF2-40B4-BE49-F238E27FC236}">
                <a16:creationId xmlns:a16="http://schemas.microsoft.com/office/drawing/2014/main" id="{35763C90-3EB4-68E3-CCB4-C7C6D693372B}"/>
              </a:ext>
            </a:extLst>
          </p:cNvPr>
          <p:cNvSpPr txBox="1"/>
          <p:nvPr/>
        </p:nvSpPr>
        <p:spPr>
          <a:xfrm>
            <a:off x="5018495" y="4081549"/>
            <a:ext cx="6777552" cy="2446824"/>
          </a:xfrm>
          <a:prstGeom prst="rect">
            <a:avLst/>
          </a:prstGeom>
          <a:noFill/>
        </p:spPr>
        <p:txBody>
          <a:bodyPr wrap="square" rtlCol="0">
            <a:spAutoFit/>
          </a:bodyPr>
          <a:lstStyle/>
          <a:p>
            <a:pPr defTabSz="265176">
              <a:spcAft>
                <a:spcPts val="600"/>
              </a:spcAft>
            </a:pPr>
            <a:r>
              <a:rPr lang="en-US" sz="2000" b="1" i="1" kern="1200" dirty="0">
                <a:solidFill>
                  <a:schemeClr val="tx1"/>
                </a:solidFill>
                <a:latin typeface="+mn-lt"/>
                <a:ea typeface="+mn-ea"/>
                <a:cs typeface="+mn-cs"/>
              </a:rPr>
              <a:t>What demographic variables are significant predictors of an individual's death within the next six years?</a:t>
            </a:r>
          </a:p>
          <a:p>
            <a:pPr defTabSz="265176">
              <a:spcAft>
                <a:spcPts val="600"/>
              </a:spcAft>
            </a:pPr>
            <a:endParaRPr lang="en-US" sz="2000" b="1" i="1" kern="1200" dirty="0">
              <a:solidFill>
                <a:schemeClr val="tx1"/>
              </a:solidFill>
              <a:latin typeface="+mn-lt"/>
              <a:ea typeface="+mn-ea"/>
              <a:cs typeface="+mn-cs"/>
            </a:endParaRPr>
          </a:p>
          <a:p>
            <a:pPr defTabSz="265176">
              <a:spcAft>
                <a:spcPts val="600"/>
              </a:spcAft>
            </a:pPr>
            <a:r>
              <a:rPr lang="en-US" sz="2000" b="1" i="1" kern="1200" dirty="0">
                <a:solidFill>
                  <a:schemeClr val="tx1"/>
                </a:solidFill>
                <a:latin typeface="+mn-lt"/>
                <a:ea typeface="+mn-ea"/>
                <a:cs typeface="+mn-cs"/>
              </a:rPr>
              <a:t>If that individual does pass away, what variables are significant predictors of the length of days that person survives from the initial interview?</a:t>
            </a:r>
          </a:p>
          <a:p>
            <a:pPr>
              <a:spcAft>
                <a:spcPts val="600"/>
              </a:spcAft>
            </a:pPr>
            <a:endParaRPr lang="en-US" dirty="0"/>
          </a:p>
        </p:txBody>
      </p:sp>
    </p:spTree>
    <p:extLst>
      <p:ext uri="{BB962C8B-B14F-4D97-AF65-F5344CB8AC3E}">
        <p14:creationId xmlns:p14="http://schemas.microsoft.com/office/powerpoint/2010/main" val="349975907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9B43-0A64-143A-DB42-29826159E1F9}"/>
              </a:ext>
            </a:extLst>
          </p:cNvPr>
          <p:cNvSpPr>
            <a:spLocks noGrp="1"/>
          </p:cNvSpPr>
          <p:nvPr>
            <p:ph type="title"/>
          </p:nvPr>
        </p:nvSpPr>
        <p:spPr>
          <a:xfrm>
            <a:off x="509992" y="145473"/>
            <a:ext cx="10131425" cy="1456267"/>
          </a:xfrm>
        </p:spPr>
        <p:txBody>
          <a:bodyPr/>
          <a:lstStyle/>
          <a:p>
            <a:r>
              <a:rPr lang="en-US" dirty="0"/>
              <a:t>Summary Statistics</a:t>
            </a:r>
          </a:p>
        </p:txBody>
      </p:sp>
      <p:pic>
        <p:nvPicPr>
          <p:cNvPr id="33" name="Picture 32" descr="A graph of blue bars&#10;&#10;Description automatically generated">
            <a:extLst>
              <a:ext uri="{FF2B5EF4-FFF2-40B4-BE49-F238E27FC236}">
                <a16:creationId xmlns:a16="http://schemas.microsoft.com/office/drawing/2014/main" id="{7ABC6EB2-4C88-B4E2-AA18-3E74209E1324}"/>
              </a:ext>
            </a:extLst>
          </p:cNvPr>
          <p:cNvPicPr>
            <a:picLocks noChangeAspect="1"/>
          </p:cNvPicPr>
          <p:nvPr/>
        </p:nvPicPr>
        <p:blipFill>
          <a:blip r:embed="rId2"/>
          <a:stretch>
            <a:fillRect/>
          </a:stretch>
        </p:blipFill>
        <p:spPr>
          <a:xfrm>
            <a:off x="509992" y="1714500"/>
            <a:ext cx="6386709" cy="4509654"/>
          </a:xfrm>
          <a:prstGeom prst="rect">
            <a:avLst/>
          </a:prstGeom>
        </p:spPr>
      </p:pic>
      <p:pic>
        <p:nvPicPr>
          <p:cNvPr id="35" name="Picture 34" descr="A table of numbers and a few words&#10;&#10;Description automatically generated with medium confidence">
            <a:extLst>
              <a:ext uri="{FF2B5EF4-FFF2-40B4-BE49-F238E27FC236}">
                <a16:creationId xmlns:a16="http://schemas.microsoft.com/office/drawing/2014/main" id="{C9CD25D4-0CBD-10B3-B78D-D5D3719EB8BD}"/>
              </a:ext>
            </a:extLst>
          </p:cNvPr>
          <p:cNvPicPr>
            <a:picLocks noChangeAspect="1"/>
          </p:cNvPicPr>
          <p:nvPr/>
        </p:nvPicPr>
        <p:blipFill>
          <a:blip r:embed="rId3"/>
          <a:stretch>
            <a:fillRect/>
          </a:stretch>
        </p:blipFill>
        <p:spPr>
          <a:xfrm>
            <a:off x="8310995" y="280554"/>
            <a:ext cx="3089706" cy="6296891"/>
          </a:xfrm>
          <a:prstGeom prst="rect">
            <a:avLst/>
          </a:prstGeom>
        </p:spPr>
      </p:pic>
    </p:spTree>
    <p:extLst>
      <p:ext uri="{BB962C8B-B14F-4D97-AF65-F5344CB8AC3E}">
        <p14:creationId xmlns:p14="http://schemas.microsoft.com/office/powerpoint/2010/main" val="86911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3CA31-13F7-D0FB-A595-6DE376B72816}"/>
              </a:ext>
            </a:extLst>
          </p:cNvPr>
          <p:cNvSpPr>
            <a:spLocks noGrp="1"/>
          </p:cNvSpPr>
          <p:nvPr>
            <p:ph type="title"/>
          </p:nvPr>
        </p:nvSpPr>
        <p:spPr>
          <a:xfrm>
            <a:off x="685799" y="1150076"/>
            <a:ext cx="3659389" cy="4557849"/>
          </a:xfrm>
        </p:spPr>
        <p:txBody>
          <a:bodyPr>
            <a:normAutofit/>
          </a:bodyPr>
          <a:lstStyle/>
          <a:p>
            <a:pPr algn="r"/>
            <a:r>
              <a:rPr lang="en-US"/>
              <a:t>Methodology</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86B075-E920-E492-7896-1B42572BE863}"/>
              </a:ext>
            </a:extLst>
          </p:cNvPr>
          <p:cNvSpPr>
            <a:spLocks noGrp="1"/>
          </p:cNvSpPr>
          <p:nvPr>
            <p:ph idx="1"/>
          </p:nvPr>
        </p:nvSpPr>
        <p:spPr>
          <a:xfrm>
            <a:off x="4988658" y="1150076"/>
            <a:ext cx="6517543" cy="4557849"/>
          </a:xfrm>
        </p:spPr>
        <p:txBody>
          <a:bodyPr>
            <a:normAutofit/>
          </a:bodyPr>
          <a:lstStyle/>
          <a:p>
            <a:pPr marL="0" indent="0">
              <a:buNone/>
            </a:pPr>
            <a:r>
              <a:rPr lang="en-US" dirty="0"/>
              <a:t>Discover the independent demographic variables' relationship to each of the dependent variables, this analysis will construct two models:</a:t>
            </a:r>
          </a:p>
          <a:p>
            <a:endParaRPr lang="en-US" dirty="0"/>
          </a:p>
          <a:p>
            <a:r>
              <a:rPr lang="en-US" dirty="0"/>
              <a:t>a logistic regression model of the independent variables' relationship to the death indicator variable, using the full dataset, titled CHANCE OF DEATH model</a:t>
            </a:r>
          </a:p>
          <a:p>
            <a:endParaRPr lang="en-US" dirty="0"/>
          </a:p>
          <a:p>
            <a:r>
              <a:rPr lang="en-US" dirty="0"/>
              <a:t>a regression model of the independent variables' relationship to the count of days survived variable, using a subset of the data including only those who did die during the study period, titled DAYS LEFT model</a:t>
            </a:r>
          </a:p>
          <a:p>
            <a:pPr lvl="1"/>
            <a:r>
              <a:rPr lang="en-US" dirty="0"/>
              <a:t>Regression model dictated by variable’s residual distribution – uniform dependent variable presents challenges!</a:t>
            </a:r>
          </a:p>
        </p:txBody>
      </p:sp>
    </p:spTree>
    <p:extLst>
      <p:ext uri="{BB962C8B-B14F-4D97-AF65-F5344CB8AC3E}">
        <p14:creationId xmlns:p14="http://schemas.microsoft.com/office/powerpoint/2010/main" val="146127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CB76-76F5-6763-C06B-211BB6AA2856}"/>
              </a:ext>
            </a:extLst>
          </p:cNvPr>
          <p:cNvSpPr>
            <a:spLocks noGrp="1"/>
          </p:cNvSpPr>
          <p:nvPr>
            <p:ph type="title"/>
          </p:nvPr>
        </p:nvSpPr>
        <p:spPr>
          <a:xfrm>
            <a:off x="6717278" y="1030288"/>
            <a:ext cx="4099947" cy="1035579"/>
          </a:xfrm>
        </p:spPr>
        <p:txBody>
          <a:bodyPr>
            <a:normAutofit/>
          </a:bodyPr>
          <a:lstStyle/>
          <a:p>
            <a:pPr>
              <a:lnSpc>
                <a:spcPct val="90000"/>
              </a:lnSpc>
            </a:pPr>
            <a:r>
              <a:rPr lang="en-US" sz="3300" b="1" dirty="0" err="1"/>
              <a:t>ChanCe</a:t>
            </a:r>
            <a:r>
              <a:rPr lang="en-US" sz="3300" b="1" dirty="0"/>
              <a:t> of Death Model</a:t>
            </a:r>
          </a:p>
        </p:txBody>
      </p:sp>
      <p:sp>
        <p:nvSpPr>
          <p:cNvPr id="14" name="Rounded Rectangle 32">
            <a:extLst>
              <a:ext uri="{FF2B5EF4-FFF2-40B4-BE49-F238E27FC236}">
                <a16:creationId xmlns:a16="http://schemas.microsoft.com/office/drawing/2014/main" id="{92055A2C-DEED-475B-B285-60F86A548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blue rectangular bars&#10;&#10;Description automatically generated">
            <a:extLst>
              <a:ext uri="{FF2B5EF4-FFF2-40B4-BE49-F238E27FC236}">
                <a16:creationId xmlns:a16="http://schemas.microsoft.com/office/drawing/2014/main" id="{E9E4227F-7011-1A5D-DDBE-9788AC65776C}"/>
              </a:ext>
            </a:extLst>
          </p:cNvPr>
          <p:cNvPicPr>
            <a:picLocks noChangeAspect="1"/>
          </p:cNvPicPr>
          <p:nvPr/>
        </p:nvPicPr>
        <p:blipFill>
          <a:blip r:embed="rId3"/>
          <a:stretch>
            <a:fillRect/>
          </a:stretch>
        </p:blipFill>
        <p:spPr>
          <a:xfrm>
            <a:off x="1238345" y="733077"/>
            <a:ext cx="4269781" cy="2636590"/>
          </a:xfrm>
          <a:prstGeom prst="roundRect">
            <a:avLst>
              <a:gd name="adj" fmla="val 4207"/>
            </a:avLst>
          </a:prstGeom>
          <a:ln w="50800" cap="sq" cmpd="dbl">
            <a:noFill/>
            <a:miter lim="800000"/>
          </a:ln>
          <a:effectLst/>
        </p:spPr>
      </p:pic>
      <p:pic>
        <p:nvPicPr>
          <p:cNvPr id="5" name="Content Placeholder 4" descr="A graph with a curve&#10;&#10;Description automatically generated">
            <a:extLst>
              <a:ext uri="{FF2B5EF4-FFF2-40B4-BE49-F238E27FC236}">
                <a16:creationId xmlns:a16="http://schemas.microsoft.com/office/drawing/2014/main" id="{66CFA7FB-A8C9-D3E2-C5AE-252832E3D9EA}"/>
              </a:ext>
            </a:extLst>
          </p:cNvPr>
          <p:cNvPicPr>
            <a:picLocks noChangeAspect="1"/>
          </p:cNvPicPr>
          <p:nvPr/>
        </p:nvPicPr>
        <p:blipFill>
          <a:blip r:embed="rId4"/>
          <a:stretch>
            <a:fillRect/>
          </a:stretch>
        </p:blipFill>
        <p:spPr>
          <a:xfrm>
            <a:off x="1220916" y="3483966"/>
            <a:ext cx="4304636" cy="2636590"/>
          </a:xfrm>
          <a:prstGeom prst="roundRect">
            <a:avLst>
              <a:gd name="adj" fmla="val 4528"/>
            </a:avLst>
          </a:prstGeom>
          <a:ln w="50800" cap="sq" cmpd="dbl">
            <a:noFill/>
            <a:miter lim="800000"/>
          </a:ln>
          <a:effectLst/>
        </p:spPr>
      </p:pic>
      <p:sp>
        <p:nvSpPr>
          <p:cNvPr id="11" name="Content Placeholder 10">
            <a:extLst>
              <a:ext uri="{FF2B5EF4-FFF2-40B4-BE49-F238E27FC236}">
                <a16:creationId xmlns:a16="http://schemas.microsoft.com/office/drawing/2014/main" id="{D86DC224-7103-CCBF-0991-5C9801333CFF}"/>
              </a:ext>
            </a:extLst>
          </p:cNvPr>
          <p:cNvSpPr>
            <a:spLocks noGrp="1"/>
          </p:cNvSpPr>
          <p:nvPr>
            <p:ph idx="1"/>
          </p:nvPr>
        </p:nvSpPr>
        <p:spPr>
          <a:xfrm>
            <a:off x="6717278" y="2142067"/>
            <a:ext cx="4099947" cy="3649133"/>
          </a:xfrm>
        </p:spPr>
        <p:txBody>
          <a:bodyPr>
            <a:normAutofit fontScale="92500"/>
          </a:bodyPr>
          <a:lstStyle/>
          <a:p>
            <a:r>
              <a:rPr lang="en-US" dirty="0"/>
              <a:t>With six independent variables, it's unsurprising the most influential variable is the only variable related to health in the dataset. Marital status and employment type (white collar or blue collar) are nearly identically influential. Health insurance type, number of people in your household and veteran status are the least influential.</a:t>
            </a:r>
          </a:p>
          <a:p>
            <a:r>
              <a:rPr lang="en-US" dirty="0"/>
              <a:t>A best-case ROC would look like a 90 degree angle. The ROC curve for the logistic model shows that the model balances specificity and sensitivity well</a:t>
            </a:r>
          </a:p>
        </p:txBody>
      </p:sp>
    </p:spTree>
    <p:extLst>
      <p:ext uri="{BB962C8B-B14F-4D97-AF65-F5344CB8AC3E}">
        <p14:creationId xmlns:p14="http://schemas.microsoft.com/office/powerpoint/2010/main" val="11646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0FA66D1-B88B-462C-4F8C-6A693DFC3B91}"/>
              </a:ext>
            </a:extLst>
          </p:cNvPr>
          <p:cNvSpPr>
            <a:spLocks noGrp="1"/>
          </p:cNvSpPr>
          <p:nvPr>
            <p:ph type="title"/>
          </p:nvPr>
        </p:nvSpPr>
        <p:spPr>
          <a:xfrm>
            <a:off x="727364" y="1097305"/>
            <a:ext cx="3979205" cy="1453363"/>
          </a:xfrm>
        </p:spPr>
        <p:txBody>
          <a:bodyPr vert="horz" lIns="91440" tIns="45720" rIns="91440" bIns="45720" rtlCol="0" anchor="ctr">
            <a:normAutofit/>
          </a:bodyPr>
          <a:lstStyle/>
          <a:p>
            <a:r>
              <a:rPr lang="en-US" dirty="0"/>
              <a:t>Days LEFT MODEL</a:t>
            </a:r>
          </a:p>
        </p:txBody>
      </p:sp>
      <p:sp>
        <p:nvSpPr>
          <p:cNvPr id="6" name="TextBox 5">
            <a:extLst>
              <a:ext uri="{FF2B5EF4-FFF2-40B4-BE49-F238E27FC236}">
                <a16:creationId xmlns:a16="http://schemas.microsoft.com/office/drawing/2014/main" id="{746E4C05-6A2B-022A-90CF-137448227CEA}"/>
              </a:ext>
            </a:extLst>
          </p:cNvPr>
          <p:cNvSpPr txBox="1"/>
          <p:nvPr/>
        </p:nvSpPr>
        <p:spPr>
          <a:xfrm>
            <a:off x="727364" y="2153444"/>
            <a:ext cx="4002936" cy="2549326"/>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dirty="0"/>
              <a:t>Age is the most important variable in predicting how many days the individual will survive after the interview.</a:t>
            </a:r>
          </a:p>
          <a:p>
            <a:pPr marL="285750" indent="-285750">
              <a:spcAft>
                <a:spcPts val="1000"/>
              </a:spcAft>
              <a:buClr>
                <a:schemeClr val="tx1"/>
              </a:buClr>
              <a:buSzPct val="100000"/>
              <a:buFont typeface="Arial"/>
              <a:buChar char="•"/>
            </a:pPr>
            <a:r>
              <a:rPr lang="en-US" dirty="0"/>
              <a:t>Quality of health, number of individuals in the household, and level of education are the next most influential.</a:t>
            </a:r>
          </a:p>
        </p:txBody>
      </p:sp>
      <p:pic>
        <p:nvPicPr>
          <p:cNvPr id="4" name="Picture 3" descr="A blue bar graph with white text&#10;&#10;Description automatically generated">
            <a:extLst>
              <a:ext uri="{FF2B5EF4-FFF2-40B4-BE49-F238E27FC236}">
                <a16:creationId xmlns:a16="http://schemas.microsoft.com/office/drawing/2014/main" id="{7339F10E-B3E1-D3D7-9066-05D9BA4036B1}"/>
              </a:ext>
            </a:extLst>
          </p:cNvPr>
          <p:cNvPicPr>
            <a:picLocks noChangeAspect="1"/>
          </p:cNvPicPr>
          <p:nvPr/>
        </p:nvPicPr>
        <p:blipFill>
          <a:blip r:embed="rId4"/>
          <a:stretch>
            <a:fillRect/>
          </a:stretch>
        </p:blipFill>
        <p:spPr>
          <a:xfrm>
            <a:off x="5289752" y="1823987"/>
            <a:ext cx="6095593" cy="304779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6000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47414193-2F02-2639-DE16-64001B6716FA}"/>
              </a:ext>
            </a:extLst>
          </p:cNvPr>
          <p:cNvSpPr>
            <a:spLocks noGrp="1"/>
          </p:cNvSpPr>
          <p:nvPr>
            <p:ph type="title"/>
          </p:nvPr>
        </p:nvSpPr>
        <p:spPr>
          <a:xfrm>
            <a:off x="1030288" y="609600"/>
            <a:ext cx="10131425" cy="1110343"/>
          </a:xfrm>
        </p:spPr>
        <p:txBody>
          <a:bodyPr>
            <a:normAutofit/>
          </a:bodyPr>
          <a:lstStyle/>
          <a:p>
            <a:pPr algn="ctr"/>
            <a:r>
              <a:rPr lang="en-US">
                <a:solidFill>
                  <a:schemeClr val="bg1"/>
                </a:solidFill>
              </a:rPr>
              <a:t>Conclusion</a:t>
            </a:r>
          </a:p>
        </p:txBody>
      </p:sp>
      <p:sp>
        <p:nvSpPr>
          <p:cNvPr id="7" name="Content Placeholder 2">
            <a:extLst>
              <a:ext uri="{FF2B5EF4-FFF2-40B4-BE49-F238E27FC236}">
                <a16:creationId xmlns:a16="http://schemas.microsoft.com/office/drawing/2014/main" id="{EF64C6DF-18F9-5247-701B-F2748A5B0E0A}"/>
              </a:ext>
            </a:extLst>
          </p:cNvPr>
          <p:cNvSpPr>
            <a:spLocks noGrp="1"/>
          </p:cNvSpPr>
          <p:nvPr>
            <p:ph idx="1"/>
          </p:nvPr>
        </p:nvSpPr>
        <p:spPr>
          <a:xfrm>
            <a:off x="685801" y="2592572"/>
            <a:ext cx="10820400" cy="3198627"/>
          </a:xfrm>
        </p:spPr>
        <p:txBody>
          <a:bodyPr>
            <a:normAutofit/>
          </a:bodyPr>
          <a:lstStyle/>
          <a:p>
            <a:r>
              <a:rPr lang="en-US" dirty="0"/>
              <a:t>Encountered challenges such as non-normal residuals distributions and a dependent variable with a uniform distribution</a:t>
            </a:r>
          </a:p>
          <a:p>
            <a:r>
              <a:rPr lang="en-US" dirty="0"/>
              <a:t>Fit both a logistic regression Chance of Death model and a </a:t>
            </a:r>
            <a:r>
              <a:rPr lang="en-US" dirty="0" err="1"/>
              <a:t>randomForest</a:t>
            </a:r>
            <a:r>
              <a:rPr lang="en-US" dirty="0"/>
              <a:t> regression Days Left model with moderate-high success</a:t>
            </a:r>
          </a:p>
          <a:p>
            <a:r>
              <a:rPr lang="en-US" dirty="0"/>
              <a:t>The non-normal residuals distributions and the uniform distribution of the dependent variable necessitate cautious interpretation of the results.</a:t>
            </a:r>
          </a:p>
          <a:p>
            <a:r>
              <a:rPr lang="en-US" dirty="0"/>
              <a:t>Further analysis can include training machine learning models on two unused </a:t>
            </a:r>
            <a:r>
              <a:rPr lang="en-US" dirty="0" err="1"/>
              <a:t>datsets</a:t>
            </a:r>
            <a:r>
              <a:rPr lang="en-US" dirty="0"/>
              <a:t> in the NLMS PUMS six year dataset that begins in 1990, and test them on a subset of the eleven year dataset (also begins in </a:t>
            </a:r>
            <a:r>
              <a:rPr lang="en-US"/>
              <a:t>1990), filtered </a:t>
            </a:r>
            <a:r>
              <a:rPr lang="en-US" dirty="0"/>
              <a:t>to only include the deaths in the first six years of the eleven year study.</a:t>
            </a:r>
          </a:p>
        </p:txBody>
      </p:sp>
    </p:spTree>
    <p:extLst>
      <p:ext uri="{BB962C8B-B14F-4D97-AF65-F5344CB8AC3E}">
        <p14:creationId xmlns:p14="http://schemas.microsoft.com/office/powerpoint/2010/main" val="161888298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3723</TotalTime>
  <Words>548</Words>
  <Application>Microsoft Macintosh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Building a Mortality Predictor</vt:lpstr>
      <vt:lpstr>ABSTRACT</vt:lpstr>
      <vt:lpstr>Overview</vt:lpstr>
      <vt:lpstr>Summary Statistics</vt:lpstr>
      <vt:lpstr>Methodology</vt:lpstr>
      <vt:lpstr>ChanCe of Death Model</vt:lpstr>
      <vt:lpstr>Days LEFT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Strauman-Scott</dc:creator>
  <cp:lastModifiedBy>Anne Strauman-Scott</cp:lastModifiedBy>
  <cp:revision>10</cp:revision>
  <dcterms:created xsi:type="dcterms:W3CDTF">2024-05-06T15:42:56Z</dcterms:created>
  <dcterms:modified xsi:type="dcterms:W3CDTF">2024-05-09T12:59:36Z</dcterms:modified>
</cp:coreProperties>
</file>