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c/Bu2+1PskYgkL0D4FvH7S4ic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734a3b7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1734a3b7c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f6cb6b9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14f6cb6b92c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51accb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1851accb4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51accb4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1851accb42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51accb4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g1851accb42a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78" name="Google Shape;78;p13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03" name="Google Shape;20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209" name="Google Shape;209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71" name="Google Shape;171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77" name="Google Shape;17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78" name="Google Shape;17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3" name="Google Shape;19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4" name="Google Shape;19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5" name="Google Shape;19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6" name="Google Shape;196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oogle Shape;7;p1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Google Shape;8;p12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" name="Google Shape;9;p1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0" name="Google Shape;10;p1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" name="Google Shape;11;p1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" name="Google Shape;12;p1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" name="Google Shape;13;p1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" name="Google Shape;14;p1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" name="Google Shape;15;p1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" name="Google Shape;16;p1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" name="Google Shape;17;p1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" name="Google Shape;18;p1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" name="Google Shape;19;p1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" name="Google Shape;20;p1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" name="Google Shape;21;p1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" name="Google Shape;22;p1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" name="Google Shape;23;p1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" name="Google Shape;24;p1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" name="Google Shape;25;p1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" name="Google Shape;26;p1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" name="Google Shape;27;p1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" name="Google Shape;28;p1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" name="Google Shape;29;p1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" name="Google Shape;30;p1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" name="Google Shape;31;p1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" name="Google Shape;32;p1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3" name="Google Shape;33;p1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" name="Google Shape;34;p1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9" name="Google Shape;39;p1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1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1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1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1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4" name="Google Shape;44;p1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5" name="Google Shape;45;p1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6" name="Google Shape;46;p1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" name="Google Shape;47;p1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" name="Google Shape;48;p1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" name="Google Shape;49;p1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0" name="Google Shape;50;p1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" name="Google Shape;51;p1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6" name="Google Shape;56;p1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1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1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1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1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1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2" name="Google Shape;62;p1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3" name="Google Shape;63;p1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1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1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6" name="Google Shape;66;p12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67" name="Google Shape;67;p1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68" name="Google Shape;68;p1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0" name="Google Shape;70;p12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1" name="Google Shape;71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2" name="Google Shape;72;p1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5" name="Google Shape;85;p1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86" name="Google Shape;86;p14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7" name="Google Shape;87;p14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" name="Google Shape;88;p14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9" name="Google Shape;89;p14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0" name="Google Shape;90;p14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14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14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4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4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4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4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14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14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14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0" name="Google Shape;100;p14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1" name="Google Shape;101;p14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2" name="Google Shape;102;p14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3" name="Google Shape;103;p14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4" name="Google Shape;104;p14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5" name="Google Shape;105;p14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6" name="Google Shape;106;p14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14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" name="Google Shape;108;p14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09" name="Google Shape;109;p14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14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14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14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14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14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14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14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7" name="Google Shape;117;p14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8" name="Google Shape;118;p14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9" name="Google Shape;119;p14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0" name="Google Shape;120;p14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1" name="Google Shape;121;p14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2" name="Google Shape;122;p14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3" name="Google Shape;123;p14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4" name="Google Shape;124;p14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5" name="Google Shape;125;p14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6" name="Google Shape;126;p14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7" name="Google Shape;127;p14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8" name="Google Shape;128;p14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9" name="Google Shape;129;p14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0" name="Google Shape;130;p14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1" name="Google Shape;131;p14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2" name="Google Shape;132;p14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3" name="Google Shape;133;p14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descr="60%" id="138" name="Google Shape;138;p14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blipFill rotWithShape="1">
              <a:blip r:embed="rId1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9" name="Google Shape;139;p14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0" name="Google Shape;140;p14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1" name="Google Shape;141;p14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3" name="Google Shape;143;p14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4" name="Google Shape;144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5" name="Google Shape;145;p1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type="ctrTitle"/>
          </p:nvPr>
        </p:nvSpPr>
        <p:spPr>
          <a:xfrm>
            <a:off x="990600" y="1854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000"/>
              <a:t>Python para Engenharia de Dados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1"/>
          <p:cNvSpPr txBox="1"/>
          <p:nvPr>
            <p:ph idx="1" type="subTitle"/>
          </p:nvPr>
        </p:nvSpPr>
        <p:spPr>
          <a:xfrm>
            <a:off x="990600" y="3309937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lang="en-US"/>
              <a:t>Visualização de Dados - Matplotlib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3" name="Google Shape;283;p26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Acrescentando o GRID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plt.plot(x_periodo, y_temperaturas_1957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color='green', marker='o', linestyle='dashed', linewidth=2, markersize=12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plt.xlabel("Meses")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plt.grid();#axis=‘both’,’x’ou ’y’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914" y="3991702"/>
            <a:ext cx="3954236" cy="286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0" name="Google Shape;290;p27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Acrescentando </a:t>
            </a:r>
            <a:r>
              <a:rPr lang="en-US" sz="2000"/>
              <a:t>uma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anotação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plt.plot(x_periodo, y_temperaturas_1957, color='green', marker='o', linestyle='dashed', linewidth=2, markersize=12)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plt.annotate('(Tmax=16.2\n em Maio de 1957)', color = 'blue', xy=(5, 16.2), xytext=(6,13), arrowprops=dict(color='purple’))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plt.xlabel("Meses")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plt.grid();#axis=‘both’,’x’ou ’y’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5305" y="3853543"/>
            <a:ext cx="4188696" cy="3004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7" name="Google Shape;297;p11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Listando os estilos disponíveis para uso pelo Pyplot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print(plt.style.available)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Acrescentando estilo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plt.rcdefaults()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plt.style.use('seaborn-whitegrid')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plt.plot(x_periodo, y_temperaturas_1957, marker='o')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plt.annotate('(Tmax=16.2\n em Maio de 1957)', color = 'blue', xy=(5, 16.2), xytext=(6,13), arrowprops=dict(color='purple'))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plt.xlabel("Meses")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plt.grid();#axis=‘both’,’x’ou ’y’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34a3b7cb0_0_0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3" name="Google Shape;303;g1734a3b7cb0_0_0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Plotagem de gráfico usando estilo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  <p:pic>
        <p:nvPicPr>
          <p:cNvPr id="304" name="Google Shape;304;g1734a3b7cb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743" y="2315400"/>
            <a:ext cx="5652557" cy="4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310" name="Google Shape;310;p28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Acrescentando estilo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plt.rcdefaults()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plt.style.use('classic')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plt.plot(x_periodo, y_temperaturas_1957, marker='o', label="Tmax em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plt.annotate('(Tmax=16.2\n em Maio de 1957)', color = 'blue', xy=(5, 16.2), xytext=(6,13), arrowprops=dict(color='purple'))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plt.xlabel("Meses")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plt.grid()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plt.legend()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20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opções: https://matplotlib.org/stable/api/_as_gen/matplotlib.pyplot.legend.html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f6cb6b92c_0_1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pic>
        <p:nvPicPr>
          <p:cNvPr id="316" name="Google Shape;316;g14f6cb6b92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129" y="2231571"/>
            <a:ext cx="5551171" cy="4476751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ctangle: Click to edit Master text styles&#10;Second level&#10;Third level&#10;Fourth level&#10;Fifth level" id="317" name="Google Shape;317;g14f6cb6b92c_0_1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Plotagem de gráfico usando estilo e adicionando legenda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3" name="Google Shape;323;p29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Gráfico de Barras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plt.rcdefaults()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plt.style.use('seaborn-whitegrid')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(x_periodo, y_temperaturas_1957, label="Tmax em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plt.annotate('(Tmax=23.6\n em Junho de 1957)', color =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green', xy=(6, 23), xytext=(1,18), arrowprops=dict(color=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plt.xlabel("Meses")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axis=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plt.legend();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851accb42a_0_0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9" name="Google Shape;329;g1851accb42a_0_0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Plotagem do gráfico de barras com estilo e legenda</a:t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  <p:pic>
        <p:nvPicPr>
          <p:cNvPr id="330" name="Google Shape;330;g1851accb42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571" y="2014437"/>
            <a:ext cx="6021729" cy="484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51accb42a_0_9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36" name="Google Shape;336;g1851accb42a_0_9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Gráfico de Bolhas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plt.rcdefaults()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plt.style.use('ggplot')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(x_periodo, y_temperaturas_1957, label="Tmax em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plt.annotate('(Tmax=23.6\n em Junho de 1957)', color = 'green', xy=(6, 23), xytext=(1,18), arrowprops=dict(color='red'))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plt.xlabel("Meses")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plt.grid(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axis=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both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plt.legend()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plt.xticks(x_periodo, rotation = 'horizontal')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plt.yticks(np.arange(0, y_temperaturas_1957.max()+1));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851accb42a_0_17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42" name="Google Shape;342;g1851accb42a_0_17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Plotagem do gráfico de bolhas</a:t>
            </a:r>
            <a:endParaRPr sz="2000"/>
          </a:p>
        </p:txBody>
      </p:sp>
      <p:pic>
        <p:nvPicPr>
          <p:cNvPr id="343" name="Google Shape;343;g1851accb42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229" y="2132339"/>
            <a:ext cx="5794071" cy="472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Matplotlib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3" name="Google Shape;223;p2"/>
          <p:cNvSpPr txBox="1"/>
          <p:nvPr>
            <p:ph idx="1" type="body"/>
          </p:nvPr>
        </p:nvSpPr>
        <p:spPr>
          <a:xfrm>
            <a:off x="609600" y="1628775"/>
            <a:ext cx="82105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1800"/>
              <a:t>É a principal biblioteca de visualização do Python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1800"/>
              <a:t>Surge em 2002 quando [John Hunter](https://https://en.wikipedia.org/wiki/John_D._Hunter) e colegas conduziam pesquisas sobre epilepsia usando um software de análise de dados proprietário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1800"/>
              <a:t>Eles migraram para o Matlab por ser mais barato e flexível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1800"/>
              <a:t>Entretanto, o Matlab não havia sido projetado para manipular os diversos formatos e fontes de dados com os quais eles precisavam trabalhar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1800"/>
              <a:t>John Hunter então cria a primeira versão do matplotlib, uma ferramenta de visualização para análise de eletroencefalografias e eletrocorticografias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1800"/>
              <a:t>John faleceu em 2012 aos 44 anos por complicações em um tratamento de câncer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1800"/>
              <a:t>[Palestra](https://youtu.be/DNRJwENqEUY) de John Hunter na SciPy Conference (2012)</a:t>
            </a:r>
            <a:endParaRPr/>
          </a:p>
          <a:p>
            <a:pPr indent="-1752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49" name="Google Shape;349;p32"/>
          <p:cNvSpPr txBox="1"/>
          <p:nvPr>
            <p:ph idx="1" type="body"/>
          </p:nvPr>
        </p:nvSpPr>
        <p:spPr>
          <a:xfrm>
            <a:off x="609599" y="1617662"/>
            <a:ext cx="82106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Gráficos Sobrepostos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plt.rcdefaults()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plt.plot(x_periodo, y_temperaturas_1957, label = "Tmax em 1957", marker = 'o')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plt.plot(x_periodo, y_temperaturas_1977, label = "Tmax em 1977", marker = 's')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plt.plot(x_periodo, y_temperaturas_1997, label = "Tmax em 1997", marker = 'h')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plt.plot(x_periodo, y_temperaturas_2017, label = "Tmax em 2017", marker = '*')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plt.title("Controle de Temperatura Máxima dos últimos 60 anos (A cada 20 anos)")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plt.xlabel("Meses")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plt.grid()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plt.xticks([]) </a:t>
            </a:r>
            <a:r>
              <a:rPr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Oculta rótulo x</a:t>
            </a:r>
            <a:endParaRPr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plt.legend();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55" name="Google Shape;355;p33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Char char="•"/>
            </a:pPr>
            <a:r>
              <a:rPr lang="en-US" sz="2000"/>
              <a:t>Plotagem de gráficos de séries Sobrepostos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  <p:pic>
        <p:nvPicPr>
          <p:cNvPr id="356" name="Google Shape;3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971" y="2041561"/>
            <a:ext cx="6436329" cy="451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Utilizando Subplots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62" name="Google Shape;362;p34"/>
          <p:cNvSpPr txBox="1"/>
          <p:nvPr>
            <p:ph idx="1" type="body"/>
          </p:nvPr>
        </p:nvSpPr>
        <p:spPr>
          <a:xfrm>
            <a:off x="609599" y="1617662"/>
            <a:ext cx="82106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Exemplo GRID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3" name="Google Shape;3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657" y="1948543"/>
            <a:ext cx="6264366" cy="489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Utilizando Subplots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69" name="Google Shape;369;p35"/>
          <p:cNvSpPr txBox="1"/>
          <p:nvPr>
            <p:ph idx="1" type="body"/>
          </p:nvPr>
        </p:nvSpPr>
        <p:spPr>
          <a:xfrm>
            <a:off x="609599" y="1617662"/>
            <a:ext cx="82106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Exemplo GRID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gridsize = (7,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fig = plt.figure(figsize=(9, 6)) #default (6.4, 4.8)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ax1 = plt.subplot2grid(gridsize, (0, 0), colspan=2, rowspan=2) # 1957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ax2 = plt.subplot2grid(gridsize, (3, 0)) # 1977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ax3 = plt.subplot2grid(gridsize, (3, 1)) # 1997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ax4 = plt.subplot2grid(gridsize, (5, 0), colspan=2, rowspan=2) # 2017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ax1.set_title('Temperatura por mês em 1957')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ax1.plot(x_periodo, y_temperaturas_1957, 'gh--')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ax1.set_xlabel('Meses')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ax1.set_ylabel('1957')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ax1.set_xticks(x_periodo)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ax1.grid()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ax2.set_title('Temperatura por mês em 1975')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ax2.plot(x_periodo, y_temperaturas_1975, 'bo--')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ax2.set_xlabel('Meses')</a:t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 rot="10800000">
            <a:off x="2775857" y="1709056"/>
            <a:ext cx="1349829" cy="58782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AC9D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4125685" y="1617662"/>
            <a:ext cx="3570600" cy="6465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Determina o tamanho do gráfico (em polegadas)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Utilizando Subplots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77" name="Google Shape;377;p36"/>
          <p:cNvSpPr txBox="1"/>
          <p:nvPr>
            <p:ph idx="1" type="body"/>
          </p:nvPr>
        </p:nvSpPr>
        <p:spPr>
          <a:xfrm>
            <a:off x="609599" y="1617662"/>
            <a:ext cx="82106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Exemplo GRID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ax2.set_ylabel('1977')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ax2.set_xticks(x_periodo)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ax2.grid()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ax3.set_title('Temperatura por mês em 1997')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ax3.plot(x_periodo, y_temperaturas_1997, 'rs--')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ax3.set_xlabel('Meses')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ax3.set_ylabel('1997')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ax3.set_xticks(x_periodo)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ax3.grid()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ax4.set_title('Temperatura por mês em 2017')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ax4.plot(x_periodo, y_temperaturas_2017, 'm*--')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ax4.set_xlabel('Meses')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ax4.set_ylabel('2017')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ax4.set_xticks(x_periodo)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ax4.grid()</a:t>
            </a:r>
            <a:endParaRPr sz="15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Utilizando Subplots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83" name="Google Shape;383;p37"/>
          <p:cNvSpPr txBox="1"/>
          <p:nvPr>
            <p:ph idx="1" type="body"/>
          </p:nvPr>
        </p:nvSpPr>
        <p:spPr>
          <a:xfrm>
            <a:off x="609599" y="1617662"/>
            <a:ext cx="82106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Exemplo GRID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73" y="1939700"/>
            <a:ext cx="6838950" cy="49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9" name="Google Shape;229;p5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Importando o Matplotlib</a:t>
            </a:r>
            <a:endParaRPr sz="1800"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1ª forma</a:t>
            </a:r>
            <a:r>
              <a:rPr lang="en-US" sz="1400"/>
              <a:t>:</a:t>
            </a:r>
            <a:endParaRPr/>
          </a:p>
          <a:p>
            <a:pPr indent="0" lvl="0" marL="1028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	import matplotlib.pyplot as plt</a:t>
            </a:r>
            <a:endParaRPr sz="1800"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•"/>
            </a:pPr>
            <a:r>
              <a:rPr lang="en-US" sz="2000"/>
              <a:t>2ª forma:</a:t>
            </a:r>
            <a:endParaRPr/>
          </a:p>
          <a:p>
            <a:pPr indent="0" lvl="0" marL="1028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	from matplotlib import pyplot as plt</a:t>
            </a:r>
            <a:endParaRPr sz="1800"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</a:pPr>
            <a:r>
              <a:rPr lang="en-US" sz="2000"/>
              <a:t>Plotando os primeiros gráficos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import matplotlib.pyplot as plt</a:t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plt.</a:t>
            </a:r>
            <a:r>
              <a:rPr lang="en-US" sz="1800">
                <a:solidFill>
                  <a:srgbClr val="FF0000"/>
                </a:solidFill>
              </a:rPr>
              <a:t>plot</a:t>
            </a:r>
            <a:r>
              <a:rPr lang="en-US" sz="1800"/>
              <a:t>([2, 5, 10, 8, 1, 6])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Char char="•"/>
            </a:pPr>
            <a:r>
              <a:rPr lang="en-US" sz="2000"/>
              <a:t>Criando um gráfico de linhas, com string de formatação para cor, marcador e tipo de linha</a:t>
            </a:r>
            <a:endParaRPr/>
          </a:p>
          <a:p>
            <a:pPr indent="-217170" lvl="1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plt.</a:t>
            </a:r>
            <a:r>
              <a:rPr lang="en-US" sz="1800">
                <a:solidFill>
                  <a:srgbClr val="FF0000"/>
                </a:solidFill>
              </a:rPr>
              <a:t>plot</a:t>
            </a:r>
            <a:r>
              <a:rPr lang="en-US" sz="1800"/>
              <a:t>([2, 5, 10, 8, 1, 6], 'c*:');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5257800" y="6041573"/>
            <a:ext cx="36167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coloque ';' ao final do comando para ocultar informações sobre o objeto criado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4621" y="3309255"/>
            <a:ext cx="2885528" cy="193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836" y="802818"/>
            <a:ext cx="2891313" cy="222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Strings de formatação de Gráficos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8" name="Google Shape;238;p6"/>
          <p:cNvSpPr txBox="1"/>
          <p:nvPr>
            <p:ph idx="1" type="body"/>
          </p:nvPr>
        </p:nvSpPr>
        <p:spPr>
          <a:xfrm>
            <a:off x="3203719" y="5055056"/>
            <a:ext cx="5308909" cy="1661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28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rPr lang="en-US" sz="1800"/>
              <a:t>Exemplos de strings de formatação:</a:t>
            </a:r>
            <a:endParaRPr/>
          </a:p>
          <a:p>
            <a:pPr indent="-35433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1800"/>
              <a:t>'r--' =&gt; linha vermelhada tracejada</a:t>
            </a:r>
            <a:endParaRPr/>
          </a:p>
          <a:p>
            <a:pPr indent="-35433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1800"/>
              <a:t>'b.' =&gt; pontos azuis</a:t>
            </a:r>
            <a:endParaRPr/>
          </a:p>
          <a:p>
            <a:pPr indent="-35433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1800"/>
              <a:t>'ok' =&gt; círculos pretos</a:t>
            </a:r>
            <a:endParaRPr/>
          </a:p>
          <a:p>
            <a:pPr indent="0" lvl="0" marL="12572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28" y="1624694"/>
            <a:ext cx="2279335" cy="254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28" y="4233705"/>
            <a:ext cx="2282974" cy="13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2427" y="1624694"/>
            <a:ext cx="2507116" cy="245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9326" y="1624694"/>
            <a:ext cx="2370824" cy="325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8" name="Google Shape;248;p9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Criando gráfico com 4 conjuntos de Dados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5600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x = [1, 2, 3, 4, 5]</a:t>
            </a:r>
            <a:endParaRPr/>
          </a:p>
          <a:p>
            <a:pPr indent="0" lvl="1" marL="5600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y1 = [-3, 2, 6, 2, 1]</a:t>
            </a:r>
            <a:endParaRPr/>
          </a:p>
          <a:p>
            <a:pPr indent="0" lvl="1" marL="5600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y2 = [4, -2, 5, 8, 3]</a:t>
            </a:r>
            <a:endParaRPr/>
          </a:p>
          <a:p>
            <a:pPr indent="0" lvl="1" marL="5600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y3 = [7, 6, 4, 3, 1]</a:t>
            </a:r>
            <a:endParaRPr/>
          </a:p>
          <a:p>
            <a:pPr indent="0" lvl="1" marL="5600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y4 = [1, 2, 3, 4, 5]</a:t>
            </a:r>
            <a:endParaRPr/>
          </a:p>
          <a:p>
            <a:pPr indent="0" lvl="1" marL="5600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0" lvl="1" marL="5600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plt.plot(x, y1, 'ro--', x, y2, 'bh-.', x, y3, 'g^:', x, y4, 'y&gt;-')</a:t>
            </a:r>
            <a:endParaRPr/>
          </a:p>
          <a:p>
            <a:pPr indent="0" lvl="1" marL="56007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plt.title("Exemplo");</a:t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3">
            <a:alphaModFix/>
          </a:blip>
          <a:srcRect b="0" l="3028" r="0" t="0"/>
          <a:stretch/>
        </p:blipFill>
        <p:spPr>
          <a:xfrm>
            <a:off x="5334000" y="4306705"/>
            <a:ext cx="3486150" cy="255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5" name="Google Shape;255;p7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Recuperando dados de temperatura anual a cada 20 anos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Adicionando elementos ao gráfico de linhas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Definindo o conjunto de dados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import numpy as np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import matplotlib.pyplot as plt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weather = pd.read_csv('https://github.com/alanjones2/dataviz/raw/master/londonweather.csv')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weather.head()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# Pegando a numeração dos meses avaliados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x_periodo = weather[weather['Year'] == 1957].Month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# Pegando os dados de temperaturas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y_temperaturas_1957 = weather[weather['Year'] == 1957].Tmax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y_temperaturas_1977 = weather[weather['Year'] == 1977].Tmax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y_temperaturas_1997 = weather[weather['Year'] == 1997].Tmax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400"/>
              <a:t>y_temperaturas_2017 = weather[weather['Year'] == 2017].Tmax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4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1717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1" name="Google Shape;261;p8"/>
          <p:cNvSpPr txBox="1"/>
          <p:nvPr>
            <p:ph idx="1" type="body"/>
          </p:nvPr>
        </p:nvSpPr>
        <p:spPr>
          <a:xfrm>
            <a:off x="642253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Plotando labels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/>
              <a:t>plt.plot(x_periodo, y_temperaturas_1957);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plt.plot(x_periodo, y_temperaturas_1957)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800"/>
              <a:t>plt.xlabel("Meses");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029" y="1628775"/>
            <a:ext cx="3203121" cy="214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7029" y="4076729"/>
            <a:ext cx="3203121" cy="232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9" name="Google Shape;269;p10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Adicionando</a:t>
            </a:r>
            <a:r>
              <a:rPr lang="en-US" sz="2000"/>
              <a:t> elementos ao gráfico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plt.plot(x_periodo, y_temperaturas_1957,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marker= </a:t>
            </a:r>
            <a:r>
              <a:rPr lang="en-US" sz="1400"/>
              <a:t>'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1400"/>
              <a:t>'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plt.xlabel("Meses");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0" name="Google Shape;2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9229" y="3075215"/>
            <a:ext cx="4650921" cy="337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Exemplos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6" name="Google Shape;276;p25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Adicionando</a:t>
            </a:r>
            <a:r>
              <a:rPr lang="en-US" sz="2000"/>
              <a:t> elementos ao gráfico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plt.plot(x_periodo, y_temperaturas_1957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color='navy', marker='o', linestyle='dashed', linewidth=2, markersize=12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plt.title("Temperatura durante o Ano de 1957")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plt.ylabel("Temperatura")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plt.xlabel("Meses");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1886" y="3342822"/>
            <a:ext cx="4618264" cy="334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2001-08-26T03:20:45Z</dcterms:created>
  <dc:creator>Alexandre Siqueira Dias</dc:creator>
</cp:coreProperties>
</file>