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i7ZUCsRl883+AEgva5kdSHwy5C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Tahom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ac46a2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g23ac46a299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78" name="Google Shape;78;p27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203" name="Google Shape;203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209" name="Google Shape;209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 rot="5400000">
            <a:off x="4752975" y="2162175"/>
            <a:ext cx="5715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 rot="5400000">
            <a:off x="676275" y="238125"/>
            <a:ext cx="57150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 rot="5400000">
            <a:off x="2667000" y="762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  <a:defRPr sz="3200"/>
            </a:lvl1pPr>
            <a:lvl2pPr indent="-3352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indent="-3733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⬥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94" name="Google Shape;194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95" name="Google Shape;195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96" name="Google Shape;196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" name="Google Shape;7;p2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Google Shape;8;p2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" name="Google Shape;9;p2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0" name="Google Shape;10;p2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" name="Google Shape;11;p2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" name="Google Shape;12;p2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" name="Google Shape;13;p2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4" name="Google Shape;14;p2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" name="Google Shape;15;p2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" name="Google Shape;16;p2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" name="Google Shape;17;p2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" name="Google Shape;18;p2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" name="Google Shape;19;p2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" name="Google Shape;20;p2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" name="Google Shape;21;p2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" name="Google Shape;22;p2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" name="Google Shape;23;p2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" name="Google Shape;24;p2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" name="Google Shape;25;p2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" name="Google Shape;26;p2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" name="Google Shape;27;p2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" name="Google Shape;28;p2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" name="Google Shape;29;p2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" name="Google Shape;30;p2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1" name="Google Shape;31;p2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" name="Google Shape;32;p2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3" name="Google Shape;33;p2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" name="Google Shape;34;p2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2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2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2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2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9" name="Google Shape;39;p2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4" name="Google Shape;44;p2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5" name="Google Shape;45;p2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6" name="Google Shape;46;p2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" name="Google Shape;47;p2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" name="Google Shape;48;p2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" name="Google Shape;49;p2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0" name="Google Shape;50;p2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" name="Google Shape;51;p2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2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2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2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2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6" name="Google Shape;56;p2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2" name="Google Shape;62;p2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3" name="Google Shape;63;p2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6" name="Google Shape;66;p26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67" name="Google Shape;67;p2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68" name="Google Shape;68;p2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2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0" name="Google Shape;70;p2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1" name="Google Shape;71;p2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2" name="Google Shape;72;p26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4" name="Google Shape;84;p2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5" name="Google Shape;85;p2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86" name="Google Shape;86;p2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7" name="Google Shape;87;p2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8" name="Google Shape;88;p2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9" name="Google Shape;89;p2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0" name="Google Shape;90;p2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1" name="Google Shape;91;p2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2" name="Google Shape;92;p2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2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2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2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2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2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2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2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0" name="Google Shape;100;p2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1" name="Google Shape;101;p2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2" name="Google Shape;102;p2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3" name="Google Shape;103;p2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4" name="Google Shape;104;p2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5" name="Google Shape;105;p2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6" name="Google Shape;106;p2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7" name="Google Shape;107;p2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8" name="Google Shape;108;p2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09" name="Google Shape;109;p2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2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2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2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2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2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2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2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7" name="Google Shape;117;p2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8" name="Google Shape;118;p2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9" name="Google Shape;119;p2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0" name="Google Shape;120;p2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1" name="Google Shape;121;p2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2" name="Google Shape;122;p2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3" name="Google Shape;123;p2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4" name="Google Shape;124;p2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5" name="Google Shape;125;p2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6" name="Google Shape;126;p2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7" name="Google Shape;127;p2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8" name="Google Shape;128;p2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9" name="Google Shape;129;p2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0" name="Google Shape;130;p2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1" name="Google Shape;131;p2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2" name="Google Shape;132;p2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3" name="Google Shape;133;p2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4" name="Google Shape;134;p2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2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6" name="Google Shape;136;p2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7" name="Google Shape;137;p2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descr="60%" id="138" name="Google Shape;138;p28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blipFill rotWithShape="1">
              <a:blip r:embed="rId1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9" name="Google Shape;139;p2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0" name="Google Shape;140;p2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1" name="Google Shape;141;p2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2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3" name="Google Shape;143;p2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4" name="Google Shape;144;p2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5" name="Google Shape;145;p28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textbook.ds100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/>
          <p:nvPr>
            <p:ph type="ctrTitle"/>
          </p:nvPr>
        </p:nvSpPr>
        <p:spPr>
          <a:xfrm>
            <a:off x="990600" y="1854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000"/>
              <a:t>Python para Engenharia</a:t>
            </a:r>
            <a:r>
              <a:rPr b="1" lang="en-US" sz="4000"/>
              <a:t> de Dados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17" name="Google Shape;217;p1"/>
          <p:cNvSpPr txBox="1"/>
          <p:nvPr>
            <p:ph idx="1" type="subTitle"/>
          </p:nvPr>
        </p:nvSpPr>
        <p:spPr>
          <a:xfrm>
            <a:off x="990600" y="3309937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Trabalhando com o Pandas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79" name="Google Shape;279;p10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Lendo dados de um arquivo CSV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 = pd.read_csv('Notas.csv', encoding = '</a:t>
            </a:r>
            <a:r>
              <a:rPr lang="en-US" sz="1600"/>
              <a:t>utf-8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delimiter = ';')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notas.describe()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Imprimindo a quantidade de linhas e colunas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notas.shape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Exibindo as colunas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notas.columns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Exibindo a quantidade de valores não nulos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notas.count()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numpy as np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#Incluido novas colunas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notas['Alternativa'] = np.NaN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notas['Final'] =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notas['Media'] = round((notas['D1'] + notas['D2'] + notas['D3'])/3, 2)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85" name="Google Shape;285;p11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#importando e colunas específicas e renomeando as mesmas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 = pd.read_csv('Notas.csv', encoding = '</a:t>
            </a:r>
            <a:r>
              <a:rPr lang="en-US" sz="1600"/>
              <a:t>utf-8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delimiter = ';',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</a:t>
            </a:r>
            <a:r>
              <a:rPr b="0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usecols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[0, 1], </a:t>
            </a:r>
            <a:r>
              <a:rPr b="0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names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['NomeAluno', 'NotaD1</a:t>
            </a:r>
            <a:r>
              <a:rPr lang="en-US" sz="1600"/>
              <a:t>'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 = pd.read_csv('Notas.csv', encoding = '</a:t>
            </a:r>
            <a:r>
              <a:rPr lang="en-US" sz="1600"/>
              <a:t>utf-8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delimiter = ';',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</a:t>
            </a:r>
            <a:r>
              <a:rPr b="0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usecols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[0,1,3])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 = pd.read_csv('Notas.csv', encoding = '</a:t>
            </a:r>
            <a:r>
              <a:rPr lang="en-US" sz="1600"/>
              <a:t>utf-8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delimiter = ';',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</a:t>
            </a:r>
            <a:r>
              <a:rPr b="0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usecols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['Aluno', 'D3'])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91" name="Google Shape;291;p12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 = pd.read_csv('Notas.csv', encoding = '</a:t>
            </a:r>
            <a:r>
              <a:rPr lang="en-US" sz="1600"/>
              <a:t>utf-8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delimiter = ';')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Verificando linhas duplicadas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notas.duplicated()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Removendo linhas duplicadas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notas.drop_duplicates(inplace = 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97" name="Google Shape;297;p13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alunos = {'nome' : ['João', 'Maria', 'Carlos', 'Silvia', 'André', 'Juliana', 'Alex'],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'RA': [1000, 2000, 3000, 4000, 2700, 6000, 1000],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'sexo': ['M', 'F', 'M', 'F', 'M', 'F', 'M'],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'nota': [80.0, 90.0, 75.0, 100.0, 96.5, 98.5, 90]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 = pd.DataFrame(alunos)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Verificando as linhas que possuem RA duplicado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df.duplicated(subset = ['RA'])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Exibindo uma cópia do DataFrame as linhas que possuem RA duplicado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df.drop_duplicates(subset = ['RA'])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Removendo as linhas que possuem RA duplicado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df.drop_duplicates(subset = ['RA'], inplace = True)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03" name="Google Shape;303;p14"/>
          <p:cNvSpPr txBox="1"/>
          <p:nvPr>
            <p:ph idx="1" type="body"/>
          </p:nvPr>
        </p:nvSpPr>
        <p:spPr>
          <a:xfrm>
            <a:off x="838200" y="14843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 = pd.read_csv('Notas.csv', encoding = '</a:t>
            </a:r>
            <a:r>
              <a:rPr lang="en-US" sz="1200"/>
              <a:t>utf-8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delimiter = ';')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#Exibindo somente as colunas Aluno e D3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notas[['Aluno', 'D3']]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#Exibindo os alunos que obtiveram nota D3 &gt;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notas[(notas.D3 &gt; 10)]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#Exibindo o nome dos alunos, e as notas D1 e D3,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#para aqueles que obtiveram D3 maior que 10 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#D1 menor que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notas[(notas['D3'] &gt; 10) &amp; (notas['D1'] &lt; 10)][['Aluno', 'D3']]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notas[(notas.D3 &gt; 10) &amp; (notas.D1 &lt; 10)][['Aluno', 'D3']]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Utilizando o método query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notas.query('D3 &gt; 10 and D1 &lt; 10')[['Aluno', 'D3']]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09" name="Google Shape;309;p15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 = pd.read_csv('Notas.csv', encoding = '</a:t>
            </a:r>
            <a:r>
              <a:rPr lang="en-US" sz="1200"/>
              <a:t>utf-8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delimiter = ';</a:t>
            </a:r>
            <a:r>
              <a:rPr lang="en-US" sz="1200"/>
              <a:t>'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Verificando valores nulos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notas[(notas.D3.isnull()) &amp; (notas.D2.notnull())][['Aluno', 'D3', 'D2']]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notas.query('D3.isnull() and not D2.isnull()')[['Aluno', 'D3', 'D2']]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#Removendo linhas com valores nulos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notas.dropna()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notas.dropna(inplace = True)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lang="en-US" sz="1200"/>
              <a:t>#Removendo linhas que possuem somente a coluna D3 nula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lang="en-US" sz="1200"/>
              <a:t>notas.dropna(subset=['D3'])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#Removendo colunas com valores nulos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notas.dropna(axis = 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notas.dropna(axis = 1, inplace = True)</a:t>
            </a:r>
            <a:endParaRPr/>
          </a:p>
          <a:p>
            <a:pPr indent="-25908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15" name="Google Shape;315;p16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lang="en-US" sz="1200"/>
              <a:t>df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pd.read_csv('Notas.csv', encoding = '</a:t>
            </a:r>
            <a:r>
              <a:rPr lang="en-US" sz="1200"/>
              <a:t>utf-8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delimiter = ';</a:t>
            </a:r>
            <a:r>
              <a:rPr lang="en-US" sz="1200"/>
              <a:t>'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Recuperando as notas dos alunos Alexandre e Carlos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df[df.Aluno.isin(['Alexandre', 'Carlos</a:t>
            </a:r>
            <a:r>
              <a:rPr lang="en-US" sz="1200"/>
              <a:t>'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])]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Alunos que começam com Car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df[df.Aluno.str.startswith('Car')]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Alunos que terminam com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df[df.Aluno.str.endswith('a')]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Alunos que possuem Jo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df[df.Aluno.str.contains('Jo')]</a:t>
            </a:r>
            <a:r>
              <a:rPr lang="en-US" sz="1200"/>
              <a:t>[['Aluno', 'D3']]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Alunos que possuem jo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df[df.Aluno.str.lower().str.contains('jo')]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Atualizando a coluna com o nome de todos os alunos em maiúsculo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df['Aluno'] = df.Aluno.str.upper()</a:t>
            </a:r>
            <a:endParaRPr/>
          </a:p>
          <a:p>
            <a:pPr indent="-25908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21" name="Google Shape;321;p17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 = pd.read_csv('Notas_Curso.csv', encoding = '</a:t>
            </a:r>
            <a:r>
              <a:rPr lang="en-US" sz="1200"/>
              <a:t>utf-8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delimiter = ';')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Ordenando os dados pelo nome do Aluno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notas.sort_values(by = 'Aluno')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Ordenando os dados pelo nome do Aluno em ordem decrescente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notas.sort_values(by = 'Aluno', ascending = False)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Ordenando os dados pelo nome do Curso e do Aluno, em ordem crescente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notas.sort_values(by = ['Curso','Aluno'])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Ordenando os dados pelo nome do Curso em ordem decrescente, e do Aluno, em ordem crescente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notas.sort_values(by = ['Curso','Aluno'], ascending = [False, True])</a:t>
            </a:r>
            <a:endParaRPr/>
          </a:p>
          <a:p>
            <a:pPr indent="-25908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27" name="Google Shape;327;p18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 = pd.read_csv('Notas.csv', encoding = '</a:t>
            </a:r>
            <a:r>
              <a:rPr lang="en-US" sz="1200"/>
              <a:t>utf-8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delimiter = ';')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#Media das notas D1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print(notas['D1'].mean())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#Maior nota da D2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print(notas['D2'].max())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#Menor nota da D3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print(notas['D2'].min())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33" name="Google Shape;333;p19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 = pd.read_csv('Notas_Curso.csv', encoding = '</a:t>
            </a:r>
            <a:r>
              <a:rPr lang="en-US" sz="1200"/>
              <a:t>utf-8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delimiter = ';')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Quantidade de linhas por curso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notas['Curso'].value_counts()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Quantidade de linhas por sexo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notas['Sexo'].value_counts()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Quantidade de alunos por curso e sexo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notas.groupby(['Curso', 'Sexo']) ['Aluno'].count()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Média das notas por curso e sexo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notas.groupby(['Curso', 'Sexo']).mean().round(2)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23" name="Google Shape;223;p2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Biblioteca poderosa para manipulação e análise de dados estruturados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Utilizada amplamente no processo de preparação de dados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Permite funções de limpeza e manipulação de dados, como por exemplo o preenchimento, substituição ou inserção de valores nulos, exclusão de dados duplicados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Permite a utilização de funções estatísticas para análise de dados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39" name="Google Shape;339;p20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 = pd.read_csv('Notas.csv', encoding = '</a:t>
            </a:r>
            <a:r>
              <a:rPr lang="en-US" sz="1200"/>
              <a:t>utf-8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', delimiter = ';')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Excluindo as linhas que possuem valores nulos somente na coluna D2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notasD2 = notas.dropna(subset = ['D2'])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Removendo as linhas duplicadas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notasD2.drop_duplicates(inplace = 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Gravando um DataFrame em um arquivo CSV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Com a opção index = False, não será criada uma coluna para os índices do DataFrame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notasD2.to_csv('Copia_notas.csv', encoding = 'utf-8', index = False)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ac46a299e_0_0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45" name="Google Shape;345;g23ac46a299e_0_0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500"/>
              <a:t>import pandas as pd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rPr lang="en-US" sz="1500"/>
              <a:t>weather = pd.read_csv('https://github.com/alanjones2/dataviz/raw/master/londonweather.csv')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1500"/>
          </a:p>
        </p:txBody>
      </p:sp>
      <p:sp>
        <p:nvSpPr>
          <p:cNvPr id="346" name="Google Shape;346;g23ac46a299e_0_0"/>
          <p:cNvSpPr txBox="1"/>
          <p:nvPr/>
        </p:nvSpPr>
        <p:spPr>
          <a:xfrm>
            <a:off x="609600" y="5486400"/>
            <a:ext cx="840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https://projectcodeed.blogspot.com/2020/10/python-pandas-and-sqlite.html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52" name="Google Shape;352;p23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 = pd.read_csv('Notas_Curso.csv', encoding = 'ANSI', delimiter = ';')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Plotando gráfico de quantidade de alunos por Curso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notas['Curso'].value_counts().plot()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Rotacionando o label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notas['Curso'].value_counts().plot(rot = 90)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notas['Curso'].value_counts().plot(title = 'Alunos por Curso', rot = 90).set(xlabel='Curso', ylabel='Qtd Alunos')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notas['Curso'].value_counts().plot(kind = 'bar', title = 'Alunos por Curso', rot = 90).set(xlabel='Curso', ylabel='Qtd Alunos')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58" name="Google Shape;358;p24"/>
          <p:cNvSpPr txBox="1"/>
          <p:nvPr>
            <p:ph idx="1" type="body"/>
          </p:nvPr>
        </p:nvSpPr>
        <p:spPr>
          <a:xfrm>
            <a:off x="838200" y="16176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temp = pd.read_csv('Temperatura.csv', encoding = 'ANSI', delimiter = ';')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temp.sample(5)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temp.groupby('cidade').mean().plot(kind = 'bar')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= temp[(temp.cidade == 'Belo Horizonte') &amp; (temp.data_coleta &gt;= '21/01/2020') &amp; (temp.data_coleta &lt;= '25/01/2020')]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t.plot(kind='line',x='data_coleta',y='temperatura', title = 'Temperatura de BH').set(xlabel='Dia', ylabel='Temperatura')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Referências	</a:t>
            </a:r>
            <a:endParaRPr/>
          </a:p>
        </p:txBody>
      </p:sp>
      <p:sp>
        <p:nvSpPr>
          <p:cNvPr descr="Rectangle: Click to edit Master text styles&#10;Second level&#10;Third level&#10;Fourth level&#10;Fifth level" id="364" name="Google Shape;364;p25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Principles and Techniques of Data Science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Chapter 3: Tabular Data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sng">
                <a:solidFill>
                  <a:schemeClr val="hlink"/>
                </a:solidFill>
                <a:hlinkClick r:id="rId3"/>
              </a:rPr>
              <a:t>https://www.textbook.ds100.org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29" name="Google Shape;229;p3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Possui dois tipos de dados básicos: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DataFrame</a:t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14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0" name="Google Shape;2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" y="3614737"/>
            <a:ext cx="4081462" cy="24304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1" name="Google Shape;23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0812" y="3690937"/>
            <a:ext cx="3913187" cy="19732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p3"/>
          <p:cNvSpPr txBox="1"/>
          <p:nvPr/>
        </p:nvSpPr>
        <p:spPr>
          <a:xfrm>
            <a:off x="838200" y="3141662"/>
            <a:ext cx="237807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"/>
          <p:cNvSpPr txBox="1"/>
          <p:nvPr/>
        </p:nvSpPr>
        <p:spPr>
          <a:xfrm>
            <a:off x="5927725" y="3249612"/>
            <a:ext cx="1670050" cy="407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3"/>
          <p:cNvCxnSpPr/>
          <p:nvPr/>
        </p:nvCxnSpPr>
        <p:spPr>
          <a:xfrm>
            <a:off x="1047750" y="5973762"/>
            <a:ext cx="3873500" cy="168275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3"/>
          <p:cNvCxnSpPr/>
          <p:nvPr/>
        </p:nvCxnSpPr>
        <p:spPr>
          <a:xfrm flipH="1">
            <a:off x="5180012" y="5421312"/>
            <a:ext cx="163512" cy="560387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3"/>
          <p:cNvSpPr txBox="1"/>
          <p:nvPr/>
        </p:nvSpPr>
        <p:spPr>
          <a:xfrm>
            <a:off x="4948237" y="5973762"/>
            <a:ext cx="3159125" cy="407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"/>
          <p:cNvSpPr txBox="1"/>
          <p:nvPr/>
        </p:nvSpPr>
        <p:spPr>
          <a:xfrm>
            <a:off x="457200" y="5988050"/>
            <a:ext cx="8229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from Data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Series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43" name="Google Shape;243;p4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Arranjos unidimensionais indexados, que podem conter elementos de tipos diversos (int, float, string, list etc.)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#Criando uma série indexada por valores inteiros, iniciando em 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 = pd.Series([10, 20, 43, 87, 3])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#Criando uma série indexada por letras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 = pd.Series([10, 20, 43, 87, 3], index = ['a', 'b', 'c', 'd', 'e</a:t>
            </a:r>
            <a:r>
              <a:rPr lang="en-US" sz="1400"/>
              <a:t>'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#Criando uma série indexada por nomes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 = pd.Series([10, 20, 43, 87, 3], index = ['João', 'Maria', 'Pedro', 'Sílvia', 'Alex</a:t>
            </a:r>
            <a:r>
              <a:rPr lang="en-US" sz="1400"/>
              <a:t>'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Series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49" name="Google Shape;249;p5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#Transformando um dicionário em uma série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dicionario = {'João': 90, 'Maria': 86, 'André': 75, 'Carla': 94}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 = pd.Series(dicionario)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lang="en-US" sz="1400"/>
              <a:t>s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erie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numpy as np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#Trabalhando com valores nulos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dicionario = {'João': 90, 'Maria': 86, 'André': 75, 'Carla': 94, 'Alex': </a:t>
            </a:r>
            <a:r>
              <a:rPr b="0" i="0" lang="en-US" sz="1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np.NaN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 = pd.Series(dicionario)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print(serie.isnull()) # Verificando os valores nulos na série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Series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55" name="Google Shape;255;p6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funcionario = {'João': 1500, 'Maria': 2500, 'André': 3000.50, 'Carla': 4000.00, 'Alex': 30000.00}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 = pd.Series(funcionario)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Exibindo resumo estatístico da série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serie.</a:t>
            </a:r>
            <a:r>
              <a:rPr b="0" i="0" lang="en-US" sz="1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describe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#Ordenando a série pelo índice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serie.</a:t>
            </a:r>
            <a:r>
              <a:rPr b="0" i="0" lang="en-US" sz="1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sort_index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(inplace = 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#Ordenando a série pelo valor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serie.</a:t>
            </a:r>
            <a:r>
              <a:rPr b="0" i="0" lang="en-US" sz="1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sort_values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(inplace = 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Series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61" name="Google Shape;261;p7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funcionario = {'João': 1500, 'Maria': 2500, 'André': 3000.50, 'Carla': 4000.00, 'Alex': 30000.00}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 = pd.Series(funcionario)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Verificando se um índice se encontra na série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'João' in serie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#Retornando o valor para o índice 'Carla'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print(serie.loc['Carla'])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print(serie['Carla'])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#Retornando o valor para os índice 'Maria' e Carla'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print(serie.loc[['Carla', 'Maria']])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print(serie[['Carla', 'Maria']])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#Retornando o valor para o índice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print(serie.iloc[0])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print(serie[0])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#Retornando o valor para os índices 0 e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print(serie.iloc[[0,2]])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print(serie[[0,2]])</a:t>
            </a:r>
            <a:endParaRPr/>
          </a:p>
          <a:p>
            <a:pPr indent="-25908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 txBox="1"/>
          <p:nvPr>
            <p:ph type="title"/>
          </p:nvPr>
        </p:nvSpPr>
        <p:spPr>
          <a:xfrm>
            <a:off x="609600" y="304800"/>
            <a:ext cx="821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Series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67" name="Google Shape;267;p8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funcionario = {'João': 1500, 'Maria': 2500, 'André': 3000.50, 'Carla': 4000.00, 'Alex': 30000.00}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serie = pd.Series(funcionario)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#Retornando os 3 primeiros registros da série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print(serie.loc['João':'André</a:t>
            </a:r>
            <a:r>
              <a:rPr lang="en-US" sz="1200"/>
              <a:t>'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print(serie['João':'André'])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print(serie.iloc[0:3])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print(serie[0:3])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print(serie.</a:t>
            </a:r>
            <a:r>
              <a:rPr b="0" i="0" lang="en-US" sz="1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head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(3))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#Retornando os 3 últimos registros da série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print(serie.</a:t>
            </a:r>
            <a:r>
              <a:rPr b="0" i="0" lang="en-US" sz="1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tail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(3))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print(serie[-3:])</a:t>
            </a:r>
            <a:endParaRPr/>
          </a:p>
          <a:p>
            <a:pPr indent="-25908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/>
          <p:nvPr>
            <p:ph type="title"/>
          </p:nvPr>
        </p:nvSpPr>
        <p:spPr>
          <a:xfrm>
            <a:off x="609600" y="304800"/>
            <a:ext cx="8210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73" name="Google Shape;273;p9"/>
          <p:cNvSpPr txBox="1"/>
          <p:nvPr>
            <p:ph idx="1" type="body"/>
          </p:nvPr>
        </p:nvSpPr>
        <p:spPr>
          <a:xfrm>
            <a:off x="8382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DataFrame: estrutura bidimensional, utilizada para armazenamento de dados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pandas as pd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alunos = {'nome' : ['João', 'Maria', 'Carlos', 'Silvia', 'André', 'Juliana'],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'RA': [1000, 2000, 3000, 4000, 2700, 6000],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'sexo': ['M', 'F', 'M', 'F', 'M', 'F'],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'nota': [80.0, 90.0, 75.0, 100.0, 96.5, 98.5]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 = pd.DataFrame(alunos)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 #exibe todo o dataframe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df.head() #exibe os 5 primeiros registros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df.tail() #exibe os 5 últimos registros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df.describe() # resumo estatístico de todos os campos numéricos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Plano grafico">
  <a:themeElements>
    <a:clrScheme name="Plano grafic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no grafico">
  <a:themeElements>
    <a:clrScheme name="Plano grafic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2001-08-26T03:20:45Z</dcterms:created>
  <dc:creator>Alexandre Siqueira Dias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