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7" r:id="rId3"/>
    <p:sldId id="266" r:id="rId4"/>
    <p:sldId id="264" r:id="rId5"/>
    <p:sldId id="280" r:id="rId6"/>
    <p:sldId id="276" r:id="rId7"/>
    <p:sldId id="278" r:id="rId8"/>
    <p:sldId id="277" r:id="rId9"/>
    <p:sldId id="279" r:id="rId10"/>
    <p:sldId id="268" r:id="rId11"/>
    <p:sldId id="270" r:id="rId12"/>
    <p:sldId id="274" r:id="rId13"/>
    <p:sldId id="273" r:id="rId14"/>
    <p:sldId id="271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4"/>
    <a:srgbClr val="3C4B78"/>
    <a:srgbClr val="3F4A75"/>
    <a:srgbClr val="D8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6718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439A-6EC2-4CEE-93C3-441655B29714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21B2-4826-4E86-BF08-99ECB8A5CF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9.svg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Konkreter Eindruck, wie ich damit arbeite; Vorteile / Nachteile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;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„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“ in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(„Barbara Köhler“) ;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chronology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and at </a:t>
            </a:r>
            <a:r>
              <a:rPr lang="de-DE" dirty="0" err="1"/>
              <a:t>the</a:t>
            </a:r>
            <a:r>
              <a:rPr lang="de-DE" dirty="0"/>
              <a:t> same time </a:t>
            </a:r>
            <a:r>
              <a:rPr lang="de-DE" dirty="0" err="1"/>
              <a:t>disciminate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(Review </a:t>
            </a:r>
            <a:r>
              <a:rPr lang="de-DE" dirty="0" err="1"/>
              <a:t>problem</a:t>
            </a:r>
            <a:r>
              <a:rPr lang="de-DE" dirty="0"/>
              <a:t> / UX)</a:t>
            </a:r>
          </a:p>
          <a:p>
            <a:endParaRPr lang="de-DE" dirty="0"/>
          </a:p>
          <a:p>
            <a:r>
              <a:rPr lang="de-DE" dirty="0"/>
              <a:t>Comes at a </a:t>
            </a:r>
            <a:r>
              <a:rPr lang="de-DE" dirty="0" err="1"/>
              <a:t>price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jack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-all-trades </a:t>
            </a:r>
            <a:r>
              <a:rPr lang="de-DE" dirty="0" err="1"/>
              <a:t>device</a:t>
            </a:r>
            <a:r>
              <a:rPr lang="de-DE" dirty="0"/>
              <a:t>; </a:t>
            </a:r>
            <a:r>
              <a:rPr lang="de-DE" dirty="0" err="1"/>
              <a:t>conflicting</a:t>
            </a:r>
            <a:r>
              <a:rPr lang="de-DE" dirty="0"/>
              <a:t> </a:t>
            </a:r>
            <a:r>
              <a:rPr lang="de-DE" dirty="0" err="1"/>
              <a:t>demands</a:t>
            </a:r>
            <a:r>
              <a:rPr lang="de-DE" dirty="0"/>
              <a:t> (s. </a:t>
            </a:r>
            <a:r>
              <a:rPr lang="de-DE" dirty="0" err="1"/>
              <a:t>above</a:t>
            </a:r>
            <a:r>
              <a:rPr lang="de-DE" dirty="0"/>
              <a:t>) </a:t>
            </a:r>
            <a:r>
              <a:rPr lang="de-DE" dirty="0" err="1"/>
              <a:t>may</a:t>
            </a:r>
            <a:r>
              <a:rPr lang="de-DE" dirty="0"/>
              <a:t> 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met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and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okay </a:t>
            </a:r>
            <a:r>
              <a:rPr lang="de-DE" dirty="0" err="1"/>
              <a:t>yaml</a:t>
            </a:r>
            <a:r>
              <a:rPr lang="de-DE" dirty="0"/>
              <a:t> (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perfectionists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4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New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: </a:t>
            </a:r>
          </a:p>
          <a:p>
            <a:r>
              <a:rPr lang="de-DE" dirty="0"/>
              <a:t>track </a:t>
            </a:r>
            <a:r>
              <a:rPr lang="de-DE" dirty="0" err="1"/>
              <a:t>progress</a:t>
            </a:r>
            <a:endParaRPr lang="de-DE" dirty="0"/>
          </a:p>
          <a:p>
            <a:r>
              <a:rPr lang="de-DE" dirty="0"/>
              <a:t>Clear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progress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all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green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all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and </a:t>
            </a:r>
            <a:r>
              <a:rPr lang="de-DE" dirty="0" err="1"/>
              <a:t>clarity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Collaborative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–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-ranking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7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23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9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Alone </a:t>
            </a:r>
            <a:r>
              <a:rPr lang="de-DE" dirty="0" err="1"/>
              <a:t>meaning</a:t>
            </a:r>
            <a:r>
              <a:rPr lang="de-DE" dirty="0"/>
              <a:t>: </a:t>
            </a:r>
            <a:r>
              <a:rPr lang="de-DE" dirty="0" err="1"/>
              <a:t>run</a:t>
            </a:r>
            <a:r>
              <a:rPr lang="de-DE" dirty="0"/>
              <a:t> 80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all (!!!)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and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. The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baffling</a:t>
            </a:r>
            <a:r>
              <a:rPr lang="de-DE" dirty="0"/>
              <a:t> (at least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Versionizing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it</a:t>
            </a:r>
            <a:r>
              <a:rPr lang="de-DE" dirty="0"/>
              <a:t> was an </a:t>
            </a:r>
            <a:r>
              <a:rPr lang="de-DE" dirty="0" err="1"/>
              <a:t>unsolved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was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…..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ludicrous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….</a:t>
            </a:r>
          </a:p>
          <a:p>
            <a:endParaRPr lang="de-DE" dirty="0"/>
          </a:p>
          <a:p>
            <a:r>
              <a:rPr lang="de-DE" dirty="0"/>
              <a:t>Plus I was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mysterious</a:t>
            </a:r>
            <a:r>
              <a:rPr lang="de-DE" dirty="0"/>
              <a:t> </a:t>
            </a:r>
            <a:r>
              <a:rPr lang="de-DE" dirty="0" err="1"/>
              <a:t>realm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and </a:t>
            </a:r>
            <a:r>
              <a:rPr lang="de-DE" dirty="0" err="1"/>
              <a:t>kinda</a:t>
            </a:r>
            <a:r>
              <a:rPr lang="de-DE" dirty="0"/>
              <a:t> „</a:t>
            </a:r>
            <a:r>
              <a:rPr lang="de-DE" dirty="0" err="1"/>
              <a:t>graduate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-like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8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/>
              <a:t>Circling</a:t>
            </a:r>
            <a:r>
              <a:rPr lang="de-DE" u="sng" dirty="0"/>
              <a:t> </a:t>
            </a:r>
            <a:r>
              <a:rPr lang="de-DE" u="sng" dirty="0" err="1"/>
              <a:t>through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stages</a:t>
            </a:r>
            <a:r>
              <a:rPr lang="de-DE" u="sng" dirty="0"/>
              <a:t> (</a:t>
            </a:r>
            <a:r>
              <a:rPr lang="de-DE" u="sng" dirty="0" err="1"/>
              <a:t>see</a:t>
            </a:r>
            <a:r>
              <a:rPr lang="de-DE" u="sng" dirty="0"/>
              <a:t> </a:t>
            </a:r>
            <a:r>
              <a:rPr lang="de-DE" u="sng" dirty="0" err="1"/>
              <a:t>right</a:t>
            </a:r>
            <a:r>
              <a:rPr lang="de-DE" u="sng" dirty="0"/>
              <a:t>) on a </a:t>
            </a:r>
            <a:r>
              <a:rPr lang="de-DE" u="sng" dirty="0" err="1"/>
              <a:t>regular</a:t>
            </a:r>
            <a:r>
              <a:rPr lang="de-DE" u="sng" dirty="0"/>
              <a:t> </a:t>
            </a:r>
            <a:r>
              <a:rPr lang="de-DE" u="sng" dirty="0" err="1"/>
              <a:t>basis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Message: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an </a:t>
            </a:r>
            <a:r>
              <a:rPr lang="de-DE" dirty="0" err="1"/>
              <a:t>administrator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and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; and permanent support;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5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manual</a:t>
            </a:r>
            <a:r>
              <a:rPr lang="de-DE" sz="1600" dirty="0"/>
              <a:t> </a:t>
            </a:r>
            <a:r>
              <a:rPr lang="de-DE" sz="1600" dirty="0" err="1"/>
              <a:t>searches</a:t>
            </a:r>
            <a:r>
              <a:rPr lang="de-DE" sz="1600" dirty="0"/>
              <a:t> and </a:t>
            </a:r>
            <a:r>
              <a:rPr lang="de-DE" sz="1600" dirty="0" err="1"/>
              <a:t>interpretation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hit</a:t>
            </a:r>
            <a:r>
              <a:rPr lang="de-DE" sz="1600" dirty="0"/>
              <a:t> </a:t>
            </a:r>
            <a:r>
              <a:rPr lang="de-DE" sz="1600" dirty="0" err="1"/>
              <a:t>lists</a:t>
            </a:r>
            <a:r>
              <a:rPr lang="de-DE" sz="1600" dirty="0"/>
              <a:t> : personal, „</a:t>
            </a:r>
            <a:r>
              <a:rPr lang="de-DE" sz="1600" dirty="0" err="1"/>
              <a:t>intellecutal</a:t>
            </a:r>
            <a:r>
              <a:rPr lang="de-DE" sz="1600" dirty="0"/>
              <a:t>“,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„</a:t>
            </a:r>
            <a:r>
              <a:rPr lang="de-DE" sz="1600" dirty="0" err="1"/>
              <a:t>hands</a:t>
            </a:r>
            <a:r>
              <a:rPr lang="de-DE" sz="1600" dirty="0"/>
              <a:t>-on“, </a:t>
            </a:r>
            <a:r>
              <a:rPr lang="de-DE" sz="1600" dirty="0" err="1"/>
              <a:t>controllable</a:t>
            </a:r>
            <a:r>
              <a:rPr lang="de-DE" sz="1600" dirty="0"/>
              <a:t>, </a:t>
            </a:r>
            <a:r>
              <a:rPr lang="de-DE" sz="1600" dirty="0" err="1"/>
              <a:t>reproducible</a:t>
            </a:r>
            <a:r>
              <a:rPr lang="de-DE" sz="1600" dirty="0"/>
              <a:t> and </a:t>
            </a:r>
            <a:r>
              <a:rPr lang="de-DE" sz="1600" dirty="0" err="1"/>
              <a:t>traceable</a:t>
            </a:r>
            <a:r>
              <a:rPr lang="de-DE" sz="1600" dirty="0"/>
              <a:t> –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librarians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Automated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and </a:t>
            </a:r>
            <a:r>
              <a:rPr lang="de-DE" sz="1600" dirty="0" err="1"/>
              <a:t>looking</a:t>
            </a:r>
            <a:r>
              <a:rPr lang="de-DE" sz="1600" dirty="0"/>
              <a:t> at </a:t>
            </a:r>
            <a:r>
              <a:rPr lang="de-DE" sz="1600" dirty="0" err="1"/>
              <a:t>green</a:t>
            </a:r>
            <a:r>
              <a:rPr lang="de-DE" sz="1600" dirty="0"/>
              <a:t> </a:t>
            </a:r>
            <a:r>
              <a:rPr lang="de-DE" sz="1600" dirty="0" err="1"/>
              <a:t>checks</a:t>
            </a:r>
            <a:r>
              <a:rPr lang="de-DE" sz="1600" dirty="0"/>
              <a:t> and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crosses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technocratic</a:t>
            </a:r>
            <a:r>
              <a:rPr lang="de-DE" sz="1600" dirty="0"/>
              <a:t>, like </a:t>
            </a:r>
            <a:r>
              <a:rPr lang="de-DE" sz="1600" dirty="0" err="1"/>
              <a:t>loss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and </a:t>
            </a:r>
            <a:r>
              <a:rPr lang="de-DE" sz="1600" dirty="0" err="1"/>
              <a:t>kind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externalised</a:t>
            </a:r>
            <a:r>
              <a:rPr lang="de-DE" sz="1600" dirty="0"/>
              <a:t>. I </a:t>
            </a:r>
            <a:r>
              <a:rPr lang="de-DE" sz="1600" dirty="0" err="1"/>
              <a:t>don‘t</a:t>
            </a:r>
            <a:r>
              <a:rPr lang="de-DE" sz="1600" dirty="0"/>
              <a:t>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there‘s</a:t>
            </a:r>
            <a:r>
              <a:rPr lang="de-DE" sz="1600" dirty="0"/>
              <a:t> </a:t>
            </a:r>
            <a:r>
              <a:rPr lang="de-DE" sz="1600" dirty="0" err="1"/>
              <a:t>trust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</a:t>
            </a:r>
            <a:r>
              <a:rPr lang="de-DE" sz="1600" dirty="0" err="1"/>
              <a:t>doing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job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While</a:t>
            </a:r>
            <a:r>
              <a:rPr lang="de-DE" sz="1600" dirty="0"/>
              <a:t> in </a:t>
            </a:r>
            <a:r>
              <a:rPr lang="de-DE" sz="1600" dirty="0" err="1"/>
              <a:t>effect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round</a:t>
            </a:r>
            <a:r>
              <a:rPr lang="de-DE" sz="1600" dirty="0"/>
              <a:t>. </a:t>
            </a:r>
            <a:r>
              <a:rPr lang="de-DE" sz="1600" dirty="0" err="1"/>
              <a:t>Failure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across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advantages</a:t>
            </a:r>
            <a:r>
              <a:rPr lang="de-DE" sz="1600" dirty="0"/>
              <a:t>, </a:t>
            </a:r>
            <a:r>
              <a:rPr lang="de-DE" sz="1600" dirty="0" err="1"/>
              <a:t>nay</a:t>
            </a:r>
            <a:r>
              <a:rPr lang="de-DE" sz="1600" dirty="0"/>
              <a:t>: </a:t>
            </a:r>
            <a:r>
              <a:rPr lang="de-DE" sz="1600" dirty="0" err="1"/>
              <a:t>the</a:t>
            </a:r>
            <a:r>
              <a:rPr lang="de-DE" sz="1600" dirty="0"/>
              <a:t> NECESSITY </a:t>
            </a:r>
            <a:r>
              <a:rPr lang="de-DE" sz="1600" dirty="0" err="1"/>
              <a:t>for</a:t>
            </a:r>
            <a:r>
              <a:rPr lang="de-DE" sz="1600" dirty="0"/>
              <a:t> test-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r>
              <a:rPr lang="de-DE" sz="1600" dirty="0"/>
              <a:t>: 82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queries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Side </a:t>
            </a:r>
            <a:r>
              <a:rPr lang="de-DE" sz="1600" dirty="0" err="1"/>
              <a:t>effects</a:t>
            </a:r>
            <a:r>
              <a:rPr lang="de-DE" sz="1600" dirty="0"/>
              <a:t> </a:t>
            </a:r>
            <a:r>
              <a:rPr lang="de-DE" sz="1600" dirty="0" err="1"/>
              <a:t>seem</a:t>
            </a:r>
            <a:r>
              <a:rPr lang="de-DE" sz="1600" dirty="0"/>
              <a:t> not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differentiated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fulfill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demands</a:t>
            </a:r>
            <a:r>
              <a:rPr lang="de-DE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1600" b="1" dirty="0" err="1"/>
              <a:t>automated</a:t>
            </a:r>
            <a:r>
              <a:rPr lang="de-DE" sz="1600" b="1" dirty="0"/>
              <a:t> </a:t>
            </a:r>
            <a:r>
              <a:rPr lang="de-DE" sz="1600" b="1" dirty="0" err="1"/>
              <a:t>tests</a:t>
            </a:r>
            <a:r>
              <a:rPr lang="de-DE" sz="1600" b="1" dirty="0"/>
              <a:t> versus </a:t>
            </a:r>
            <a:r>
              <a:rPr lang="de-DE" sz="1600" b="1" dirty="0" err="1"/>
              <a:t>manual</a:t>
            </a:r>
            <a:r>
              <a:rPr lang="de-DE" sz="1600" b="1" dirty="0"/>
              <a:t> </a:t>
            </a:r>
            <a:r>
              <a:rPr lang="de-DE" sz="1600" b="1" dirty="0" err="1"/>
              <a:t>searches</a:t>
            </a:r>
            <a:endParaRPr lang="de-DE" sz="1600" b="1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1600" b="1" dirty="0" err="1"/>
              <a:t>test</a:t>
            </a:r>
            <a:r>
              <a:rPr lang="de-DE" sz="1600" b="1" dirty="0"/>
              <a:t> </a:t>
            </a:r>
            <a:r>
              <a:rPr lang="de-DE" sz="1600" b="1" dirty="0" err="1"/>
              <a:t>results</a:t>
            </a:r>
            <a:r>
              <a:rPr lang="de-DE" sz="1600" b="1" dirty="0"/>
              <a:t> versus </a:t>
            </a:r>
            <a:r>
              <a:rPr lang="de-DE" sz="1600" b="1" dirty="0" err="1"/>
              <a:t>interpretation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hit</a:t>
            </a:r>
            <a:r>
              <a:rPr lang="de-DE" sz="1600" b="1" dirty="0"/>
              <a:t> </a:t>
            </a:r>
            <a:r>
              <a:rPr lang="de-DE" sz="1600" b="1" dirty="0" err="1"/>
              <a:t>lists</a:t>
            </a:r>
            <a:endParaRPr lang="de-DE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Big </a:t>
            </a:r>
            <a:r>
              <a:rPr lang="de-DE" dirty="0" err="1"/>
              <a:t>Issue</a:t>
            </a:r>
            <a:r>
              <a:rPr lang="de-DE" dirty="0"/>
              <a:t>: Präzisierung: Anforderung; </a:t>
            </a:r>
            <a:r>
              <a:rPr lang="de-DE" dirty="0" err="1"/>
              <a:t>Reproducible</a:t>
            </a:r>
            <a:r>
              <a:rPr lang="de-DE" dirty="0"/>
              <a:t> (-&gt; Duncan)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8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9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0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3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8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_ein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5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reite/schmal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1" y="1620000"/>
            <a:ext cx="78144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8837721" y="1620000"/>
            <a:ext cx="2671384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52200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1620000"/>
            <a:ext cx="5220000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1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zweispaltig +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2119719"/>
            <a:ext cx="5220000" cy="384674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2119720"/>
            <a:ext cx="5220000" cy="384674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20000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6289104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9170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_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336890"/>
            <a:ext cx="12192000" cy="52110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208799" y="6524295"/>
            <a:ext cx="9680759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6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30. September 2024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altLang="de-DE" sz="900" dirty="0" err="1">
                <a:solidFill>
                  <a:schemeClr val="bg1"/>
                </a:solidFill>
                <a:latin typeface="+mn-lt"/>
              </a:rPr>
              <a:t>VuFind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Leipzig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SBB-PK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Paterson / Kaufmann 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CC BY 4.0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Seite </a:t>
            </a:r>
            <a:fld id="{9CC973F8-89F3-4371-92FE-140F5BB70AF5}" type="slidenum">
              <a:rPr lang="de-DE" sz="900">
                <a:solidFill>
                  <a:schemeClr val="bg1"/>
                </a:solidFill>
                <a:latin typeface="+mn-lt"/>
              </a:rPr>
              <a:pPr algn="r"/>
              <a:t>‹Nr.›</a:t>
            </a:fld>
            <a:r>
              <a:rPr lang="de-DE" sz="900" dirty="0">
                <a:solidFill>
                  <a:schemeClr val="bg1"/>
                </a:solidFill>
                <a:latin typeface="+mn-lt"/>
              </a:rPr>
              <a:t> </a:t>
            </a:r>
            <a:endParaRPr lang="de-DE" sz="900" dirty="0"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25" y="330681"/>
            <a:ext cx="1592533" cy="350077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 bwMode="auto">
          <a:xfrm>
            <a:off x="0" y="1012257"/>
            <a:ext cx="12192000" cy="18000"/>
          </a:xfrm>
          <a:prstGeom prst="rect">
            <a:avLst/>
          </a:prstGeom>
          <a:solidFill>
            <a:srgbClr val="D8DD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creativecommons.org/licenses/by-nc/2.0/?ref=openvers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hyperlink" Target="https://www.flickr.com/photos/85853333@N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www.flickr.com/photos/85853333@N00/2199355153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2.0/?ref=openverse" TargetMode="External"/><Relationship Id="rId5" Type="http://schemas.openxmlformats.org/officeDocument/2006/relationships/hyperlink" Target="https://www.flickr.com/photos/94502827@N00" TargetMode="External"/><Relationship Id="rId4" Type="http://schemas.openxmlformats.org/officeDocument/2006/relationships/hyperlink" Target="https://www.flickr.com/photos/94502827@N00/38044444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sa/2.0/?ref=openverse" TargetMode="External"/><Relationship Id="rId5" Type="http://schemas.openxmlformats.org/officeDocument/2006/relationships/hyperlink" Target="https://www.flickr.com/photos/15100608@N03" TargetMode="External"/><Relationship Id="rId4" Type="http://schemas.openxmlformats.org/officeDocument/2006/relationships/hyperlink" Target="https://www.flickr.com/photos/15100608@N03/2339418253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Annette.kaufmann@sbb.spk-berlin.de" TargetMode="External"/><Relationship Id="rId3" Type="http://schemas.openxmlformats.org/officeDocument/2006/relationships/image" Target="../media/image27.jpg"/><Relationship Id="rId7" Type="http://schemas.openxmlformats.org/officeDocument/2006/relationships/hyperlink" Target="mailto:Duncan.paterson@sbb.spk-berlin.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nd/2.0/?ref=openverse" TargetMode="External"/><Relationship Id="rId5" Type="http://schemas.openxmlformats.org/officeDocument/2006/relationships/hyperlink" Target="https://www.flickr.com/photos/36416173@N03" TargetMode="External"/><Relationship Id="rId4" Type="http://schemas.openxmlformats.org/officeDocument/2006/relationships/hyperlink" Target="https://www.flickr.com/photos/36416173@N03/1297682007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69444890@N00/405632849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s://creativecommons.org/licenses/by/2.0/?ref=openverse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flickr.com/photos/69444890@N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1494971"/>
            <a:ext cx="12192000" cy="536302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0000" y="2406201"/>
            <a:ext cx="9677875" cy="345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altLang="de-DE" sz="1600" cap="all" dirty="0">
                <a:solidFill>
                  <a:schemeClr val="bg1"/>
                </a:solidFill>
                <a:latin typeface="+mn-lt"/>
              </a:rPr>
              <a:t>Staatsbibliothek zu Berlin – PK</a:t>
            </a:r>
          </a:p>
          <a:p>
            <a:pPr algn="l"/>
            <a:endParaRPr lang="de-DE" altLang="de-DE" sz="1800" cap="all" dirty="0">
              <a:solidFill>
                <a:schemeClr val="bg1"/>
              </a:solidFill>
              <a:latin typeface="+mn-lt"/>
            </a:endParaRPr>
          </a:p>
          <a:p>
            <a:pPr algn="l"/>
            <a:br>
              <a:rPr lang="de-DE" altLang="de-DE" sz="1800" cap="all" dirty="0">
                <a:solidFill>
                  <a:schemeClr val="bg1"/>
                </a:solidFill>
                <a:latin typeface="+mn-lt"/>
              </a:rPr>
            </a:b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really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relevant? Browser-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Testing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Enhancing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Search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collaboratively</a:t>
            </a:r>
            <a:endParaRPr lang="de-DE" altLang="de-DE" sz="3600" cap="all" dirty="0">
              <a:solidFill>
                <a:schemeClr val="bg1"/>
              </a:solidFill>
              <a:latin typeface="+mj-lt"/>
            </a:endParaRPr>
          </a:p>
          <a:p>
            <a:pPr algn="l"/>
            <a:endParaRPr lang="de-DE" altLang="de-DE" sz="4500" cap="all" dirty="0">
              <a:solidFill>
                <a:schemeClr val="bg1"/>
              </a:solidFill>
            </a:endParaRPr>
          </a:p>
          <a:p>
            <a:pPr algn="l"/>
            <a:r>
              <a:rPr lang="de-DE" altLang="de-DE" sz="1600" dirty="0">
                <a:solidFill>
                  <a:schemeClr val="bg1"/>
                </a:solidFill>
              </a:rPr>
              <a:t>Paterson / Kaufmann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17" y="364653"/>
            <a:ext cx="3227140" cy="7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8" y="1536356"/>
            <a:ext cx="3524796" cy="831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D205C574-8354-499B-BBF0-0CE05EE5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598913" y="1283298"/>
            <a:ext cx="5941924" cy="3958806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6015AF8-54F7-4074-9681-0A85DC27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0643" y="2827771"/>
            <a:ext cx="3613206" cy="249387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58CD613-87CF-4977-8563-1EC341DA1F3C}"/>
              </a:ext>
            </a:extLst>
          </p:cNvPr>
          <p:cNvSpPr/>
          <p:nvPr/>
        </p:nvSpPr>
        <p:spPr>
          <a:xfrm>
            <a:off x="1520228" y="5040766"/>
            <a:ext cx="44156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Shock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Shock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 Horror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Horror</a:t>
            </a:r>
            <a:r>
              <a:rPr lang="en-US" sz="800" dirty="0">
                <a:highlight>
                  <a:srgbClr val="E8EBF4"/>
                </a:highlight>
              </a:rPr>
              <a:t>" by </a:t>
            </a:r>
            <a:r>
              <a:rPr lang="en-US" sz="800" dirty="0">
                <a:highlight>
                  <a:srgbClr val="E8EBF4"/>
                </a:highlight>
                <a:hlinkClick r:id="rId12"/>
              </a:rPr>
              <a:t>Jeremy Brooks</a:t>
            </a:r>
            <a:r>
              <a:rPr lang="en-US" sz="800" dirty="0">
                <a:highlight>
                  <a:srgbClr val="E8EBF4"/>
                </a:highlight>
              </a:rPr>
              <a:t> is licensed under </a:t>
            </a:r>
            <a:r>
              <a:rPr lang="en-US" sz="800" dirty="0">
                <a:highlight>
                  <a:srgbClr val="E8EBF4"/>
                </a:highlight>
                <a:hlinkClick r:id="rId13"/>
              </a:rPr>
              <a:t>CC BY-NC 2.0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8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1B86-562A-4F74-905A-7690038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Might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Okay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7552C-AEBA-4F85-88F4-662E6A6F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25" y="1665967"/>
            <a:ext cx="5842725" cy="4351338"/>
          </a:xfrm>
        </p:spPr>
        <p:txBody>
          <a:bodyPr/>
          <a:lstStyle/>
          <a:p>
            <a:r>
              <a:rPr lang="de-DE" sz="2000" dirty="0" err="1"/>
              <a:t>managing</a:t>
            </a:r>
            <a:r>
              <a:rPr lang="de-DE" sz="2000" dirty="0"/>
              <a:t> </a:t>
            </a:r>
            <a:r>
              <a:rPr lang="de-DE" sz="2000" dirty="0" err="1"/>
              <a:t>expectations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and</a:t>
            </a:r>
            <a:br>
              <a:rPr lang="de-DE" sz="2000" dirty="0"/>
            </a:br>
            <a:r>
              <a:rPr lang="de-DE" sz="2000" dirty="0" err="1"/>
              <a:t>can‘t</a:t>
            </a:r>
            <a:r>
              <a:rPr lang="de-DE" sz="2000" dirty="0"/>
              <a:t> </a:t>
            </a:r>
            <a:r>
              <a:rPr lang="de-DE" sz="2000" dirty="0" err="1"/>
              <a:t>solve</a:t>
            </a:r>
            <a:r>
              <a:rPr lang="de-DE" sz="2000" dirty="0"/>
              <a:t> </a:t>
            </a:r>
            <a:r>
              <a:rPr lang="de-DE" sz="2000" dirty="0" err="1"/>
              <a:t>re</a:t>
            </a:r>
            <a:r>
              <a:rPr lang="de-DE" sz="2000" dirty="0"/>
              <a:t>: </a:t>
            </a:r>
            <a:r>
              <a:rPr lang="de-DE" sz="2000" dirty="0" err="1"/>
              <a:t>VuFind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endParaRPr lang="de-DE" sz="2000" dirty="0"/>
          </a:p>
          <a:p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grips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(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less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explaining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colleagues</a:t>
            </a:r>
            <a:endParaRPr lang="de-DE" sz="2000" dirty="0"/>
          </a:p>
          <a:p>
            <a:r>
              <a:rPr lang="de-DE" sz="2000" dirty="0"/>
              <a:t>„</a:t>
            </a:r>
            <a:r>
              <a:rPr lang="de-DE" sz="2000" dirty="0" err="1"/>
              <a:t>comes</a:t>
            </a:r>
            <a:r>
              <a:rPr lang="de-DE" sz="2000" dirty="0"/>
              <a:t> at a </a:t>
            </a:r>
            <a:r>
              <a:rPr lang="de-DE" sz="2000" dirty="0" err="1"/>
              <a:t>price</a:t>
            </a:r>
            <a:r>
              <a:rPr lang="de-DE" sz="2000" dirty="0"/>
              <a:t>“</a:t>
            </a:r>
          </a:p>
          <a:p>
            <a:r>
              <a:rPr lang="de-DE" sz="2000" dirty="0" err="1"/>
              <a:t>there‘s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such </a:t>
            </a:r>
            <a:r>
              <a:rPr lang="de-DE" sz="2000" dirty="0" err="1"/>
              <a:t>thing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=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769F5-115C-4860-9D7C-FB7230A1F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8" r="12820" b="36053"/>
          <a:stretch/>
        </p:blipFill>
        <p:spPr>
          <a:xfrm>
            <a:off x="7317087" y="1637846"/>
            <a:ext cx="4257497" cy="267064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AFFE19-E41F-4CC8-B125-06C4DBBA2A87}"/>
              </a:ext>
            </a:extLst>
          </p:cNvPr>
          <p:cNvSpPr/>
          <p:nvPr/>
        </p:nvSpPr>
        <p:spPr>
          <a:xfrm>
            <a:off x="7250228" y="4388469"/>
            <a:ext cx="4324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Our Coffee is Okay</a:t>
            </a:r>
            <a:r>
              <a:rPr lang="en-US" sz="900" dirty="0"/>
              <a:t>" by </a:t>
            </a:r>
            <a:r>
              <a:rPr lang="en-US" sz="900" dirty="0">
                <a:hlinkClick r:id="rId5"/>
              </a:rPr>
              <a:t>SeeMidTN.com (aka Brent)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CBAAF21-6581-4C49-9AA9-0C0F9EFE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3119437"/>
            <a:ext cx="6705600" cy="303847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0E9838-A2C6-4C6E-A2E9-5D613284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14" r="20244" b="6827"/>
          <a:stretch/>
        </p:blipFill>
        <p:spPr>
          <a:xfrm>
            <a:off x="615225" y="1204144"/>
            <a:ext cx="6491796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034933" y="2483717"/>
            <a:ext cx="45323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learned</a:t>
            </a:r>
            <a:r>
              <a:rPr lang="de-DE" sz="2000" dirty="0"/>
              <a:t> so </a:t>
            </a:r>
            <a:r>
              <a:rPr lang="de-DE" sz="2000" dirty="0" err="1"/>
              <a:t>much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track </a:t>
            </a:r>
            <a:r>
              <a:rPr lang="de-DE" sz="2000" dirty="0" err="1">
                <a:solidFill>
                  <a:srgbClr val="7030A0"/>
                </a:solidFill>
              </a:rPr>
              <a:t>progress</a:t>
            </a:r>
            <a:r>
              <a:rPr lang="de-DE" sz="2000" dirty="0">
                <a:solidFill>
                  <a:srgbClr val="7030A0"/>
                </a:solidFill>
              </a:rPr>
              <a:t> (</a:t>
            </a:r>
            <a:r>
              <a:rPr lang="de-DE" sz="2000" dirty="0" err="1">
                <a:solidFill>
                  <a:srgbClr val="7030A0"/>
                </a:solidFill>
              </a:rPr>
              <a:t>accurately</a:t>
            </a:r>
            <a:r>
              <a:rPr lang="de-DE" sz="20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Clear </a:t>
            </a:r>
            <a:r>
              <a:rPr lang="de-DE" sz="2000" dirty="0" err="1">
                <a:solidFill>
                  <a:srgbClr val="7030A0"/>
                </a:solidFill>
              </a:rPr>
              <a:t>definition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of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goal</a:t>
            </a:r>
            <a:endParaRPr lang="de-DE" sz="2000" dirty="0">
              <a:solidFill>
                <a:srgbClr val="7030A0"/>
              </a:solidFill>
            </a:endParaRP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Collaborative </a:t>
            </a:r>
            <a:r>
              <a:rPr lang="de-DE" sz="2000" dirty="0" err="1">
                <a:solidFill>
                  <a:srgbClr val="7030A0"/>
                </a:solidFill>
              </a:rPr>
              <a:t>yaml-work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is</a:t>
            </a:r>
            <a:r>
              <a:rPr lang="de-DE" sz="2000" dirty="0">
                <a:solidFill>
                  <a:srgbClr val="7030A0"/>
                </a:solidFill>
              </a:rPr>
              <a:t> easy!</a:t>
            </a:r>
          </a:p>
          <a:p>
            <a:pPr>
              <a:spcAft>
                <a:spcPts val="1200"/>
              </a:spcAft>
            </a:pP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4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E848-C82B-4D71-8AB4-FDDF87CA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The Frontier (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pushed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C11A4-256B-4EC8-AC03-B2768622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0000"/>
            <a:ext cx="6603015" cy="4351338"/>
          </a:xfrm>
        </p:spPr>
        <p:txBody>
          <a:bodyPr/>
          <a:lstStyle/>
          <a:p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: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in </a:t>
            </a:r>
            <a:r>
              <a:rPr lang="de-DE" sz="2000" dirty="0" err="1"/>
              <a:t>main</a:t>
            </a:r>
            <a:r>
              <a:rPr lang="de-DE" sz="2000" dirty="0"/>
              <a:t> -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doesn‘t</a:t>
            </a:r>
            <a:r>
              <a:rPr lang="de-DE" sz="2000" dirty="0"/>
              <a:t> </a:t>
            </a:r>
            <a:r>
              <a:rPr lang="de-DE" sz="2000" dirty="0" err="1"/>
              <a:t>translate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library</a:t>
            </a:r>
            <a:r>
              <a:rPr lang="de-DE" sz="2000" dirty="0"/>
              <a:t>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DE" sz="2000" dirty="0"/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integrate</a:t>
            </a:r>
            <a:r>
              <a:rPr lang="de-DE" sz="2000" dirty="0"/>
              <a:t> CICD </a:t>
            </a:r>
            <a:r>
              <a:rPr lang="de-DE" sz="2000" dirty="0" err="1"/>
              <a:t>practices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librarians</a:t>
            </a:r>
            <a:r>
              <a:rPr lang="de-DE" sz="2000" dirty="0"/>
              <a:t> </a:t>
            </a:r>
            <a:r>
              <a:rPr lang="de-DE" sz="2000" dirty="0" err="1"/>
              <a:t>everyday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endParaRPr lang="de-DE" sz="2000" dirty="0"/>
          </a:p>
          <a:p>
            <a:r>
              <a:rPr lang="de-DE" sz="2000" dirty="0" err="1"/>
              <a:t>evolution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Excell</a:t>
            </a:r>
            <a:r>
              <a:rPr lang="de-DE" sz="2000" dirty="0"/>
              <a:t>-sheet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world-wide</a:t>
            </a:r>
            <a:r>
              <a:rPr lang="de-DE" sz="2000" dirty="0"/>
              <a:t> </a:t>
            </a:r>
            <a:r>
              <a:rPr lang="de-DE" sz="2000" dirty="0" err="1"/>
              <a:t>publication</a:t>
            </a:r>
            <a:r>
              <a:rPr lang="de-DE" sz="2000" dirty="0"/>
              <a:t>: </a:t>
            </a:r>
            <a:r>
              <a:rPr lang="de-DE" sz="2000" dirty="0" err="1"/>
              <a:t>transparency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scary</a:t>
            </a:r>
            <a:endParaRPr lang="de-DE" sz="2000" dirty="0"/>
          </a:p>
          <a:p>
            <a:r>
              <a:rPr lang="de-DE" sz="2000" dirty="0" err="1"/>
              <a:t>discovery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users</a:t>
            </a:r>
            <a:r>
              <a:rPr lang="de-DE" sz="2000" dirty="0"/>
              <a:t> </a:t>
            </a:r>
            <a:r>
              <a:rPr lang="de-DE" sz="2000" dirty="0" err="1"/>
              <a:t>become</a:t>
            </a:r>
            <a:r>
              <a:rPr lang="de-DE" sz="2000" dirty="0"/>
              <a:t> </a:t>
            </a:r>
            <a:r>
              <a:rPr lang="de-DE" sz="2000" dirty="0" err="1"/>
              <a:t>contributor</a:t>
            </a:r>
            <a:r>
              <a:rPr lang="de-DE" sz="2000" dirty="0"/>
              <a:t>/</a:t>
            </a:r>
            <a:r>
              <a:rPr lang="de-DE" sz="2000" dirty="0" err="1"/>
              <a:t>contributress</a:t>
            </a:r>
            <a:endParaRPr lang="de-DE" sz="2000" dirty="0"/>
          </a:p>
          <a:p>
            <a:r>
              <a:rPr lang="de-DE" sz="2000" dirty="0" err="1"/>
              <a:t>user</a:t>
            </a:r>
            <a:r>
              <a:rPr lang="de-DE" sz="2000" dirty="0"/>
              <a:t> </a:t>
            </a:r>
            <a:r>
              <a:rPr lang="de-DE" sz="2000" dirty="0" err="1"/>
              <a:t>research-based</a:t>
            </a:r>
            <a:r>
              <a:rPr lang="de-DE" sz="2000" dirty="0"/>
              <a:t> </a:t>
            </a:r>
            <a:r>
              <a:rPr lang="de-DE" sz="2000" dirty="0" err="1"/>
              <a:t>decisionmaking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447A3DE-3C11-47A7-9360-4DDD07EC60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005423" y="1374102"/>
            <a:ext cx="3366816" cy="422171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AF035DB-4D4F-44AA-AC26-00495D8FBC70}"/>
              </a:ext>
            </a:extLst>
          </p:cNvPr>
          <p:cNvSpPr/>
          <p:nvPr/>
        </p:nvSpPr>
        <p:spPr>
          <a:xfrm>
            <a:off x="8005423" y="5602006"/>
            <a:ext cx="354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c'era</a:t>
            </a:r>
            <a:r>
              <a:rPr lang="en-US" sz="900" dirty="0">
                <a:hlinkClick r:id="rId4"/>
              </a:rPr>
              <a:t> una </a:t>
            </a:r>
            <a:r>
              <a:rPr lang="en-US" sz="900" dirty="0" err="1">
                <a:hlinkClick r:id="rId4"/>
              </a:rPr>
              <a:t>volta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il</a:t>
            </a:r>
            <a:r>
              <a:rPr lang="en-US" sz="900" dirty="0">
                <a:hlinkClick r:id="rId4"/>
              </a:rPr>
              <a:t> west.....once upon a time in the west....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betbele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BY-NC-SA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0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CCDA-A8D6-4D90-9EA3-37CF6F6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1039B61-6C9C-40F4-A8B5-591208CA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620000"/>
            <a:ext cx="5321292" cy="324598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FABEDB0-18C6-465B-B293-BB9E19AA75CE}"/>
              </a:ext>
            </a:extLst>
          </p:cNvPr>
          <p:cNvSpPr/>
          <p:nvPr/>
        </p:nvSpPr>
        <p:spPr>
          <a:xfrm>
            <a:off x="614824" y="4885577"/>
            <a:ext cx="4871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Microkarts</a:t>
            </a:r>
            <a:r>
              <a:rPr lang="en-US" sz="900" dirty="0">
                <a:hlinkClick r:id="rId4"/>
              </a:rPr>
              <a:t>: Orange versus Lime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Bricknave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BY-NC-ND 2.0</a:t>
            </a:r>
            <a:r>
              <a:rPr lang="en-US" sz="900" dirty="0"/>
              <a:t>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203B3B-A7E4-4873-AFC5-3FC7B19D88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9104" y="1620001"/>
            <a:ext cx="5551204" cy="3381846"/>
          </a:xfrm>
        </p:spPr>
        <p:txBody>
          <a:bodyPr/>
          <a:lstStyle/>
          <a:p>
            <a:pPr marL="0" indent="0">
              <a:buNone/>
            </a:pPr>
            <a:endParaRPr lang="de-DE" dirty="0">
              <a:hlinkClick r:id="rId7"/>
            </a:endParaRPr>
          </a:p>
          <a:p>
            <a:pPr marL="0" indent="0">
              <a:buNone/>
            </a:pPr>
            <a:r>
              <a:rPr lang="de-DE" sz="2400" dirty="0">
                <a:hlinkClick r:id="rId7"/>
              </a:rPr>
              <a:t>https://github.com/StabiBerlin/sbb-relevance-test</a:t>
            </a:r>
          </a:p>
          <a:p>
            <a:pPr marL="0" indent="0">
              <a:buNone/>
            </a:pPr>
            <a:endParaRPr lang="de-DE" sz="2000">
              <a:hlinkClick r:id="rId7"/>
            </a:endParaRPr>
          </a:p>
          <a:p>
            <a:pPr marL="0" indent="0">
              <a:buNone/>
            </a:pPr>
            <a:endParaRPr lang="de-DE" sz="2000" dirty="0">
              <a:hlinkClick r:id="rId7"/>
            </a:endParaRPr>
          </a:p>
          <a:p>
            <a:pPr marL="0" indent="0">
              <a:buNone/>
            </a:pPr>
            <a:r>
              <a:rPr lang="de-DE" sz="2000" dirty="0">
                <a:hlinkClick r:id="rId7"/>
              </a:rPr>
              <a:t>Duncan.paterson@sbb.spk-berlin.de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hlinkClick r:id="rId8"/>
              </a:rPr>
              <a:t>Annette.kaufmann@sbb.spk-berlin.de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372145" y="3414708"/>
            <a:ext cx="45323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</a:t>
            </a:r>
            <a:r>
              <a:rPr lang="de-DE" sz="2000" dirty="0" err="1"/>
              <a:t>it</a:t>
            </a:r>
            <a:r>
              <a:rPr lang="de-DE" sz="2000" dirty="0"/>
              <a:t> all </a:t>
            </a:r>
            <a:r>
              <a:rPr lang="de-DE" sz="2000" dirty="0" err="1"/>
              <a:t>alone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I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all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exiting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6863C-E84E-4714-ADCC-0FAD20B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Tricky</a:t>
            </a:r>
            <a:br>
              <a:rPr lang="de-DE" sz="2000" dirty="0"/>
            </a:br>
            <a:r>
              <a:rPr lang="de-DE" sz="2000" dirty="0"/>
              <a:t> IT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654268-712E-4B4B-B5BD-479C38B7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00" y="3784129"/>
            <a:ext cx="7042874" cy="4351338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The </a:t>
            </a:r>
            <a:r>
              <a:rPr lang="de-DE" sz="2000" dirty="0" err="1"/>
              <a:t>biggie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000" dirty="0"/>
              <a:t>: </a:t>
            </a:r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around</a:t>
            </a:r>
            <a:r>
              <a:rPr lang="de-DE" sz="2000" dirty="0"/>
              <a:t> </a:t>
            </a:r>
            <a:r>
              <a:rPr lang="de-DE" sz="2000" dirty="0" err="1"/>
              <a:t>workflow</a:t>
            </a:r>
            <a:r>
              <a:rPr lang="de-DE" sz="2000" dirty="0"/>
              <a:t> and </a:t>
            </a:r>
            <a:r>
              <a:rPr lang="de-DE" sz="2000" dirty="0" err="1"/>
              <a:t>branches-multiverse</a:t>
            </a:r>
            <a:r>
              <a:rPr lang="de-DE" sz="2000" dirty="0"/>
              <a:t>; </a:t>
            </a:r>
            <a:r>
              <a:rPr lang="de-DE" sz="2000" dirty="0" err="1"/>
              <a:t>getting</a:t>
            </a:r>
            <a:r>
              <a:rPr lang="de-DE" sz="2000" dirty="0"/>
              <a:t> lost time and </a:t>
            </a:r>
            <a:r>
              <a:rPr lang="de-DE" sz="2000" dirty="0" err="1"/>
              <a:t>again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Cypress: </a:t>
            </a:r>
            <a:r>
              <a:rPr lang="de-DE" sz="2000" dirty="0" err="1"/>
              <a:t>wait</a:t>
            </a:r>
            <a:r>
              <a:rPr lang="de-DE" sz="2000" dirty="0"/>
              <a:t>, </a:t>
            </a:r>
            <a:r>
              <a:rPr lang="de-DE" sz="2000" dirty="0" err="1"/>
              <a:t>what</a:t>
            </a:r>
            <a:r>
              <a:rPr lang="de-DE" sz="2000" dirty="0"/>
              <a:t>? Reading and </a:t>
            </a:r>
            <a:r>
              <a:rPr lang="de-DE" sz="2000" dirty="0" err="1"/>
              <a:t>interpreting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failures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7FD543-C708-4896-9F5F-1CDEC2504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849" y="1393354"/>
            <a:ext cx="3088909" cy="42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(a Newbie) and </a:t>
            </a:r>
            <a:r>
              <a:rPr lang="de-DE" sz="2000" dirty="0" err="1"/>
              <a:t>Librarian</a:t>
            </a:r>
            <a:r>
              <a:rPr lang="de-DE" sz="2000" dirty="0"/>
              <a:t>: This </a:t>
            </a:r>
            <a:r>
              <a:rPr lang="de-DE" sz="2000" dirty="0" err="1"/>
              <a:t>is</a:t>
            </a:r>
            <a:r>
              <a:rPr lang="de-DE" sz="2000" dirty="0"/>
              <a:t> … … </a:t>
            </a:r>
            <a:r>
              <a:rPr lang="de-DE" sz="2000" dirty="0" err="1"/>
              <a:t>hard</a:t>
            </a:r>
            <a:br>
              <a:rPr lang="de-DE" sz="2000" dirty="0"/>
            </a:br>
            <a:r>
              <a:rPr lang="de-DE" sz="2000" dirty="0"/>
              <a:t>Culture Clash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452908"/>
            <a:ext cx="6306031" cy="4320000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formalizing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iterative </a:t>
            </a:r>
            <a:r>
              <a:rPr lang="de-DE" sz="2000" dirty="0" err="1"/>
              <a:t>progress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trust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?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facts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, </a:t>
            </a:r>
            <a:r>
              <a:rPr lang="de-DE" sz="2000" dirty="0" err="1"/>
              <a:t>opinions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easy</a:t>
            </a:r>
          </a:p>
          <a:p>
            <a:pPr marL="0" indent="0">
              <a:buNone/>
            </a:pPr>
            <a:r>
              <a:rPr lang="de-DE" sz="2000" dirty="0"/>
              <a:t>  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BB5B46-7487-4137-8C08-C11F373BD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519" y="1452908"/>
            <a:ext cx="4412790" cy="330959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6D20D3-A06B-42A4-942A-E5491C1E0F2A}"/>
              </a:ext>
            </a:extLst>
          </p:cNvPr>
          <p:cNvSpPr/>
          <p:nvPr/>
        </p:nvSpPr>
        <p:spPr>
          <a:xfrm>
            <a:off x="7103647" y="4762500"/>
            <a:ext cx="34309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8"/>
              </a:rPr>
              <a:t>Good versus Evil</a:t>
            </a:r>
            <a:r>
              <a:rPr lang="en-US" sz="900" dirty="0"/>
              <a:t>" by </a:t>
            </a:r>
            <a:r>
              <a:rPr lang="en-US" sz="900" dirty="0" err="1">
                <a:hlinkClick r:id="rId9"/>
              </a:rPr>
              <a:t>kosmolaut</a:t>
            </a:r>
            <a:r>
              <a:rPr lang="en-US" sz="900" dirty="0"/>
              <a:t> is licensed under </a:t>
            </a:r>
            <a:r>
              <a:rPr lang="en-US" sz="900" dirty="0">
                <a:hlinkClick r:id="rId10"/>
              </a:rPr>
              <a:t>CC BY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0FE79-FE56-41CB-B17E-98260A73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CF6D5A-79FD-4F3B-9E98-23D162896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193801"/>
            <a:ext cx="10729050" cy="48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18" y="1321325"/>
            <a:ext cx="6016716" cy="2793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19" y="1321324"/>
            <a:ext cx="4261581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902" y="1360014"/>
            <a:ext cx="8766667" cy="20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8" y="1536356"/>
            <a:ext cx="3524796" cy="831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7058088-F153-4E21-BCB4-415444502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0" y="214987"/>
            <a:ext cx="11696700" cy="5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525" y="1135589"/>
            <a:ext cx="7215121" cy="4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B-PPT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marL="285750" indent="-285750">
          <a:lnSpc>
            <a:spcPct val="110000"/>
          </a:lnSpc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Breitbild</PresentationFormat>
  <Paragraphs>126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SemiBold</vt:lpstr>
      <vt:lpstr>Wingdings</vt:lpstr>
      <vt:lpstr>Office</vt:lpstr>
      <vt:lpstr>PowerPoint-Präsentation</vt:lpstr>
      <vt:lpstr>Working With Git and Cypress for the First Time (as a Librarian): This is awesome!</vt:lpstr>
      <vt:lpstr>Test-Driven Development as a Newbie (and Librarian): This is Tricky  IT Stuff </vt:lpstr>
      <vt:lpstr>Test-Driven Development as (a Newbie) and Librarian: This is … … hard Culture Clash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Test-Driven Development as a Newbie (and Librarian): This Might be Okay  </vt:lpstr>
      <vt:lpstr>PowerPoint-Präsentation</vt:lpstr>
      <vt:lpstr>Working With Git and Cypress for the First Time (as a Librarian): This is awesome!</vt:lpstr>
      <vt:lpstr>The Frontier (to be pushed forward in the future?)</vt:lpstr>
      <vt:lpstr> </vt:lpstr>
    </vt:vector>
  </TitlesOfParts>
  <Company>Stiftung Preußische Kulturbesitz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Caspers, Sandra</dc:creator>
  <cp:lastModifiedBy>Kaufmann, Annette</cp:lastModifiedBy>
  <cp:revision>214</cp:revision>
  <dcterms:created xsi:type="dcterms:W3CDTF">2021-11-24T11:39:32Z</dcterms:created>
  <dcterms:modified xsi:type="dcterms:W3CDTF">2024-09-27T13:58:24Z</dcterms:modified>
</cp:coreProperties>
</file>