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8" r:id="rId2"/>
    <p:sldId id="267" r:id="rId3"/>
    <p:sldId id="266" r:id="rId4"/>
    <p:sldId id="264" r:id="rId5"/>
    <p:sldId id="280" r:id="rId6"/>
    <p:sldId id="276" r:id="rId7"/>
    <p:sldId id="278" r:id="rId8"/>
    <p:sldId id="277" r:id="rId9"/>
    <p:sldId id="279" r:id="rId10"/>
    <p:sldId id="268" r:id="rId11"/>
    <p:sldId id="270" r:id="rId12"/>
    <p:sldId id="274" r:id="rId13"/>
    <p:sldId id="273" r:id="rId14"/>
    <p:sldId id="271" r:id="rId15"/>
    <p:sldId id="269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BF4"/>
    <a:srgbClr val="3C4B78"/>
    <a:srgbClr val="3F4A75"/>
    <a:srgbClr val="D8D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76718" autoAdjust="0"/>
  </p:normalViewPr>
  <p:slideViewPr>
    <p:cSldViewPr snapToGrid="0">
      <p:cViewPr varScale="1">
        <p:scale>
          <a:sx n="100" d="100"/>
          <a:sy n="100" d="100"/>
        </p:scale>
        <p:origin x="9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9439A-6EC2-4CEE-93C3-441655B29714}" type="datetimeFigureOut">
              <a:rPr lang="de-DE" smtClean="0"/>
              <a:t>27.09.2024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921B2-4826-4E86-BF08-99ECB8A5CF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8456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9.svg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Konkreter Eindruck, wie ich damit arbeite; Vorteile / Nachteile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921B2-4826-4E86-BF08-99ECB8A5CFA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2962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 err="1"/>
              <a:t>Yaml</a:t>
            </a:r>
            <a:r>
              <a:rPr lang="de-DE" dirty="0"/>
              <a:t> </a:t>
            </a:r>
            <a:r>
              <a:rPr lang="de-DE" dirty="0" err="1"/>
              <a:t>can‘t</a:t>
            </a:r>
            <a:r>
              <a:rPr lang="de-DE" dirty="0"/>
              <a:t> </a:t>
            </a:r>
            <a:r>
              <a:rPr lang="de-DE" dirty="0" err="1"/>
              <a:t>solve</a:t>
            </a:r>
            <a:r>
              <a:rPr lang="de-DE" dirty="0"/>
              <a:t> </a:t>
            </a:r>
            <a:r>
              <a:rPr lang="de-DE" dirty="0" err="1"/>
              <a:t>duplicate</a:t>
            </a:r>
            <a:r>
              <a:rPr lang="de-DE" dirty="0"/>
              <a:t> </a:t>
            </a:r>
            <a:r>
              <a:rPr lang="de-DE" dirty="0" err="1"/>
              <a:t>problems</a:t>
            </a:r>
            <a:r>
              <a:rPr lang="de-DE" dirty="0"/>
              <a:t>; </a:t>
            </a:r>
            <a:r>
              <a:rPr lang="de-DE" dirty="0" err="1"/>
              <a:t>can‘t</a:t>
            </a:r>
            <a:r>
              <a:rPr lang="de-DE" dirty="0"/>
              <a:t> </a:t>
            </a:r>
            <a:r>
              <a:rPr lang="de-DE" dirty="0" err="1"/>
              <a:t>solve</a:t>
            </a:r>
            <a:r>
              <a:rPr lang="de-DE" dirty="0"/>
              <a:t> „</a:t>
            </a:r>
            <a:r>
              <a:rPr lang="de-DE" dirty="0" err="1"/>
              <a:t>wrong</a:t>
            </a:r>
            <a:r>
              <a:rPr lang="de-DE" dirty="0"/>
              <a:t> </a:t>
            </a:r>
            <a:r>
              <a:rPr lang="de-DE" dirty="0" err="1"/>
              <a:t>authors</a:t>
            </a:r>
            <a:r>
              <a:rPr lang="de-DE" dirty="0"/>
              <a:t>“ in </a:t>
            </a: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 („Barbara Köhler“) ; </a:t>
            </a:r>
            <a:r>
              <a:rPr lang="de-DE" dirty="0" err="1"/>
              <a:t>hard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chronology</a:t>
            </a:r>
            <a:r>
              <a:rPr lang="de-DE" dirty="0"/>
              <a:t> </a:t>
            </a:r>
            <a:r>
              <a:rPr lang="de-DE" dirty="0" err="1"/>
              <a:t>ranking</a:t>
            </a:r>
            <a:r>
              <a:rPr lang="de-DE" dirty="0"/>
              <a:t> and at </a:t>
            </a:r>
            <a:r>
              <a:rPr lang="de-DE" dirty="0" err="1"/>
              <a:t>the</a:t>
            </a:r>
            <a:r>
              <a:rPr lang="de-DE" dirty="0"/>
              <a:t> same time </a:t>
            </a:r>
            <a:r>
              <a:rPr lang="de-DE" dirty="0" err="1"/>
              <a:t>disciminate</a:t>
            </a:r>
            <a:r>
              <a:rPr lang="de-DE" dirty="0"/>
              <a:t> </a:t>
            </a:r>
            <a:r>
              <a:rPr lang="de-DE" dirty="0" err="1"/>
              <a:t>reviews</a:t>
            </a:r>
            <a:r>
              <a:rPr lang="de-DE" dirty="0"/>
              <a:t> (Review </a:t>
            </a:r>
            <a:r>
              <a:rPr lang="de-DE" dirty="0" err="1"/>
              <a:t>problem</a:t>
            </a:r>
            <a:r>
              <a:rPr lang="de-DE" dirty="0"/>
              <a:t> / UX)</a:t>
            </a:r>
          </a:p>
          <a:p>
            <a:endParaRPr lang="de-DE" dirty="0"/>
          </a:p>
          <a:p>
            <a:r>
              <a:rPr lang="de-DE" dirty="0"/>
              <a:t>Comes at a </a:t>
            </a:r>
            <a:r>
              <a:rPr lang="de-DE" dirty="0" err="1"/>
              <a:t>price</a:t>
            </a:r>
            <a:r>
              <a:rPr lang="de-DE" dirty="0"/>
              <a:t>:</a:t>
            </a:r>
          </a:p>
          <a:p>
            <a:r>
              <a:rPr lang="de-DE" dirty="0"/>
              <a:t> </a:t>
            </a:r>
            <a:r>
              <a:rPr lang="de-DE" dirty="0" err="1"/>
              <a:t>yaml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a </a:t>
            </a:r>
            <a:r>
              <a:rPr lang="de-DE" dirty="0" err="1"/>
              <a:t>jack</a:t>
            </a:r>
            <a:r>
              <a:rPr lang="de-DE" dirty="0"/>
              <a:t>-</a:t>
            </a:r>
            <a:r>
              <a:rPr lang="de-DE" dirty="0" err="1"/>
              <a:t>of</a:t>
            </a:r>
            <a:r>
              <a:rPr lang="de-DE" dirty="0"/>
              <a:t>-all-trades </a:t>
            </a:r>
            <a:r>
              <a:rPr lang="de-DE" dirty="0" err="1"/>
              <a:t>device</a:t>
            </a:r>
            <a:r>
              <a:rPr lang="de-DE" dirty="0"/>
              <a:t>; </a:t>
            </a:r>
            <a:r>
              <a:rPr lang="de-DE" dirty="0" err="1"/>
              <a:t>conflicting</a:t>
            </a:r>
            <a:r>
              <a:rPr lang="de-DE" dirty="0"/>
              <a:t> </a:t>
            </a:r>
            <a:r>
              <a:rPr lang="de-DE" dirty="0" err="1"/>
              <a:t>demands</a:t>
            </a:r>
            <a:r>
              <a:rPr lang="de-DE" dirty="0"/>
              <a:t> (s. </a:t>
            </a:r>
            <a:r>
              <a:rPr lang="de-DE" dirty="0" err="1"/>
              <a:t>above</a:t>
            </a:r>
            <a:r>
              <a:rPr lang="de-DE" dirty="0"/>
              <a:t>) </a:t>
            </a:r>
            <a:r>
              <a:rPr lang="de-DE" dirty="0" err="1"/>
              <a:t>may</a:t>
            </a:r>
            <a:r>
              <a:rPr lang="de-DE" dirty="0"/>
              <a:t>  not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met</a:t>
            </a:r>
            <a:endParaRPr lang="de-DE" dirty="0"/>
          </a:p>
          <a:p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goal</a:t>
            </a:r>
            <a:r>
              <a:rPr lang="de-DE" dirty="0"/>
              <a:t> and </a:t>
            </a: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ever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an okay </a:t>
            </a:r>
            <a:r>
              <a:rPr lang="de-DE" dirty="0" err="1"/>
              <a:t>yaml</a:t>
            </a:r>
            <a:r>
              <a:rPr lang="de-DE" dirty="0"/>
              <a:t> (</a:t>
            </a:r>
            <a:r>
              <a:rPr lang="de-DE" dirty="0" err="1"/>
              <a:t>difficult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perfectionists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accept</a:t>
            </a:r>
            <a:r>
              <a:rPr lang="de-DE" dirty="0"/>
              <a:t>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921B2-4826-4E86-BF08-99ECB8A5CFA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64048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New on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: </a:t>
            </a:r>
          </a:p>
          <a:p>
            <a:r>
              <a:rPr lang="de-DE" dirty="0"/>
              <a:t>track </a:t>
            </a:r>
            <a:r>
              <a:rPr lang="de-DE" dirty="0" err="1"/>
              <a:t>progress</a:t>
            </a:r>
            <a:endParaRPr lang="de-DE" dirty="0"/>
          </a:p>
          <a:p>
            <a:r>
              <a:rPr lang="de-DE" dirty="0"/>
              <a:t>Clear </a:t>
            </a:r>
            <a:r>
              <a:rPr lang="de-DE" dirty="0" err="1"/>
              <a:t>definition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goal</a:t>
            </a:r>
            <a:endParaRPr lang="de-DE" dirty="0"/>
          </a:p>
          <a:p>
            <a:r>
              <a:rPr lang="de-DE" dirty="0"/>
              <a:t>-&gt; </a:t>
            </a:r>
            <a:r>
              <a:rPr lang="de-DE" dirty="0" err="1"/>
              <a:t>progress</a:t>
            </a:r>
            <a:r>
              <a:rPr lang="de-DE" dirty="0"/>
              <a:t>: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green</a:t>
            </a:r>
            <a:r>
              <a:rPr lang="de-DE" dirty="0"/>
              <a:t> </a:t>
            </a:r>
            <a:r>
              <a:rPr lang="de-DE" dirty="0" err="1"/>
              <a:t>tests</a:t>
            </a:r>
            <a:endParaRPr lang="de-DE" dirty="0"/>
          </a:p>
          <a:p>
            <a:r>
              <a:rPr lang="de-DE" dirty="0"/>
              <a:t>-&gt; </a:t>
            </a:r>
            <a:r>
              <a:rPr lang="de-DE" dirty="0" err="1"/>
              <a:t>clear</a:t>
            </a:r>
            <a:r>
              <a:rPr lang="de-DE" dirty="0"/>
              <a:t> </a:t>
            </a:r>
            <a:r>
              <a:rPr lang="de-DE" dirty="0" err="1"/>
              <a:t>goal</a:t>
            </a:r>
            <a:r>
              <a:rPr lang="de-DE" dirty="0"/>
              <a:t>: all </a:t>
            </a:r>
            <a:r>
              <a:rPr lang="de-DE" dirty="0" err="1"/>
              <a:t>tests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green</a:t>
            </a:r>
            <a:endParaRPr lang="de-DE" dirty="0"/>
          </a:p>
          <a:p>
            <a:endParaRPr lang="de-DE" dirty="0"/>
          </a:p>
          <a:p>
            <a:r>
              <a:rPr lang="de-DE" dirty="0"/>
              <a:t>This all </a:t>
            </a:r>
            <a:r>
              <a:rPr lang="de-DE" dirty="0" err="1"/>
              <a:t>gives</a:t>
            </a:r>
            <a:r>
              <a:rPr lang="de-DE" dirty="0"/>
              <a:t> </a:t>
            </a:r>
            <a:r>
              <a:rPr lang="de-DE" dirty="0" err="1"/>
              <a:t>security</a:t>
            </a:r>
            <a:r>
              <a:rPr lang="de-DE" dirty="0"/>
              <a:t> and </a:t>
            </a:r>
            <a:r>
              <a:rPr lang="de-DE" dirty="0" err="1"/>
              <a:t>clarity</a:t>
            </a:r>
            <a:endParaRPr lang="de-DE" dirty="0"/>
          </a:p>
          <a:p>
            <a:endParaRPr lang="de-DE" dirty="0"/>
          </a:p>
          <a:p>
            <a:r>
              <a:rPr lang="de-DE" dirty="0"/>
              <a:t>Collaborative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easy –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people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on </a:t>
            </a:r>
            <a:r>
              <a:rPr lang="de-DE" dirty="0" err="1"/>
              <a:t>improving</a:t>
            </a:r>
            <a:r>
              <a:rPr lang="de-DE" dirty="0"/>
              <a:t> </a:t>
            </a:r>
            <a:r>
              <a:rPr lang="de-DE" dirty="0" err="1"/>
              <a:t>yaml</a:t>
            </a:r>
            <a:r>
              <a:rPr lang="de-DE" dirty="0"/>
              <a:t>-ranking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921B2-4826-4E86-BF08-99ECB8A5CFA2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2743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921B2-4826-4E86-BF08-99ECB8A5CFA2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4423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921B2-4826-4E86-BF08-99ECB8A5CFA2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0991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Alone </a:t>
            </a:r>
            <a:r>
              <a:rPr lang="de-DE" dirty="0" err="1"/>
              <a:t>meaning</a:t>
            </a:r>
            <a:r>
              <a:rPr lang="de-DE" dirty="0"/>
              <a:t>: </a:t>
            </a:r>
            <a:r>
              <a:rPr lang="de-DE" dirty="0" err="1"/>
              <a:t>run</a:t>
            </a:r>
            <a:r>
              <a:rPr lang="de-DE" dirty="0"/>
              <a:t> 80 </a:t>
            </a:r>
            <a:r>
              <a:rPr lang="de-DE" dirty="0" err="1"/>
              <a:t>search</a:t>
            </a:r>
            <a:r>
              <a:rPr lang="de-DE" dirty="0"/>
              <a:t> </a:t>
            </a:r>
            <a:r>
              <a:rPr lang="de-DE" dirty="0" err="1"/>
              <a:t>queries</a:t>
            </a:r>
            <a:r>
              <a:rPr lang="de-DE" dirty="0"/>
              <a:t> </a:t>
            </a:r>
            <a:r>
              <a:rPr lang="de-DE" dirty="0" err="1"/>
              <a:t>manually</a:t>
            </a:r>
            <a:r>
              <a:rPr lang="de-DE" dirty="0"/>
              <a:t> and </a:t>
            </a:r>
            <a:r>
              <a:rPr lang="de-DE" dirty="0" err="1"/>
              <a:t>compare</a:t>
            </a:r>
            <a:r>
              <a:rPr lang="de-DE" dirty="0"/>
              <a:t> all (!!!)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lists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changed</a:t>
            </a:r>
            <a:r>
              <a:rPr lang="de-DE" dirty="0"/>
              <a:t> and check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side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. The </a:t>
            </a:r>
            <a:r>
              <a:rPr lang="de-DE" dirty="0" err="1"/>
              <a:t>complexity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baffling</a:t>
            </a:r>
            <a:r>
              <a:rPr lang="de-DE" dirty="0"/>
              <a:t> (at least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 err="1"/>
              <a:t>Versionizing</a:t>
            </a:r>
            <a:r>
              <a:rPr lang="de-DE" dirty="0"/>
              <a:t> 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yaml</a:t>
            </a:r>
            <a:r>
              <a:rPr lang="de-DE" dirty="0"/>
              <a:t> and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handle </a:t>
            </a:r>
            <a:r>
              <a:rPr lang="de-DE" dirty="0" err="1"/>
              <a:t>it</a:t>
            </a:r>
            <a:r>
              <a:rPr lang="de-DE" dirty="0"/>
              <a:t> was an </a:t>
            </a:r>
            <a:r>
              <a:rPr lang="de-DE" dirty="0" err="1"/>
              <a:t>unsolved</a:t>
            </a:r>
            <a:r>
              <a:rPr lang="de-DE" dirty="0"/>
              <a:t> </a:t>
            </a:r>
            <a:r>
              <a:rPr lang="de-DE" dirty="0" err="1"/>
              <a:t>issue</a:t>
            </a:r>
            <a:r>
              <a:rPr lang="de-DE" dirty="0"/>
              <a:t>: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idea</a:t>
            </a:r>
            <a:r>
              <a:rPr lang="de-DE" dirty="0"/>
              <a:t> was </a:t>
            </a:r>
            <a:r>
              <a:rPr lang="de-DE" dirty="0" err="1"/>
              <a:t>saving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yaml</a:t>
            </a:r>
            <a:r>
              <a:rPr lang="de-DE" dirty="0"/>
              <a:t> after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…..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I‘m</a:t>
            </a:r>
            <a:r>
              <a:rPr lang="de-DE" dirty="0"/>
              <a:t> </a:t>
            </a:r>
            <a:r>
              <a:rPr lang="de-DE" dirty="0" err="1"/>
              <a:t>aware</a:t>
            </a:r>
            <a:r>
              <a:rPr lang="de-DE" dirty="0"/>
              <a:t> </a:t>
            </a:r>
            <a:r>
              <a:rPr lang="de-DE" dirty="0" err="1"/>
              <a:t>probably</a:t>
            </a:r>
            <a:r>
              <a:rPr lang="de-DE" dirty="0"/>
              <a:t> </a:t>
            </a:r>
            <a:r>
              <a:rPr lang="de-DE" dirty="0" err="1"/>
              <a:t>sounds</a:t>
            </a:r>
            <a:r>
              <a:rPr lang="de-DE" dirty="0"/>
              <a:t> </a:t>
            </a:r>
            <a:r>
              <a:rPr lang="de-DE" dirty="0" err="1"/>
              <a:t>ludicrous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audience</a:t>
            </a:r>
            <a:r>
              <a:rPr lang="de-DE" dirty="0"/>
              <a:t>….</a:t>
            </a:r>
          </a:p>
          <a:p>
            <a:endParaRPr lang="de-DE" dirty="0"/>
          </a:p>
          <a:p>
            <a:r>
              <a:rPr lang="de-DE" dirty="0"/>
              <a:t>Plus I was </a:t>
            </a:r>
            <a:r>
              <a:rPr lang="de-DE" dirty="0" err="1"/>
              <a:t>really</a:t>
            </a:r>
            <a:r>
              <a:rPr lang="de-DE" dirty="0"/>
              <a:t> </a:t>
            </a:r>
            <a:r>
              <a:rPr lang="de-DE" dirty="0" err="1"/>
              <a:t>eager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mysterious</a:t>
            </a:r>
            <a:r>
              <a:rPr lang="de-DE" dirty="0"/>
              <a:t> </a:t>
            </a:r>
            <a:r>
              <a:rPr lang="de-DE" dirty="0" err="1"/>
              <a:t>realm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Git</a:t>
            </a:r>
            <a:r>
              <a:rPr lang="de-DE" dirty="0"/>
              <a:t> and </a:t>
            </a:r>
            <a:r>
              <a:rPr lang="de-DE" dirty="0" err="1"/>
              <a:t>kinda</a:t>
            </a:r>
            <a:r>
              <a:rPr lang="de-DE" dirty="0"/>
              <a:t> „</a:t>
            </a:r>
            <a:r>
              <a:rPr lang="de-DE" dirty="0" err="1"/>
              <a:t>graduate</a:t>
            </a:r>
            <a:r>
              <a:rPr lang="de-DE" dirty="0"/>
              <a:t>“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developer</a:t>
            </a:r>
            <a:r>
              <a:rPr lang="de-DE" dirty="0"/>
              <a:t>-like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921B2-4826-4E86-BF08-99ECB8A5CFA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381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u="sng" dirty="0" err="1"/>
              <a:t>Circling</a:t>
            </a:r>
            <a:r>
              <a:rPr lang="de-DE" u="sng" dirty="0"/>
              <a:t> </a:t>
            </a:r>
            <a:r>
              <a:rPr lang="de-DE" u="sng" dirty="0" err="1"/>
              <a:t>through</a:t>
            </a:r>
            <a:r>
              <a:rPr lang="de-DE" u="sng" dirty="0"/>
              <a:t> </a:t>
            </a:r>
            <a:r>
              <a:rPr lang="de-DE" u="sng" dirty="0" err="1"/>
              <a:t>the</a:t>
            </a:r>
            <a:r>
              <a:rPr lang="de-DE" u="sng" dirty="0"/>
              <a:t> </a:t>
            </a:r>
            <a:r>
              <a:rPr lang="de-DE" u="sng" dirty="0" err="1"/>
              <a:t>stages</a:t>
            </a:r>
            <a:r>
              <a:rPr lang="de-DE" u="sng" dirty="0"/>
              <a:t> (</a:t>
            </a:r>
            <a:r>
              <a:rPr lang="de-DE" u="sng" dirty="0" err="1"/>
              <a:t>see</a:t>
            </a:r>
            <a:r>
              <a:rPr lang="de-DE" u="sng" dirty="0"/>
              <a:t> </a:t>
            </a:r>
            <a:r>
              <a:rPr lang="de-DE" u="sng" dirty="0" err="1"/>
              <a:t>right</a:t>
            </a:r>
            <a:r>
              <a:rPr lang="de-DE" u="sng" dirty="0"/>
              <a:t>) on a </a:t>
            </a:r>
            <a:r>
              <a:rPr lang="de-DE" u="sng" dirty="0" err="1"/>
              <a:t>regular</a:t>
            </a:r>
            <a:r>
              <a:rPr lang="de-DE" u="sng" dirty="0"/>
              <a:t> </a:t>
            </a:r>
            <a:r>
              <a:rPr lang="de-DE" u="sng" dirty="0" err="1"/>
              <a:t>basis</a:t>
            </a:r>
            <a:endParaRPr lang="de-DE" u="sng" dirty="0"/>
          </a:p>
          <a:p>
            <a:endParaRPr lang="de-DE" dirty="0"/>
          </a:p>
          <a:p>
            <a:r>
              <a:rPr lang="de-DE" dirty="0"/>
              <a:t>Message: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you‘re</a:t>
            </a:r>
            <a:r>
              <a:rPr lang="de-DE" dirty="0"/>
              <a:t> an </a:t>
            </a:r>
            <a:r>
              <a:rPr lang="de-DE" dirty="0" err="1"/>
              <a:t>administrator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support </a:t>
            </a:r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started</a:t>
            </a:r>
            <a:r>
              <a:rPr lang="de-DE" dirty="0"/>
              <a:t> and </a:t>
            </a:r>
            <a:r>
              <a:rPr lang="de-DE" dirty="0" err="1"/>
              <a:t>teach</a:t>
            </a:r>
            <a:r>
              <a:rPr lang="de-DE" dirty="0"/>
              <a:t> </a:t>
            </a:r>
            <a:r>
              <a:rPr lang="de-DE" dirty="0" err="1"/>
              <a:t>Git</a:t>
            </a:r>
            <a:r>
              <a:rPr lang="de-DE" dirty="0"/>
              <a:t>; and permanent support;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921B2-4826-4E86-BF08-99ECB8A5CFA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159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manual</a:t>
            </a:r>
            <a:r>
              <a:rPr lang="de-DE" sz="1600" dirty="0"/>
              <a:t> </a:t>
            </a:r>
            <a:r>
              <a:rPr lang="de-DE" sz="1600" dirty="0" err="1"/>
              <a:t>searches</a:t>
            </a:r>
            <a:r>
              <a:rPr lang="de-DE" sz="1600" dirty="0"/>
              <a:t> and </a:t>
            </a:r>
            <a:r>
              <a:rPr lang="de-DE" sz="1600" dirty="0" err="1"/>
              <a:t>interpretation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hit</a:t>
            </a:r>
            <a:r>
              <a:rPr lang="de-DE" sz="1600" dirty="0"/>
              <a:t> </a:t>
            </a:r>
            <a:r>
              <a:rPr lang="de-DE" sz="1600" dirty="0" err="1"/>
              <a:t>lists</a:t>
            </a:r>
            <a:r>
              <a:rPr lang="de-DE" sz="1600" dirty="0"/>
              <a:t> : personal, „</a:t>
            </a:r>
            <a:r>
              <a:rPr lang="de-DE" sz="1600" dirty="0" err="1"/>
              <a:t>intellecutal</a:t>
            </a:r>
            <a:r>
              <a:rPr lang="de-DE" sz="1600" dirty="0"/>
              <a:t>“, </a:t>
            </a:r>
            <a:r>
              <a:rPr lang="de-DE" sz="1600" dirty="0" err="1"/>
              <a:t>seems</a:t>
            </a:r>
            <a:r>
              <a:rPr lang="de-DE" sz="1600" dirty="0"/>
              <a:t> </a:t>
            </a:r>
            <a:r>
              <a:rPr lang="de-DE" sz="1600" dirty="0" err="1"/>
              <a:t>more</a:t>
            </a:r>
            <a:r>
              <a:rPr lang="de-DE" sz="1600" dirty="0"/>
              <a:t> „</a:t>
            </a:r>
            <a:r>
              <a:rPr lang="de-DE" sz="1600" dirty="0" err="1"/>
              <a:t>hands</a:t>
            </a:r>
            <a:r>
              <a:rPr lang="de-DE" sz="1600" dirty="0"/>
              <a:t>-on“, </a:t>
            </a:r>
            <a:r>
              <a:rPr lang="de-DE" sz="1600" dirty="0" err="1"/>
              <a:t>controllable</a:t>
            </a:r>
            <a:r>
              <a:rPr lang="de-DE" sz="1600" dirty="0"/>
              <a:t>, </a:t>
            </a:r>
            <a:r>
              <a:rPr lang="de-DE" sz="1600" dirty="0" err="1"/>
              <a:t>reproducible</a:t>
            </a:r>
            <a:r>
              <a:rPr lang="de-DE" sz="1600" dirty="0"/>
              <a:t> and </a:t>
            </a:r>
            <a:r>
              <a:rPr lang="de-DE" sz="1600" dirty="0" err="1"/>
              <a:t>traceable</a:t>
            </a:r>
            <a:r>
              <a:rPr lang="de-DE" sz="1600" dirty="0"/>
              <a:t> – </a:t>
            </a:r>
            <a:r>
              <a:rPr lang="de-DE" sz="1600" dirty="0" err="1"/>
              <a:t>it‘s</a:t>
            </a:r>
            <a:r>
              <a:rPr lang="de-DE" sz="1600" dirty="0"/>
              <a:t> </a:t>
            </a:r>
            <a:r>
              <a:rPr lang="de-DE" sz="1600" dirty="0" err="1"/>
              <a:t>what</a:t>
            </a:r>
            <a:r>
              <a:rPr lang="de-DE" sz="1600" dirty="0"/>
              <a:t> </a:t>
            </a:r>
            <a:r>
              <a:rPr lang="de-DE" sz="1600" dirty="0" err="1"/>
              <a:t>librarians</a:t>
            </a:r>
            <a:r>
              <a:rPr lang="de-DE" sz="1600" dirty="0"/>
              <a:t> </a:t>
            </a:r>
            <a:r>
              <a:rPr lang="de-DE" sz="1600" dirty="0" err="1"/>
              <a:t>are</a:t>
            </a:r>
            <a:r>
              <a:rPr lang="de-DE" sz="1600" dirty="0"/>
              <a:t> </a:t>
            </a:r>
            <a:r>
              <a:rPr lang="de-DE" sz="1600" dirty="0" err="1"/>
              <a:t>used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Automated</a:t>
            </a:r>
            <a:r>
              <a:rPr lang="de-DE" sz="1600" dirty="0"/>
              <a:t> </a:t>
            </a:r>
            <a:r>
              <a:rPr lang="de-DE" sz="1600" dirty="0" err="1"/>
              <a:t>tests</a:t>
            </a:r>
            <a:r>
              <a:rPr lang="de-DE" sz="1600" dirty="0"/>
              <a:t> and </a:t>
            </a:r>
            <a:r>
              <a:rPr lang="de-DE" sz="1600" dirty="0" err="1"/>
              <a:t>looking</a:t>
            </a:r>
            <a:r>
              <a:rPr lang="de-DE" sz="1600" dirty="0"/>
              <a:t> at </a:t>
            </a:r>
            <a:r>
              <a:rPr lang="de-DE" sz="1600" dirty="0" err="1"/>
              <a:t>green</a:t>
            </a:r>
            <a:r>
              <a:rPr lang="de-DE" sz="1600" dirty="0"/>
              <a:t> </a:t>
            </a:r>
            <a:r>
              <a:rPr lang="de-DE" sz="1600" dirty="0" err="1"/>
              <a:t>checks</a:t>
            </a:r>
            <a:r>
              <a:rPr lang="de-DE" sz="1600" dirty="0"/>
              <a:t> and </a:t>
            </a:r>
            <a:r>
              <a:rPr lang="de-DE" sz="1600" dirty="0" err="1"/>
              <a:t>red</a:t>
            </a:r>
            <a:r>
              <a:rPr lang="de-DE" sz="1600" dirty="0"/>
              <a:t> </a:t>
            </a:r>
            <a:r>
              <a:rPr lang="de-DE" sz="1600" dirty="0" err="1"/>
              <a:t>crosses</a:t>
            </a:r>
            <a:r>
              <a:rPr lang="de-DE" sz="1600" dirty="0"/>
              <a:t> </a:t>
            </a:r>
            <a:r>
              <a:rPr lang="de-DE" sz="1600" dirty="0" err="1"/>
              <a:t>by</a:t>
            </a:r>
            <a:r>
              <a:rPr lang="de-DE" sz="1600" dirty="0"/>
              <a:t> </a:t>
            </a:r>
            <a:r>
              <a:rPr lang="de-DE" sz="1600" dirty="0" err="1"/>
              <a:t>comparison</a:t>
            </a:r>
            <a:r>
              <a:rPr lang="de-DE" sz="1600" dirty="0"/>
              <a:t> </a:t>
            </a:r>
            <a:r>
              <a:rPr lang="de-DE" sz="1600" dirty="0" err="1"/>
              <a:t>seems</a:t>
            </a:r>
            <a:r>
              <a:rPr lang="de-DE" sz="1600" dirty="0"/>
              <a:t> </a:t>
            </a:r>
            <a:r>
              <a:rPr lang="de-DE" sz="1600" dirty="0" err="1"/>
              <a:t>technocratic</a:t>
            </a:r>
            <a:r>
              <a:rPr lang="de-DE" sz="1600" dirty="0"/>
              <a:t>, like </a:t>
            </a:r>
            <a:r>
              <a:rPr lang="de-DE" sz="1600" dirty="0" err="1"/>
              <a:t>loss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control</a:t>
            </a:r>
            <a:r>
              <a:rPr lang="de-DE" sz="1600" dirty="0"/>
              <a:t> and </a:t>
            </a:r>
            <a:r>
              <a:rPr lang="de-DE" sz="1600" dirty="0" err="1"/>
              <a:t>kind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externalised</a:t>
            </a:r>
            <a:r>
              <a:rPr lang="de-DE" sz="1600" dirty="0"/>
              <a:t>. I </a:t>
            </a:r>
            <a:r>
              <a:rPr lang="de-DE" sz="1600" dirty="0" err="1"/>
              <a:t>don‘t</a:t>
            </a:r>
            <a:r>
              <a:rPr lang="de-DE" sz="1600" dirty="0"/>
              <a:t> </a:t>
            </a:r>
            <a:r>
              <a:rPr lang="de-DE" sz="1600" dirty="0" err="1"/>
              <a:t>feel</a:t>
            </a:r>
            <a:r>
              <a:rPr lang="de-DE" sz="1600" dirty="0"/>
              <a:t> </a:t>
            </a:r>
            <a:r>
              <a:rPr lang="de-DE" sz="1600" dirty="0" err="1"/>
              <a:t>there‘s</a:t>
            </a:r>
            <a:r>
              <a:rPr lang="de-DE" sz="1600" dirty="0"/>
              <a:t> </a:t>
            </a:r>
            <a:r>
              <a:rPr lang="de-DE" sz="1600" dirty="0" err="1"/>
              <a:t>trust</a:t>
            </a:r>
            <a:r>
              <a:rPr lang="de-DE" sz="1600" dirty="0"/>
              <a:t> in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tests</a:t>
            </a:r>
            <a:r>
              <a:rPr lang="de-DE" sz="1600" dirty="0"/>
              <a:t> </a:t>
            </a:r>
            <a:r>
              <a:rPr lang="de-DE" sz="1600" dirty="0" err="1"/>
              <a:t>doing</a:t>
            </a:r>
            <a:r>
              <a:rPr lang="de-DE" sz="1600" dirty="0"/>
              <a:t> </a:t>
            </a:r>
            <a:r>
              <a:rPr lang="de-DE" sz="1600" dirty="0" err="1"/>
              <a:t>their</a:t>
            </a:r>
            <a:r>
              <a:rPr lang="de-DE" sz="1600" dirty="0"/>
              <a:t> </a:t>
            </a:r>
            <a:r>
              <a:rPr lang="de-DE" sz="1600" dirty="0" err="1"/>
              <a:t>job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While</a:t>
            </a:r>
            <a:r>
              <a:rPr lang="de-DE" sz="1600" dirty="0"/>
              <a:t> in </a:t>
            </a:r>
            <a:r>
              <a:rPr lang="de-DE" sz="1600" dirty="0" err="1"/>
              <a:t>effect</a:t>
            </a:r>
            <a:r>
              <a:rPr lang="de-DE" sz="1600" dirty="0"/>
              <a:t> </a:t>
            </a:r>
            <a:r>
              <a:rPr lang="de-DE" sz="1600" dirty="0" err="1"/>
              <a:t>it‘s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other</a:t>
            </a:r>
            <a:r>
              <a:rPr lang="de-DE" sz="1600" dirty="0"/>
              <a:t> </a:t>
            </a:r>
            <a:r>
              <a:rPr lang="de-DE" sz="1600" dirty="0" err="1"/>
              <a:t>way</a:t>
            </a:r>
            <a:r>
              <a:rPr lang="de-DE" sz="1600" dirty="0"/>
              <a:t> </a:t>
            </a:r>
            <a:r>
              <a:rPr lang="de-DE" sz="1600" dirty="0" err="1"/>
              <a:t>round</a:t>
            </a:r>
            <a:r>
              <a:rPr lang="de-DE" sz="1600" dirty="0"/>
              <a:t>. </a:t>
            </a:r>
            <a:r>
              <a:rPr lang="de-DE" sz="1600" dirty="0" err="1"/>
              <a:t>Failure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get</a:t>
            </a:r>
            <a:r>
              <a:rPr lang="de-DE" sz="1600" dirty="0"/>
              <a:t> </a:t>
            </a:r>
            <a:r>
              <a:rPr lang="de-DE" sz="1600" dirty="0" err="1"/>
              <a:t>across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advantages</a:t>
            </a:r>
            <a:r>
              <a:rPr lang="de-DE" sz="1600" dirty="0"/>
              <a:t>, </a:t>
            </a:r>
            <a:r>
              <a:rPr lang="de-DE" sz="1600" dirty="0" err="1"/>
              <a:t>nay</a:t>
            </a:r>
            <a:r>
              <a:rPr lang="de-DE" sz="1600" dirty="0"/>
              <a:t>: </a:t>
            </a:r>
            <a:r>
              <a:rPr lang="de-DE" sz="1600" dirty="0" err="1"/>
              <a:t>the</a:t>
            </a:r>
            <a:r>
              <a:rPr lang="de-DE" sz="1600" dirty="0"/>
              <a:t> NECESSITY </a:t>
            </a:r>
            <a:r>
              <a:rPr lang="de-DE" sz="1600" dirty="0" err="1"/>
              <a:t>for</a:t>
            </a:r>
            <a:r>
              <a:rPr lang="de-DE" sz="1600" dirty="0"/>
              <a:t> test-</a:t>
            </a:r>
            <a:r>
              <a:rPr lang="de-DE" sz="1600" dirty="0" err="1"/>
              <a:t>based</a:t>
            </a:r>
            <a:r>
              <a:rPr lang="de-DE" sz="1600" dirty="0"/>
              <a:t> </a:t>
            </a:r>
            <a:r>
              <a:rPr lang="de-DE" sz="1600" dirty="0" err="1"/>
              <a:t>ranking</a:t>
            </a:r>
            <a:r>
              <a:rPr lang="de-DE" sz="1600" dirty="0"/>
              <a:t> </a:t>
            </a:r>
            <a:r>
              <a:rPr lang="de-DE" sz="1600" dirty="0" err="1"/>
              <a:t>development</a:t>
            </a:r>
            <a:r>
              <a:rPr lang="de-DE" sz="1600" dirty="0"/>
              <a:t>: 82 </a:t>
            </a:r>
            <a:r>
              <a:rPr lang="de-DE" sz="1600" dirty="0" err="1"/>
              <a:t>search</a:t>
            </a:r>
            <a:r>
              <a:rPr lang="de-DE" sz="1600" dirty="0"/>
              <a:t> </a:t>
            </a:r>
            <a:r>
              <a:rPr lang="de-DE" sz="1600" dirty="0" err="1"/>
              <a:t>queries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Side </a:t>
            </a:r>
            <a:r>
              <a:rPr lang="de-DE" sz="1600" dirty="0" err="1"/>
              <a:t>effects</a:t>
            </a:r>
            <a:r>
              <a:rPr lang="de-DE" sz="1600" dirty="0"/>
              <a:t> </a:t>
            </a:r>
            <a:r>
              <a:rPr lang="de-DE" sz="1600" dirty="0" err="1"/>
              <a:t>seem</a:t>
            </a:r>
            <a:r>
              <a:rPr lang="de-DE" sz="1600" dirty="0"/>
              <a:t> not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be</a:t>
            </a:r>
            <a:r>
              <a:rPr lang="de-DE" sz="1600" dirty="0"/>
              <a:t> </a:t>
            </a:r>
            <a:r>
              <a:rPr lang="de-DE" sz="1600" dirty="0" err="1"/>
              <a:t>differentiated</a:t>
            </a:r>
            <a:r>
              <a:rPr lang="de-DE" sz="1600" dirty="0"/>
              <a:t> </a:t>
            </a:r>
            <a:r>
              <a:rPr lang="de-DE" sz="1600" dirty="0" err="1"/>
              <a:t>from</a:t>
            </a:r>
            <a:r>
              <a:rPr lang="de-DE" sz="1600" dirty="0"/>
              <a:t> </a:t>
            </a:r>
            <a:r>
              <a:rPr lang="de-DE" sz="1600" dirty="0" err="1"/>
              <a:t>work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fulfill</a:t>
            </a:r>
            <a:r>
              <a:rPr lang="de-DE" sz="1600" dirty="0"/>
              <a:t> </a:t>
            </a:r>
            <a:r>
              <a:rPr lang="de-DE" sz="1600" dirty="0" err="1"/>
              <a:t>ranking</a:t>
            </a:r>
            <a:r>
              <a:rPr lang="de-DE" sz="1600" dirty="0"/>
              <a:t> </a:t>
            </a:r>
            <a:r>
              <a:rPr lang="de-DE" sz="1600" dirty="0" err="1"/>
              <a:t>demands</a:t>
            </a:r>
            <a:r>
              <a:rPr lang="de-DE" sz="16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1600" dirty="0"/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de-DE" sz="1600" b="1" dirty="0" err="1"/>
              <a:t>automated</a:t>
            </a:r>
            <a:r>
              <a:rPr lang="de-DE" sz="1600" b="1" dirty="0"/>
              <a:t> </a:t>
            </a:r>
            <a:r>
              <a:rPr lang="de-DE" sz="1600" b="1" dirty="0" err="1"/>
              <a:t>tests</a:t>
            </a:r>
            <a:r>
              <a:rPr lang="de-DE" sz="1600" b="1" dirty="0"/>
              <a:t> versus </a:t>
            </a:r>
            <a:r>
              <a:rPr lang="de-DE" sz="1600" b="1" dirty="0" err="1"/>
              <a:t>manual</a:t>
            </a:r>
            <a:r>
              <a:rPr lang="de-DE" sz="1600" b="1" dirty="0"/>
              <a:t> </a:t>
            </a:r>
            <a:r>
              <a:rPr lang="de-DE" sz="1600" b="1" dirty="0" err="1"/>
              <a:t>searches</a:t>
            </a:r>
            <a:endParaRPr lang="de-DE" sz="1600" b="1" dirty="0"/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de-DE" sz="1600" b="1" dirty="0" err="1"/>
              <a:t>test</a:t>
            </a:r>
            <a:r>
              <a:rPr lang="de-DE" sz="1600" b="1" dirty="0"/>
              <a:t> </a:t>
            </a:r>
            <a:r>
              <a:rPr lang="de-DE" sz="1600" b="1" dirty="0" err="1"/>
              <a:t>results</a:t>
            </a:r>
            <a:r>
              <a:rPr lang="de-DE" sz="1600" b="1" dirty="0"/>
              <a:t> versus </a:t>
            </a:r>
            <a:r>
              <a:rPr lang="de-DE" sz="1600" b="1" dirty="0" err="1"/>
              <a:t>interpretation</a:t>
            </a:r>
            <a:r>
              <a:rPr lang="de-DE" sz="1600" b="1" dirty="0"/>
              <a:t> </a:t>
            </a:r>
            <a:r>
              <a:rPr lang="de-DE" sz="1600" b="1" dirty="0" err="1"/>
              <a:t>of</a:t>
            </a:r>
            <a:r>
              <a:rPr lang="de-DE" sz="1600" b="1" dirty="0"/>
              <a:t> </a:t>
            </a:r>
            <a:r>
              <a:rPr lang="de-DE" sz="1600" b="1" dirty="0" err="1"/>
              <a:t>hit</a:t>
            </a:r>
            <a:r>
              <a:rPr lang="de-DE" sz="1600" b="1" dirty="0"/>
              <a:t> </a:t>
            </a:r>
            <a:r>
              <a:rPr lang="de-DE" sz="1600" b="1" dirty="0" err="1"/>
              <a:t>lists</a:t>
            </a:r>
            <a:endParaRPr lang="de-DE" sz="1600" b="1" dirty="0"/>
          </a:p>
          <a:p>
            <a:pPr marL="0" indent="0">
              <a:buFont typeface="Arial" panose="020B0604020202020204" pitchFamily="34" charset="0"/>
              <a:buNone/>
            </a:pPr>
            <a:endParaRPr lang="de-DE" sz="1600" dirty="0"/>
          </a:p>
          <a:p>
            <a:pPr marL="0" indent="0">
              <a:buFont typeface="Arial" panose="020B0604020202020204" pitchFamily="34" charset="0"/>
              <a:buNone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Big </a:t>
            </a:r>
            <a:r>
              <a:rPr lang="de-DE" dirty="0" err="1"/>
              <a:t>Issue</a:t>
            </a:r>
            <a:r>
              <a:rPr lang="de-DE" dirty="0"/>
              <a:t>: Präzisierung: Anforderung; </a:t>
            </a:r>
            <a:r>
              <a:rPr lang="de-DE" dirty="0" err="1"/>
              <a:t>Reproducible</a:t>
            </a:r>
            <a:r>
              <a:rPr lang="de-DE" dirty="0"/>
              <a:t> (-&gt; Duncan)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921B2-4826-4E86-BF08-99ECB8A5CFA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2680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921B2-4826-4E86-BF08-99ECB8A5CFA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5394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921B2-4826-4E86-BF08-99ECB8A5CFA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002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921B2-4826-4E86-BF08-99ECB8A5CFA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0330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921B2-4826-4E86-BF08-99ECB8A5CFA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4235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921B2-4826-4E86-BF08-99ECB8A5CFA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8587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_einspaltig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0000" y="330682"/>
            <a:ext cx="8918304" cy="55913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0000"/>
              </a:lnSpc>
              <a:defRPr sz="1600">
                <a:solidFill>
                  <a:srgbClr val="3C4B78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20000" y="1620000"/>
            <a:ext cx="10800000" cy="4320000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ct val="110000"/>
              </a:lnSpc>
              <a:buFont typeface="Wingdings" panose="05000000000000000000" pitchFamily="2" charset="2"/>
              <a:buChar char="§"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65346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breite/schmale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0000" y="330682"/>
            <a:ext cx="8918304" cy="55913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0000"/>
              </a:lnSpc>
              <a:defRPr sz="1600">
                <a:solidFill>
                  <a:srgbClr val="3C4B78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20001" y="1620000"/>
            <a:ext cx="7814400" cy="4351338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ct val="110000"/>
              </a:lnSpc>
              <a:buFont typeface="Wingdings" panose="05000000000000000000" pitchFamily="2" charset="2"/>
              <a:buChar char="§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0"/>
          </p:nvPr>
        </p:nvSpPr>
        <p:spPr>
          <a:xfrm>
            <a:off x="8837721" y="1620000"/>
            <a:ext cx="2671384" cy="4351337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lnSpc>
                <a:spcPct val="110000"/>
              </a:lnSpc>
              <a:buFont typeface="Wingdings" panose="05000000000000000000" pitchFamily="2" charset="2"/>
              <a:buChar char="§"/>
              <a:defRPr sz="1600"/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927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_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0000" y="330682"/>
            <a:ext cx="8918304" cy="55913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0000"/>
              </a:lnSpc>
              <a:defRPr sz="1600">
                <a:solidFill>
                  <a:srgbClr val="3C4B78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20000" y="1620000"/>
            <a:ext cx="5220000" cy="4351338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ct val="110000"/>
              </a:lnSpc>
              <a:buFont typeface="Wingdings" panose="05000000000000000000" pitchFamily="2" charset="2"/>
              <a:buChar char="§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0"/>
          </p:nvPr>
        </p:nvSpPr>
        <p:spPr>
          <a:xfrm>
            <a:off x="6289104" y="1620000"/>
            <a:ext cx="5220000" cy="4351337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lnSpc>
                <a:spcPct val="110000"/>
              </a:lnSpc>
              <a:buFont typeface="Wingdings" panose="05000000000000000000" pitchFamily="2" charset="2"/>
              <a:buChar char="§"/>
              <a:defRPr sz="1600"/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713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_zweispaltig +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0000" y="330682"/>
            <a:ext cx="8918304" cy="55913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0000"/>
              </a:lnSpc>
              <a:defRPr sz="1600">
                <a:solidFill>
                  <a:srgbClr val="3C4B78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20000" y="2119719"/>
            <a:ext cx="5220000" cy="3846741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0"/>
          </p:nvPr>
        </p:nvSpPr>
        <p:spPr>
          <a:xfrm>
            <a:off x="6289104" y="2119720"/>
            <a:ext cx="5220000" cy="3846740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/>
            </a:lvl1pPr>
          </a:lstStyle>
          <a:p>
            <a:pPr lvl="0"/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 hasCustomPrompt="1"/>
          </p:nvPr>
        </p:nvSpPr>
        <p:spPr>
          <a:xfrm>
            <a:off x="720000" y="1620000"/>
            <a:ext cx="5220000" cy="2772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600" b="1">
                <a:latin typeface="+mj-lt"/>
              </a:defRPr>
            </a:lvl1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2" hasCustomPrompt="1"/>
          </p:nvPr>
        </p:nvSpPr>
        <p:spPr>
          <a:xfrm>
            <a:off x="6289104" y="1620000"/>
            <a:ext cx="5220000" cy="2772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600" b="1">
                <a:latin typeface="+mj-lt"/>
              </a:defRPr>
            </a:lvl1pPr>
          </a:lstStyle>
          <a:p>
            <a:pPr lvl="0"/>
            <a:r>
              <a:rPr lang="de-DE" dirty="0"/>
              <a:t>Überschrift</a:t>
            </a:r>
          </a:p>
        </p:txBody>
      </p:sp>
    </p:spTree>
    <p:extLst>
      <p:ext uri="{BB962C8B-B14F-4D97-AF65-F5344CB8AC3E}">
        <p14:creationId xmlns:p14="http://schemas.microsoft.com/office/powerpoint/2010/main" val="191709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_neut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80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auto">
          <a:xfrm>
            <a:off x="0" y="6336890"/>
            <a:ext cx="12192000" cy="521108"/>
          </a:xfrm>
          <a:prstGeom prst="rect">
            <a:avLst/>
          </a:prstGeom>
          <a:solidFill>
            <a:srgbClr val="3C4B7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2296" tIns="41148" rIns="82296" bIns="41148" numCol="1" rtlCol="0" anchor="ctr" anchorCtr="0" compatLnSpc="1">
            <a:prstTxWarp prst="textNoShape">
              <a:avLst/>
            </a:prstTxWarp>
          </a:bodyPr>
          <a:lstStyle/>
          <a:p>
            <a:endParaRPr lang="de-DE" sz="1134">
              <a:solidFill>
                <a:srgbClr val="3C4B78"/>
              </a:solidFill>
            </a:endParaRPr>
          </a:p>
        </p:txBody>
      </p:sp>
      <p:sp>
        <p:nvSpPr>
          <p:cNvPr id="8" name="Textfeld 7"/>
          <p:cNvSpPr txBox="1"/>
          <p:nvPr userDrawn="1"/>
        </p:nvSpPr>
        <p:spPr>
          <a:xfrm>
            <a:off x="2208799" y="6524295"/>
            <a:ext cx="9680759" cy="1477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96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900" dirty="0">
                <a:solidFill>
                  <a:schemeClr val="bg1"/>
                </a:solidFill>
                <a:latin typeface="+mn-lt"/>
              </a:rPr>
              <a:t>30. September 2024</a:t>
            </a:r>
            <a:r>
              <a:rPr lang="de-DE" altLang="de-DE" sz="900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altLang="de-DE" sz="900" dirty="0" err="1">
                <a:solidFill>
                  <a:schemeClr val="bg1"/>
                </a:solidFill>
                <a:latin typeface="+mn-lt"/>
              </a:rPr>
              <a:t>VuFind</a:t>
            </a:r>
            <a:r>
              <a:rPr lang="de-DE" altLang="de-DE" sz="900" dirty="0">
                <a:solidFill>
                  <a:schemeClr val="bg1"/>
                </a:solidFill>
                <a:latin typeface="+mn-lt"/>
              </a:rPr>
              <a:t> Leipzig · </a:t>
            </a:r>
            <a:r>
              <a:rPr lang="de-DE" sz="900" dirty="0">
                <a:solidFill>
                  <a:schemeClr val="bg1"/>
                </a:solidFill>
                <a:latin typeface="+mn-lt"/>
              </a:rPr>
              <a:t>SBB-PK</a:t>
            </a:r>
            <a:r>
              <a:rPr lang="de-DE" altLang="de-DE" sz="900" dirty="0">
                <a:solidFill>
                  <a:schemeClr val="bg1"/>
                </a:solidFill>
                <a:latin typeface="+mn-lt"/>
              </a:rPr>
              <a:t> · Paterson / Kaufmann  </a:t>
            </a:r>
            <a:r>
              <a:rPr lang="de-DE" sz="900" dirty="0">
                <a:solidFill>
                  <a:schemeClr val="bg1"/>
                </a:solidFill>
                <a:latin typeface="+mn-lt"/>
              </a:rPr>
              <a:t>CC BY 4.0</a:t>
            </a:r>
            <a:r>
              <a:rPr lang="de-DE" altLang="de-DE" sz="900" dirty="0">
                <a:solidFill>
                  <a:schemeClr val="bg1"/>
                </a:solidFill>
                <a:latin typeface="+mn-lt"/>
              </a:rPr>
              <a:t> · </a:t>
            </a:r>
            <a:r>
              <a:rPr lang="de-DE" sz="900" dirty="0">
                <a:solidFill>
                  <a:schemeClr val="bg1"/>
                </a:solidFill>
                <a:latin typeface="+mn-lt"/>
              </a:rPr>
              <a:t>Seite </a:t>
            </a:r>
            <a:fld id="{9CC973F8-89F3-4371-92FE-140F5BB70AF5}" type="slidenum">
              <a:rPr lang="de-DE" sz="900">
                <a:solidFill>
                  <a:schemeClr val="bg1"/>
                </a:solidFill>
                <a:latin typeface="+mn-lt"/>
              </a:rPr>
              <a:pPr algn="r"/>
              <a:t>‹Nr.›</a:t>
            </a:fld>
            <a:r>
              <a:rPr lang="de-DE" sz="900" dirty="0">
                <a:solidFill>
                  <a:schemeClr val="bg1"/>
                </a:solidFill>
                <a:latin typeface="+mn-lt"/>
              </a:rPr>
              <a:t> </a:t>
            </a:r>
            <a:endParaRPr lang="de-DE" sz="900" dirty="0">
              <a:latin typeface="+mn-lt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025" y="330681"/>
            <a:ext cx="1592533" cy="350077"/>
          </a:xfrm>
          <a:prstGeom prst="rect">
            <a:avLst/>
          </a:prstGeom>
        </p:spPr>
      </p:pic>
      <p:sp>
        <p:nvSpPr>
          <p:cNvPr id="11" name="Rechteck 10"/>
          <p:cNvSpPr/>
          <p:nvPr userDrawn="1"/>
        </p:nvSpPr>
        <p:spPr bwMode="auto">
          <a:xfrm>
            <a:off x="0" y="1012257"/>
            <a:ext cx="12192000" cy="18000"/>
          </a:xfrm>
          <a:prstGeom prst="rect">
            <a:avLst/>
          </a:prstGeom>
          <a:solidFill>
            <a:srgbClr val="D8DDE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2296" tIns="41148" rIns="82296" bIns="41148" numCol="1" rtlCol="0" anchor="ctr" anchorCtr="0" compatLnSpc="1">
            <a:prstTxWarp prst="textNoShape">
              <a:avLst/>
            </a:prstTxWarp>
          </a:bodyPr>
          <a:lstStyle/>
          <a:p>
            <a:endParaRPr lang="de-DE" sz="1134">
              <a:solidFill>
                <a:srgbClr val="3C4B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906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57" r:id="rId3"/>
    <p:sldLayoutId id="2147483658" r:id="rId4"/>
    <p:sldLayoutId id="2147483655" r:id="rId5"/>
  </p:sldLayoutIdLst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hyperlink" Target="https://creativecommons.org/licenses/by-nc/2.0/?ref=openverse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12" Type="http://schemas.openxmlformats.org/officeDocument/2006/relationships/hyperlink" Target="https://www.flickr.com/photos/85853333@N00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hyperlink" Target="https://www.flickr.com/photos/85853333@N00/2199355153" TargetMode="External"/><Relationship Id="rId5" Type="http://schemas.openxmlformats.org/officeDocument/2006/relationships/image" Target="../media/image14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2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reativecommons.org/licenses/by-nc/2.0/?ref=openverse" TargetMode="External"/><Relationship Id="rId5" Type="http://schemas.openxmlformats.org/officeDocument/2006/relationships/hyperlink" Target="https://www.flickr.com/photos/94502827@N00" TargetMode="External"/><Relationship Id="rId4" Type="http://schemas.openxmlformats.org/officeDocument/2006/relationships/hyperlink" Target="https://www.flickr.com/photos/94502827@N00/380444446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2.jp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sa/2.0/?ref=openverse" TargetMode="External"/><Relationship Id="rId5" Type="http://schemas.openxmlformats.org/officeDocument/2006/relationships/hyperlink" Target="https://www.flickr.com/photos/92823399@N07" TargetMode="External"/><Relationship Id="rId4" Type="http://schemas.openxmlformats.org/officeDocument/2006/relationships/hyperlink" Target="https://www.flickr.com/photos/92823399@N07/9094076573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reativecommons.org/licenses/by-nc-sa/2.0/?ref=openverse" TargetMode="External"/><Relationship Id="rId5" Type="http://schemas.openxmlformats.org/officeDocument/2006/relationships/hyperlink" Target="https://www.flickr.com/photos/15100608@N03" TargetMode="External"/><Relationship Id="rId4" Type="http://schemas.openxmlformats.org/officeDocument/2006/relationships/hyperlink" Target="https://www.flickr.com/photos/15100608@N03/2339418253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mailto:Annette.kaufmann@sbb.spk-berlin.de" TargetMode="External"/><Relationship Id="rId3" Type="http://schemas.openxmlformats.org/officeDocument/2006/relationships/image" Target="../media/image27.jpg"/><Relationship Id="rId7" Type="http://schemas.openxmlformats.org/officeDocument/2006/relationships/hyperlink" Target="mailto:Duncan.paterson@sbb.spk-berlin.d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reativecommons.org/licenses/by-nc-nd/2.0/?ref=openverse" TargetMode="External"/><Relationship Id="rId5" Type="http://schemas.openxmlformats.org/officeDocument/2006/relationships/hyperlink" Target="https://www.flickr.com/photos/36416173@N03" TargetMode="External"/><Relationship Id="rId4" Type="http://schemas.openxmlformats.org/officeDocument/2006/relationships/hyperlink" Target="https://www.flickr.com/photos/36416173@N03/12976820074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2.jp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sa/2.0/?ref=openverse" TargetMode="External"/><Relationship Id="rId5" Type="http://schemas.openxmlformats.org/officeDocument/2006/relationships/hyperlink" Target="https://www.flickr.com/photos/92823399@N07" TargetMode="External"/><Relationship Id="rId4" Type="http://schemas.openxmlformats.org/officeDocument/2006/relationships/hyperlink" Target="https://www.flickr.com/photos/92823399@N07/9094076573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ickr.com/photos/69444890@N00/405632849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hyperlink" Target="https://creativecommons.org/licenses/by/2.0/?ref=openverse" TargetMode="External"/><Relationship Id="rId4" Type="http://schemas.openxmlformats.org/officeDocument/2006/relationships/image" Target="../media/image9.svg"/><Relationship Id="rId9" Type="http://schemas.openxmlformats.org/officeDocument/2006/relationships/hyperlink" Target="https://www.flickr.com/photos/69444890@N00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7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 bwMode="auto">
          <a:xfrm>
            <a:off x="0" y="1494971"/>
            <a:ext cx="12192000" cy="5363028"/>
          </a:xfrm>
          <a:prstGeom prst="rect">
            <a:avLst/>
          </a:prstGeom>
          <a:solidFill>
            <a:srgbClr val="3C4B7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2296" tIns="41148" rIns="82296" bIns="41148" numCol="1" rtlCol="0" anchor="ctr" anchorCtr="0" compatLnSpc="1">
            <a:prstTxWarp prst="textNoShape">
              <a:avLst/>
            </a:prstTxWarp>
          </a:bodyPr>
          <a:lstStyle/>
          <a:p>
            <a:endParaRPr lang="de-DE" sz="1134">
              <a:solidFill>
                <a:srgbClr val="3C4B78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720000" y="2406201"/>
            <a:ext cx="9677875" cy="34501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de-DE" altLang="de-DE" sz="1600" cap="all" dirty="0">
                <a:solidFill>
                  <a:schemeClr val="bg1"/>
                </a:solidFill>
                <a:latin typeface="+mn-lt"/>
              </a:rPr>
              <a:t>Staatsbibliothek zu Berlin – PK</a:t>
            </a:r>
          </a:p>
          <a:p>
            <a:pPr algn="l"/>
            <a:endParaRPr lang="de-DE" altLang="de-DE" sz="1800" cap="all" dirty="0">
              <a:solidFill>
                <a:schemeClr val="bg1"/>
              </a:solidFill>
              <a:latin typeface="+mn-lt"/>
            </a:endParaRPr>
          </a:p>
          <a:p>
            <a:pPr algn="l"/>
            <a:br>
              <a:rPr lang="de-DE" altLang="de-DE" sz="1800" cap="all" dirty="0">
                <a:solidFill>
                  <a:schemeClr val="bg1"/>
                </a:solidFill>
                <a:latin typeface="+mn-lt"/>
              </a:rPr>
            </a:br>
            <a:r>
              <a:rPr lang="de-DE" altLang="de-DE" sz="3600" cap="all" dirty="0" err="1">
                <a:solidFill>
                  <a:schemeClr val="bg1"/>
                </a:solidFill>
                <a:latin typeface="+mj-lt"/>
              </a:rPr>
              <a:t>Is</a:t>
            </a:r>
            <a:r>
              <a:rPr lang="de-DE" altLang="de-DE" sz="3600" cap="all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altLang="de-DE" sz="3600" cap="all" dirty="0" err="1">
                <a:solidFill>
                  <a:schemeClr val="bg1"/>
                </a:solidFill>
                <a:latin typeface="+mj-lt"/>
              </a:rPr>
              <a:t>this</a:t>
            </a:r>
            <a:r>
              <a:rPr lang="de-DE" altLang="de-DE" sz="3600" cap="all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altLang="de-DE" sz="3600" cap="all" dirty="0" err="1">
                <a:solidFill>
                  <a:schemeClr val="bg1"/>
                </a:solidFill>
                <a:latin typeface="+mj-lt"/>
              </a:rPr>
              <a:t>really</a:t>
            </a:r>
            <a:r>
              <a:rPr lang="de-DE" altLang="de-DE" sz="3600" cap="all" dirty="0">
                <a:solidFill>
                  <a:schemeClr val="bg1"/>
                </a:solidFill>
                <a:latin typeface="+mj-lt"/>
              </a:rPr>
              <a:t> relevant? Browser-</a:t>
            </a:r>
            <a:r>
              <a:rPr lang="de-DE" altLang="de-DE" sz="3600" cap="all" dirty="0" err="1">
                <a:solidFill>
                  <a:schemeClr val="bg1"/>
                </a:solidFill>
                <a:latin typeface="+mj-lt"/>
              </a:rPr>
              <a:t>based</a:t>
            </a:r>
            <a:r>
              <a:rPr lang="de-DE" altLang="de-DE" sz="3600" cap="all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altLang="de-DE" sz="3600" cap="all" dirty="0" err="1">
                <a:solidFill>
                  <a:schemeClr val="bg1"/>
                </a:solidFill>
                <a:latin typeface="+mj-lt"/>
              </a:rPr>
              <a:t>Testing</a:t>
            </a:r>
            <a:r>
              <a:rPr lang="de-DE" altLang="de-DE" sz="3600" cap="all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altLang="de-DE" sz="3600" cap="all" dirty="0" err="1">
                <a:solidFill>
                  <a:schemeClr val="bg1"/>
                </a:solidFill>
                <a:latin typeface="+mj-lt"/>
              </a:rPr>
              <a:t>for</a:t>
            </a:r>
            <a:r>
              <a:rPr lang="de-DE" altLang="de-DE" sz="3600" cap="all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altLang="de-DE" sz="3600" cap="all" dirty="0" err="1">
                <a:solidFill>
                  <a:schemeClr val="bg1"/>
                </a:solidFill>
                <a:latin typeface="+mj-lt"/>
              </a:rPr>
              <a:t>Enhancing</a:t>
            </a:r>
            <a:r>
              <a:rPr lang="de-DE" altLang="de-DE" sz="3600" cap="all" dirty="0">
                <a:solidFill>
                  <a:schemeClr val="bg1"/>
                </a:solidFill>
                <a:latin typeface="+mj-lt"/>
              </a:rPr>
              <a:t> Search </a:t>
            </a:r>
            <a:r>
              <a:rPr lang="de-DE" altLang="de-DE" sz="3600" cap="all" dirty="0" err="1">
                <a:solidFill>
                  <a:schemeClr val="bg1"/>
                </a:solidFill>
                <a:latin typeface="+mj-lt"/>
              </a:rPr>
              <a:t>results</a:t>
            </a:r>
            <a:r>
              <a:rPr lang="de-DE" altLang="de-DE" sz="3600" cap="all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altLang="de-DE" sz="3600" cap="all" dirty="0" err="1">
                <a:solidFill>
                  <a:schemeClr val="bg1"/>
                </a:solidFill>
                <a:latin typeface="+mj-lt"/>
              </a:rPr>
              <a:t>collaboratively</a:t>
            </a:r>
            <a:endParaRPr lang="de-DE" altLang="de-DE" sz="3600" cap="all" dirty="0">
              <a:solidFill>
                <a:schemeClr val="bg1"/>
              </a:solidFill>
              <a:latin typeface="+mj-lt"/>
            </a:endParaRPr>
          </a:p>
          <a:p>
            <a:pPr algn="l"/>
            <a:endParaRPr lang="de-DE" altLang="de-DE" sz="4500" cap="all" dirty="0">
              <a:solidFill>
                <a:schemeClr val="bg1"/>
              </a:solidFill>
            </a:endParaRPr>
          </a:p>
          <a:p>
            <a:pPr algn="l"/>
            <a:r>
              <a:rPr lang="de-DE" altLang="de-DE" sz="1600" dirty="0">
                <a:solidFill>
                  <a:schemeClr val="bg1"/>
                </a:solidFill>
              </a:rPr>
              <a:t>Paterson / Kaufmann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117" y="364653"/>
            <a:ext cx="3227140" cy="70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50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AEF414-F2C8-449D-8D9C-F7FA98393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dirty="0"/>
              <a:t>Working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Git</a:t>
            </a:r>
            <a:r>
              <a:rPr lang="de-DE" sz="2000" dirty="0"/>
              <a:t> and Cypress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First Time (</a:t>
            </a:r>
            <a:r>
              <a:rPr lang="de-DE" sz="2000" dirty="0" err="1"/>
              <a:t>as</a:t>
            </a:r>
            <a:r>
              <a:rPr lang="de-DE" sz="2000" dirty="0"/>
              <a:t> a </a:t>
            </a:r>
            <a:r>
              <a:rPr lang="de-DE" sz="2000" dirty="0" err="1"/>
              <a:t>Librarian</a:t>
            </a:r>
            <a:r>
              <a:rPr lang="de-DE" sz="2000" dirty="0"/>
              <a:t>): I am … … </a:t>
            </a:r>
            <a:r>
              <a:rPr lang="de-DE" sz="2000" dirty="0" err="1"/>
              <a:t>confused</a:t>
            </a:r>
            <a:endParaRPr lang="de-DE" sz="20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40AC882-41F2-4983-BE6F-D0E0F42F1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449" y="3991371"/>
            <a:ext cx="2916481" cy="193822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80A6C80-7553-4523-9C08-06C725EA0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2785" y="1260597"/>
            <a:ext cx="2692708" cy="247515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9A5998D-E282-4FC7-8F2D-8F4685C0FD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3482" y="4315005"/>
            <a:ext cx="3993660" cy="185419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D9022ED-1C37-49D0-B481-2D362A1BF1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294" y="2662082"/>
            <a:ext cx="2916481" cy="335639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FE27243-CC5D-419F-A872-EB1E122F92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4848" y="1536356"/>
            <a:ext cx="3524796" cy="83187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A33DB42-638C-45A4-B2B2-9447211442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15346" y="1260597"/>
            <a:ext cx="4510785" cy="2590559"/>
          </a:xfrm>
          <a:prstGeom prst="rect">
            <a:avLst/>
          </a:prstGeom>
        </p:spPr>
      </p:pic>
      <p:pic>
        <p:nvPicPr>
          <p:cNvPr id="14" name="Inhaltsplatzhalter 5">
            <a:extLst>
              <a:ext uri="{FF2B5EF4-FFF2-40B4-BE49-F238E27FC236}">
                <a16:creationId xmlns:a16="http://schemas.microsoft.com/office/drawing/2014/main" id="{D205C574-8354-499B-BBF0-0CE05EE544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9"/>
          <a:stretch>
            <a:fillRect/>
          </a:stretch>
        </p:blipFill>
        <p:spPr>
          <a:xfrm>
            <a:off x="1598913" y="1283298"/>
            <a:ext cx="5941924" cy="3958806"/>
          </a:xfr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6015AF8-54F7-4074-9681-0A85DC27E3F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30643" y="2827771"/>
            <a:ext cx="3613206" cy="2493873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558CD613-87CF-4977-8563-1EC341DA1F3C}"/>
              </a:ext>
            </a:extLst>
          </p:cNvPr>
          <p:cNvSpPr/>
          <p:nvPr/>
        </p:nvSpPr>
        <p:spPr>
          <a:xfrm>
            <a:off x="1520228" y="5040766"/>
            <a:ext cx="441569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"</a:t>
            </a:r>
            <a:r>
              <a:rPr lang="en-US" sz="800" dirty="0">
                <a:highlight>
                  <a:srgbClr val="E8EBF4"/>
                </a:highlight>
                <a:hlinkClick r:id="rId11"/>
              </a:rPr>
              <a:t>Shock </a:t>
            </a:r>
            <a:r>
              <a:rPr lang="en-US" sz="800" dirty="0" err="1">
                <a:highlight>
                  <a:srgbClr val="E8EBF4"/>
                </a:highlight>
                <a:hlinkClick r:id="rId11"/>
              </a:rPr>
              <a:t>Shock</a:t>
            </a:r>
            <a:r>
              <a:rPr lang="en-US" sz="800" dirty="0">
                <a:highlight>
                  <a:srgbClr val="E8EBF4"/>
                </a:highlight>
                <a:hlinkClick r:id="rId11"/>
              </a:rPr>
              <a:t> Horror </a:t>
            </a:r>
            <a:r>
              <a:rPr lang="en-US" sz="800" dirty="0" err="1">
                <a:highlight>
                  <a:srgbClr val="E8EBF4"/>
                </a:highlight>
                <a:hlinkClick r:id="rId11"/>
              </a:rPr>
              <a:t>Horror</a:t>
            </a:r>
            <a:r>
              <a:rPr lang="en-US" sz="800" dirty="0">
                <a:highlight>
                  <a:srgbClr val="E8EBF4"/>
                </a:highlight>
              </a:rPr>
              <a:t>" by </a:t>
            </a:r>
            <a:r>
              <a:rPr lang="en-US" sz="800" dirty="0">
                <a:highlight>
                  <a:srgbClr val="E8EBF4"/>
                </a:highlight>
                <a:hlinkClick r:id="rId12"/>
              </a:rPr>
              <a:t>Jeremy Brooks</a:t>
            </a:r>
            <a:r>
              <a:rPr lang="en-US" sz="800" dirty="0">
                <a:highlight>
                  <a:srgbClr val="E8EBF4"/>
                </a:highlight>
              </a:rPr>
              <a:t> is licensed under </a:t>
            </a:r>
            <a:r>
              <a:rPr lang="en-US" sz="800" dirty="0">
                <a:highlight>
                  <a:srgbClr val="E8EBF4"/>
                </a:highlight>
                <a:hlinkClick r:id="rId13"/>
              </a:rPr>
              <a:t>CC BY-NC 2.0</a:t>
            </a:r>
            <a:r>
              <a:rPr lang="en-US" sz="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688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C21B86-562A-4F74-905A-76900381D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dirty="0"/>
              <a:t>Test-Driven Development </a:t>
            </a:r>
            <a:r>
              <a:rPr lang="de-DE" sz="2000" dirty="0" err="1"/>
              <a:t>as</a:t>
            </a:r>
            <a:r>
              <a:rPr lang="de-DE" sz="2000" dirty="0"/>
              <a:t> a Newbie (and </a:t>
            </a:r>
            <a:r>
              <a:rPr lang="de-DE" sz="2000" dirty="0" err="1"/>
              <a:t>Librarian</a:t>
            </a:r>
            <a:r>
              <a:rPr lang="de-DE" sz="2000" dirty="0"/>
              <a:t>): This </a:t>
            </a:r>
            <a:r>
              <a:rPr lang="de-DE" sz="2000" dirty="0" err="1"/>
              <a:t>Might</a:t>
            </a:r>
            <a:r>
              <a:rPr lang="de-DE" sz="2000" dirty="0"/>
              <a:t> </a:t>
            </a:r>
            <a:r>
              <a:rPr lang="de-DE" sz="2000" dirty="0" err="1"/>
              <a:t>be</a:t>
            </a:r>
            <a:r>
              <a:rPr lang="de-DE" sz="2000" dirty="0"/>
              <a:t> Okay</a:t>
            </a:r>
            <a:br>
              <a:rPr lang="de-DE" dirty="0"/>
            </a:b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77552C-AEBA-4F85-88F4-662E6A6F0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825" y="1665967"/>
            <a:ext cx="5842725" cy="4351338"/>
          </a:xfrm>
        </p:spPr>
        <p:txBody>
          <a:bodyPr/>
          <a:lstStyle/>
          <a:p>
            <a:r>
              <a:rPr lang="de-DE" sz="2000" dirty="0" err="1"/>
              <a:t>managing</a:t>
            </a:r>
            <a:r>
              <a:rPr lang="de-DE" sz="2000" dirty="0"/>
              <a:t> </a:t>
            </a:r>
            <a:r>
              <a:rPr lang="de-DE" sz="2000" dirty="0" err="1"/>
              <a:t>expectations</a:t>
            </a:r>
            <a:r>
              <a:rPr lang="de-DE" sz="2000" dirty="0"/>
              <a:t>: </a:t>
            </a:r>
            <a:r>
              <a:rPr lang="de-DE" sz="2000" dirty="0" err="1"/>
              <a:t>what</a:t>
            </a:r>
            <a:r>
              <a:rPr lang="de-DE" sz="2000" dirty="0"/>
              <a:t> </a:t>
            </a:r>
            <a:r>
              <a:rPr lang="de-DE" sz="2000" dirty="0" err="1"/>
              <a:t>yaml</a:t>
            </a:r>
            <a:r>
              <a:rPr lang="de-DE" sz="2000" dirty="0"/>
              <a:t> </a:t>
            </a:r>
            <a:r>
              <a:rPr lang="de-DE" sz="2000" dirty="0" err="1"/>
              <a:t>can</a:t>
            </a:r>
            <a:r>
              <a:rPr lang="de-DE" sz="2000" dirty="0"/>
              <a:t> and</a:t>
            </a:r>
            <a:br>
              <a:rPr lang="de-DE" sz="2000" dirty="0"/>
            </a:br>
            <a:r>
              <a:rPr lang="de-DE" sz="2000" dirty="0" err="1"/>
              <a:t>can‘t</a:t>
            </a:r>
            <a:r>
              <a:rPr lang="de-DE" sz="2000" dirty="0"/>
              <a:t> </a:t>
            </a:r>
            <a:r>
              <a:rPr lang="de-DE" sz="2000" dirty="0" err="1"/>
              <a:t>solve</a:t>
            </a:r>
            <a:r>
              <a:rPr lang="de-DE" sz="2000" dirty="0"/>
              <a:t> </a:t>
            </a:r>
            <a:r>
              <a:rPr lang="de-DE" sz="2000" dirty="0" err="1"/>
              <a:t>re</a:t>
            </a:r>
            <a:r>
              <a:rPr lang="de-DE" sz="2000" dirty="0"/>
              <a:t>: </a:t>
            </a:r>
            <a:r>
              <a:rPr lang="de-DE" sz="2000" dirty="0" err="1"/>
              <a:t>VuFind</a:t>
            </a:r>
            <a:r>
              <a:rPr lang="de-DE" sz="2000" dirty="0"/>
              <a:t> </a:t>
            </a:r>
            <a:r>
              <a:rPr lang="de-DE" sz="2000" dirty="0" err="1"/>
              <a:t>result</a:t>
            </a:r>
            <a:r>
              <a:rPr lang="de-DE" sz="2000" dirty="0"/>
              <a:t> </a:t>
            </a:r>
            <a:r>
              <a:rPr lang="de-DE" sz="2000" dirty="0" err="1"/>
              <a:t>list</a:t>
            </a:r>
            <a:endParaRPr lang="de-DE" sz="2000" dirty="0"/>
          </a:p>
          <a:p>
            <a:r>
              <a:rPr lang="de-DE" sz="2000" dirty="0" err="1"/>
              <a:t>getting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grips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Git</a:t>
            </a:r>
            <a:r>
              <a:rPr lang="de-DE" sz="2000" dirty="0"/>
              <a:t> (</a:t>
            </a:r>
            <a:r>
              <a:rPr lang="de-DE" sz="2000" dirty="0" err="1"/>
              <a:t>more</a:t>
            </a:r>
            <a:r>
              <a:rPr lang="de-DE" sz="2000" dirty="0"/>
              <a:t> </a:t>
            </a:r>
            <a:r>
              <a:rPr lang="de-DE" sz="2000" dirty="0" err="1"/>
              <a:t>or</a:t>
            </a:r>
            <a:r>
              <a:rPr lang="de-DE" sz="2000" dirty="0"/>
              <a:t> </a:t>
            </a:r>
            <a:r>
              <a:rPr lang="de-DE" sz="2000" dirty="0" err="1"/>
              <a:t>less</a:t>
            </a:r>
            <a:r>
              <a:rPr lang="de-DE" sz="2000" dirty="0"/>
              <a:t>)</a:t>
            </a:r>
          </a:p>
          <a:p>
            <a:r>
              <a:rPr lang="de-DE" sz="2000" dirty="0" err="1"/>
              <a:t>explaining</a:t>
            </a:r>
            <a:r>
              <a:rPr lang="de-DE" sz="2000" dirty="0"/>
              <a:t> </a:t>
            </a:r>
            <a:r>
              <a:rPr lang="de-DE" sz="2000" dirty="0" err="1"/>
              <a:t>work</a:t>
            </a:r>
            <a:r>
              <a:rPr lang="de-DE" sz="2000" dirty="0"/>
              <a:t> </a:t>
            </a:r>
            <a:r>
              <a:rPr lang="de-DE" sz="2000" dirty="0" err="1"/>
              <a:t>process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colleagues</a:t>
            </a:r>
            <a:endParaRPr lang="de-DE" sz="2000" dirty="0"/>
          </a:p>
          <a:p>
            <a:r>
              <a:rPr lang="de-DE" sz="2000" dirty="0"/>
              <a:t>„</a:t>
            </a:r>
            <a:r>
              <a:rPr lang="de-DE" sz="2000" dirty="0" err="1"/>
              <a:t>comes</a:t>
            </a:r>
            <a:r>
              <a:rPr lang="de-DE" sz="2000" dirty="0"/>
              <a:t> at a </a:t>
            </a:r>
            <a:r>
              <a:rPr lang="de-DE" sz="2000" dirty="0" err="1"/>
              <a:t>price</a:t>
            </a:r>
            <a:r>
              <a:rPr lang="de-DE" sz="2000" dirty="0"/>
              <a:t>“</a:t>
            </a:r>
          </a:p>
          <a:p>
            <a:r>
              <a:rPr lang="de-DE" sz="2000" dirty="0" err="1"/>
              <a:t>there‘s</a:t>
            </a:r>
            <a:r>
              <a:rPr lang="de-DE" sz="2000" dirty="0"/>
              <a:t> </a:t>
            </a:r>
            <a:r>
              <a:rPr lang="de-DE" sz="2000" dirty="0" err="1"/>
              <a:t>no</a:t>
            </a:r>
            <a:r>
              <a:rPr lang="de-DE" sz="2000" dirty="0"/>
              <a:t> such </a:t>
            </a:r>
            <a:r>
              <a:rPr lang="de-DE" sz="2000" dirty="0" err="1"/>
              <a:t>thing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a </a:t>
            </a:r>
            <a:r>
              <a:rPr lang="de-DE" sz="2000" dirty="0" err="1"/>
              <a:t>perfect</a:t>
            </a:r>
            <a:r>
              <a:rPr lang="de-DE" sz="2000" dirty="0"/>
              <a:t> </a:t>
            </a:r>
            <a:r>
              <a:rPr lang="de-DE" sz="2000" dirty="0" err="1"/>
              <a:t>yaml</a:t>
            </a:r>
            <a:r>
              <a:rPr lang="de-DE" sz="2000" dirty="0"/>
              <a:t> = </a:t>
            </a:r>
            <a:r>
              <a:rPr lang="de-DE" sz="2000" dirty="0" err="1"/>
              <a:t>perfect</a:t>
            </a:r>
            <a:r>
              <a:rPr lang="de-DE" sz="2000" dirty="0"/>
              <a:t> </a:t>
            </a:r>
            <a:r>
              <a:rPr lang="de-DE" sz="2000" dirty="0" err="1"/>
              <a:t>ranking</a:t>
            </a:r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A8769F5-115C-4860-9D7C-FB7230A1F8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88" r="12820" b="36053"/>
          <a:stretch/>
        </p:blipFill>
        <p:spPr>
          <a:xfrm>
            <a:off x="7317087" y="1637846"/>
            <a:ext cx="4257497" cy="2670645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7CAFFE19-E41F-4CC8-B125-06C4DBBA2A87}"/>
              </a:ext>
            </a:extLst>
          </p:cNvPr>
          <p:cNvSpPr/>
          <p:nvPr/>
        </p:nvSpPr>
        <p:spPr>
          <a:xfrm>
            <a:off x="7250228" y="4388469"/>
            <a:ext cx="4324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"</a:t>
            </a:r>
            <a:r>
              <a:rPr lang="en-US" sz="900" dirty="0">
                <a:hlinkClick r:id="rId4"/>
              </a:rPr>
              <a:t>Our Coffee is Okay</a:t>
            </a:r>
            <a:r>
              <a:rPr lang="en-US" sz="900" dirty="0"/>
              <a:t>" by </a:t>
            </a:r>
            <a:r>
              <a:rPr lang="en-US" sz="900" dirty="0">
                <a:hlinkClick r:id="rId5"/>
              </a:rPr>
              <a:t>SeeMidTN.com (aka Brent)</a:t>
            </a:r>
            <a:r>
              <a:rPr lang="en-US" sz="900" dirty="0"/>
              <a:t> is licensed under </a:t>
            </a:r>
            <a:r>
              <a:rPr lang="en-US" sz="900" dirty="0">
                <a:hlinkClick r:id="rId6"/>
              </a:rPr>
              <a:t>CC BY-NC 2.0</a:t>
            </a:r>
            <a:r>
              <a:rPr lang="en-US" sz="9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046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5CBAAF21-6581-4C49-9AA9-0C0F9EFED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5" y="3119437"/>
            <a:ext cx="6705600" cy="3038475"/>
          </a:xfrm>
          <a:prstGeom prst="rect">
            <a:avLst/>
          </a:prstGeom>
        </p:spPr>
      </p:pic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10E9838-A2C6-4C6E-A2E9-5D61328494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7814" r="20244" b="6827"/>
          <a:stretch/>
        </p:blipFill>
        <p:spPr>
          <a:xfrm>
            <a:off x="615225" y="1204144"/>
            <a:ext cx="6491796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60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AEF414-F2C8-449D-8D9C-F7FA98393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11632"/>
            <a:ext cx="8918304" cy="559138"/>
          </a:xfrm>
        </p:spPr>
        <p:txBody>
          <a:bodyPr/>
          <a:lstStyle/>
          <a:p>
            <a:r>
              <a:rPr lang="de-DE" sz="2000" dirty="0"/>
              <a:t>Working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Git</a:t>
            </a:r>
            <a:r>
              <a:rPr lang="de-DE" sz="2000" dirty="0"/>
              <a:t> and Cypress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First Time (</a:t>
            </a:r>
            <a:r>
              <a:rPr lang="de-DE" sz="2000" dirty="0" err="1"/>
              <a:t>as</a:t>
            </a:r>
            <a:r>
              <a:rPr lang="de-DE" sz="2000" dirty="0"/>
              <a:t> a </a:t>
            </a:r>
            <a:r>
              <a:rPr lang="de-DE" sz="2000" dirty="0" err="1"/>
              <a:t>Librarian</a:t>
            </a:r>
            <a:r>
              <a:rPr lang="de-DE" sz="2000" dirty="0"/>
              <a:t>): This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awesome</a:t>
            </a:r>
            <a:r>
              <a:rPr lang="de-DE" sz="2000" dirty="0"/>
              <a:t>!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1D76A995-EF9A-48E5-8874-541A56072A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0000" y="1219932"/>
            <a:ext cx="5852738" cy="4389553"/>
          </a:xfr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DD65263-3ABF-4C3D-9706-1AAC1E8F94F2}"/>
              </a:ext>
            </a:extLst>
          </p:cNvPr>
          <p:cNvSpPr/>
          <p:nvPr/>
        </p:nvSpPr>
        <p:spPr>
          <a:xfrm>
            <a:off x="720000" y="5731668"/>
            <a:ext cx="358726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"</a:t>
            </a:r>
            <a:r>
              <a:rPr lang="en-US" sz="900" dirty="0">
                <a:hlinkClick r:id="rId4"/>
              </a:rPr>
              <a:t>Rudi </a:t>
            </a:r>
            <a:r>
              <a:rPr lang="en-US" sz="900" dirty="0" err="1">
                <a:hlinkClick r:id="rId4"/>
              </a:rPr>
              <a:t>ist</a:t>
            </a:r>
            <a:r>
              <a:rPr lang="en-US" sz="900" dirty="0">
                <a:hlinkClick r:id="rId4"/>
              </a:rPr>
              <a:t> </a:t>
            </a:r>
            <a:r>
              <a:rPr lang="en-US" sz="900" dirty="0" err="1">
                <a:hlinkClick r:id="rId4"/>
              </a:rPr>
              <a:t>begeistert</a:t>
            </a:r>
            <a:r>
              <a:rPr lang="en-US" sz="900" dirty="0"/>
              <a:t>" by </a:t>
            </a:r>
            <a:r>
              <a:rPr lang="en-US" sz="900" dirty="0" err="1">
                <a:hlinkClick r:id="rId5"/>
              </a:rPr>
              <a:t>stanzebla</a:t>
            </a:r>
            <a:r>
              <a:rPr lang="en-US" sz="900" dirty="0"/>
              <a:t> is licensed under </a:t>
            </a:r>
            <a:r>
              <a:rPr lang="en-US" sz="900" dirty="0">
                <a:hlinkClick r:id="rId6"/>
              </a:rPr>
              <a:t>CC BY-SA 2.0</a:t>
            </a:r>
            <a:r>
              <a:rPr lang="en-US" sz="900" dirty="0"/>
              <a:t>.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A5329B4-EE10-4D6F-A6DB-ABA1D4B1FFF0}"/>
              </a:ext>
            </a:extLst>
          </p:cNvPr>
          <p:cNvSpPr/>
          <p:nvPr/>
        </p:nvSpPr>
        <p:spPr>
          <a:xfrm>
            <a:off x="7034933" y="2483717"/>
            <a:ext cx="4532317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Blip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</a:buBlip>
            </a:pPr>
            <a:r>
              <a:rPr lang="de-DE" sz="2000" dirty="0" err="1"/>
              <a:t>have</a:t>
            </a:r>
            <a:r>
              <a:rPr lang="de-DE" sz="2000" dirty="0"/>
              <a:t> </a:t>
            </a:r>
            <a:r>
              <a:rPr lang="de-DE" sz="2000" dirty="0" err="1"/>
              <a:t>learned</a:t>
            </a:r>
            <a:r>
              <a:rPr lang="de-DE" sz="2000" dirty="0"/>
              <a:t> so </a:t>
            </a:r>
            <a:r>
              <a:rPr lang="de-DE" sz="2000" dirty="0" err="1"/>
              <a:t>much</a:t>
            </a:r>
            <a:r>
              <a:rPr lang="de-DE" sz="2000" dirty="0"/>
              <a:t>!</a:t>
            </a:r>
          </a:p>
          <a:p>
            <a:pPr marL="285750" indent="-285750">
              <a:spcAft>
                <a:spcPts val="1200"/>
              </a:spcAft>
              <a:buBlip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</a:buBlip>
            </a:pPr>
            <a:r>
              <a:rPr lang="de-DE" sz="2000" dirty="0" err="1"/>
              <a:t>travel</a:t>
            </a:r>
            <a:r>
              <a:rPr lang="de-DE" sz="2000" dirty="0"/>
              <a:t> back and </a:t>
            </a:r>
            <a:r>
              <a:rPr lang="de-DE" sz="2000" dirty="0" err="1"/>
              <a:t>forth</a:t>
            </a:r>
            <a:r>
              <a:rPr lang="de-DE" sz="2000" dirty="0"/>
              <a:t> in time! </a:t>
            </a:r>
          </a:p>
          <a:p>
            <a:pPr marL="285750" indent="-285750">
              <a:spcAft>
                <a:spcPts val="1200"/>
              </a:spcAft>
              <a:buBlip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</a:buBlip>
            </a:pPr>
            <a:r>
              <a:rPr lang="de-DE" sz="2000" dirty="0"/>
              <a:t>all </a:t>
            </a:r>
            <a:r>
              <a:rPr lang="de-DE" sz="2000" dirty="0" err="1"/>
              <a:t>versions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yaml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safe</a:t>
            </a:r>
            <a:r>
              <a:rPr lang="de-DE" sz="2000" dirty="0"/>
              <a:t>!</a:t>
            </a:r>
          </a:p>
          <a:p>
            <a:pPr marL="285750" indent="-285750">
              <a:spcAft>
                <a:spcPts val="1200"/>
              </a:spcAft>
              <a:buBlip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</a:buBlip>
            </a:pP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actually</a:t>
            </a:r>
            <a:r>
              <a:rPr lang="de-DE" sz="2000" dirty="0"/>
              <a:t> </a:t>
            </a:r>
            <a:r>
              <a:rPr lang="de-DE" sz="2000" dirty="0" err="1"/>
              <a:t>see</a:t>
            </a:r>
            <a:r>
              <a:rPr lang="de-DE" sz="2000" dirty="0"/>
              <a:t> (</a:t>
            </a:r>
            <a:r>
              <a:rPr lang="de-DE" sz="2000" dirty="0" err="1"/>
              <a:t>side</a:t>
            </a:r>
            <a:r>
              <a:rPr lang="de-DE" sz="2000" dirty="0"/>
              <a:t>) </a:t>
            </a:r>
            <a:r>
              <a:rPr lang="de-DE" sz="2000" dirty="0" err="1"/>
              <a:t>effects</a:t>
            </a:r>
            <a:r>
              <a:rPr lang="de-DE" sz="2000" dirty="0"/>
              <a:t>!</a:t>
            </a:r>
          </a:p>
          <a:p>
            <a:pPr marL="285750" indent="-285750">
              <a:spcAft>
                <a:spcPts val="1200"/>
              </a:spcAft>
              <a:buBlip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</a:buBlip>
            </a:pPr>
            <a:r>
              <a:rPr lang="de-DE" sz="2000" dirty="0">
                <a:solidFill>
                  <a:srgbClr val="7030A0"/>
                </a:solidFill>
              </a:rPr>
              <a:t>track </a:t>
            </a:r>
            <a:r>
              <a:rPr lang="de-DE" sz="2000" dirty="0" err="1">
                <a:solidFill>
                  <a:srgbClr val="7030A0"/>
                </a:solidFill>
              </a:rPr>
              <a:t>progress</a:t>
            </a:r>
            <a:r>
              <a:rPr lang="de-DE" sz="2000" dirty="0">
                <a:solidFill>
                  <a:srgbClr val="7030A0"/>
                </a:solidFill>
              </a:rPr>
              <a:t> (</a:t>
            </a:r>
            <a:r>
              <a:rPr lang="de-DE" sz="2000" dirty="0" err="1">
                <a:solidFill>
                  <a:srgbClr val="7030A0"/>
                </a:solidFill>
              </a:rPr>
              <a:t>accurately</a:t>
            </a:r>
            <a:r>
              <a:rPr lang="de-DE" sz="2000" dirty="0">
                <a:solidFill>
                  <a:srgbClr val="7030A0"/>
                </a:solidFill>
              </a:rPr>
              <a:t>)</a:t>
            </a:r>
          </a:p>
          <a:p>
            <a:pPr marL="285750" indent="-285750">
              <a:spcAft>
                <a:spcPts val="1200"/>
              </a:spcAft>
              <a:buBlip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</a:buBlip>
            </a:pPr>
            <a:r>
              <a:rPr lang="de-DE" sz="2000" dirty="0">
                <a:solidFill>
                  <a:srgbClr val="7030A0"/>
                </a:solidFill>
              </a:rPr>
              <a:t>Clear </a:t>
            </a:r>
            <a:r>
              <a:rPr lang="de-DE" sz="2000" dirty="0" err="1">
                <a:solidFill>
                  <a:srgbClr val="7030A0"/>
                </a:solidFill>
              </a:rPr>
              <a:t>definition</a:t>
            </a:r>
            <a:r>
              <a:rPr lang="de-DE" sz="2000" dirty="0">
                <a:solidFill>
                  <a:srgbClr val="7030A0"/>
                </a:solidFill>
              </a:rPr>
              <a:t> </a:t>
            </a:r>
            <a:r>
              <a:rPr lang="de-DE" sz="2000" dirty="0" err="1">
                <a:solidFill>
                  <a:srgbClr val="7030A0"/>
                </a:solidFill>
              </a:rPr>
              <a:t>of</a:t>
            </a:r>
            <a:r>
              <a:rPr lang="de-DE" sz="2000" dirty="0">
                <a:solidFill>
                  <a:srgbClr val="7030A0"/>
                </a:solidFill>
              </a:rPr>
              <a:t> </a:t>
            </a:r>
            <a:r>
              <a:rPr lang="de-DE" sz="2000" dirty="0" err="1">
                <a:solidFill>
                  <a:srgbClr val="7030A0"/>
                </a:solidFill>
              </a:rPr>
              <a:t>goal</a:t>
            </a:r>
            <a:endParaRPr lang="de-DE" sz="2000" dirty="0">
              <a:solidFill>
                <a:srgbClr val="7030A0"/>
              </a:solidFill>
            </a:endParaRPr>
          </a:p>
          <a:p>
            <a:pPr marL="285750" indent="-285750">
              <a:spcAft>
                <a:spcPts val="1200"/>
              </a:spcAft>
              <a:buBlip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</a:buBlip>
            </a:pPr>
            <a:r>
              <a:rPr lang="de-DE" sz="2000" dirty="0">
                <a:solidFill>
                  <a:srgbClr val="7030A0"/>
                </a:solidFill>
              </a:rPr>
              <a:t>Collaborative </a:t>
            </a:r>
            <a:r>
              <a:rPr lang="de-DE" sz="2000" dirty="0" err="1">
                <a:solidFill>
                  <a:srgbClr val="7030A0"/>
                </a:solidFill>
              </a:rPr>
              <a:t>yaml-work</a:t>
            </a:r>
            <a:r>
              <a:rPr lang="de-DE" sz="2000" dirty="0">
                <a:solidFill>
                  <a:srgbClr val="7030A0"/>
                </a:solidFill>
              </a:rPr>
              <a:t> </a:t>
            </a:r>
            <a:r>
              <a:rPr lang="de-DE" sz="2000" dirty="0" err="1">
                <a:solidFill>
                  <a:srgbClr val="7030A0"/>
                </a:solidFill>
              </a:rPr>
              <a:t>is</a:t>
            </a:r>
            <a:r>
              <a:rPr lang="de-DE" sz="2000" dirty="0">
                <a:solidFill>
                  <a:srgbClr val="7030A0"/>
                </a:solidFill>
              </a:rPr>
              <a:t> easy!</a:t>
            </a:r>
          </a:p>
          <a:p>
            <a:pPr>
              <a:spcAft>
                <a:spcPts val="1200"/>
              </a:spcAft>
            </a:pPr>
            <a:endParaRPr lang="de-DE" sz="20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441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1E848-C82B-4D71-8AB4-FDDF87CA5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dirty="0"/>
              <a:t>The Frontier (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be</a:t>
            </a:r>
            <a:r>
              <a:rPr lang="de-DE" sz="2000" dirty="0"/>
              <a:t> </a:t>
            </a:r>
            <a:r>
              <a:rPr lang="de-DE" sz="2000" dirty="0" err="1"/>
              <a:t>pushed</a:t>
            </a:r>
            <a:r>
              <a:rPr lang="de-DE" sz="2000" dirty="0"/>
              <a:t> </a:t>
            </a:r>
            <a:r>
              <a:rPr lang="de-DE" sz="2000" dirty="0" err="1"/>
              <a:t>forward</a:t>
            </a:r>
            <a:r>
              <a:rPr lang="de-DE" sz="2000" dirty="0"/>
              <a:t> in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future</a:t>
            </a:r>
            <a:r>
              <a:rPr lang="de-DE" sz="2000" dirty="0"/>
              <a:t>?)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3C11A4-256B-4EC8-AC03-B2768622D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9" y="1620000"/>
            <a:ext cx="6603015" cy="4351338"/>
          </a:xfrm>
        </p:spPr>
        <p:txBody>
          <a:bodyPr/>
          <a:lstStyle/>
          <a:p>
            <a:r>
              <a:rPr lang="de-DE" sz="2000" dirty="0" err="1"/>
              <a:t>Git</a:t>
            </a:r>
            <a:r>
              <a:rPr lang="de-DE" sz="2000" dirty="0"/>
              <a:t> </a:t>
            </a:r>
            <a:r>
              <a:rPr lang="de-DE" sz="2000" dirty="0" err="1"/>
              <a:t>makes</a:t>
            </a:r>
            <a:r>
              <a:rPr lang="de-DE" sz="2000" dirty="0"/>
              <a:t> </a:t>
            </a:r>
            <a:r>
              <a:rPr lang="de-DE" sz="2000" dirty="0" err="1"/>
              <a:t>stuff</a:t>
            </a:r>
            <a:r>
              <a:rPr lang="de-DE" sz="2000" dirty="0"/>
              <a:t> </a:t>
            </a:r>
            <a:r>
              <a:rPr lang="de-DE" sz="2000" dirty="0" err="1"/>
              <a:t>clear</a:t>
            </a:r>
            <a:r>
              <a:rPr lang="de-DE" sz="2000" dirty="0"/>
              <a:t>: </a:t>
            </a:r>
            <a:r>
              <a:rPr lang="de-DE" sz="2000" dirty="0" err="1"/>
              <a:t>decision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in </a:t>
            </a:r>
            <a:r>
              <a:rPr lang="de-DE" sz="2000" dirty="0" err="1"/>
              <a:t>main</a:t>
            </a:r>
            <a:r>
              <a:rPr lang="de-DE" sz="2000" dirty="0"/>
              <a:t> - </a:t>
            </a:r>
            <a:r>
              <a:rPr lang="de-DE" sz="2000" dirty="0" err="1"/>
              <a:t>this</a:t>
            </a:r>
            <a:r>
              <a:rPr lang="de-DE" sz="2000" dirty="0"/>
              <a:t> </a:t>
            </a:r>
            <a:r>
              <a:rPr lang="de-DE" sz="2000" dirty="0" err="1"/>
              <a:t>doesn‘t</a:t>
            </a:r>
            <a:r>
              <a:rPr lang="de-DE" sz="2000" dirty="0"/>
              <a:t> </a:t>
            </a:r>
            <a:r>
              <a:rPr lang="de-DE" sz="2000" dirty="0" err="1"/>
              <a:t>translate</a:t>
            </a:r>
            <a:r>
              <a:rPr lang="de-DE" sz="2000" dirty="0"/>
              <a:t> </a:t>
            </a:r>
            <a:r>
              <a:rPr lang="de-DE" sz="2000" dirty="0" err="1"/>
              <a:t>into</a:t>
            </a:r>
            <a:r>
              <a:rPr lang="de-DE" sz="2000" dirty="0"/>
              <a:t> </a:t>
            </a:r>
            <a:r>
              <a:rPr lang="de-DE" sz="2000" dirty="0" err="1"/>
              <a:t>library</a:t>
            </a:r>
            <a:r>
              <a:rPr lang="de-DE" sz="2000" dirty="0"/>
              <a:t> </a:t>
            </a:r>
            <a:r>
              <a:rPr lang="de-DE" sz="2000" dirty="0" err="1"/>
              <a:t>management</a:t>
            </a:r>
            <a:r>
              <a:rPr lang="de-DE" sz="2000" dirty="0"/>
              <a:t> </a:t>
            </a:r>
            <a:r>
              <a:rPr lang="de-DE" sz="2000" dirty="0" err="1"/>
              <a:t>structure</a:t>
            </a:r>
            <a:endParaRPr lang="de-DE" sz="2000" dirty="0"/>
          </a:p>
          <a:p>
            <a:r>
              <a:rPr lang="de-DE" sz="2000" dirty="0" err="1"/>
              <a:t>how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integrate</a:t>
            </a:r>
            <a:r>
              <a:rPr lang="de-DE" sz="2000" dirty="0"/>
              <a:t> CICD </a:t>
            </a:r>
            <a:r>
              <a:rPr lang="de-DE" sz="2000" dirty="0" err="1"/>
              <a:t>practices</a:t>
            </a:r>
            <a:r>
              <a:rPr lang="de-DE" sz="2000" dirty="0"/>
              <a:t> </a:t>
            </a:r>
            <a:r>
              <a:rPr lang="de-DE" sz="2000" dirty="0" err="1"/>
              <a:t>into</a:t>
            </a:r>
            <a:r>
              <a:rPr lang="de-DE" sz="2000" dirty="0"/>
              <a:t> </a:t>
            </a:r>
            <a:r>
              <a:rPr lang="de-DE" sz="2000" dirty="0" err="1"/>
              <a:t>librarians</a:t>
            </a:r>
            <a:r>
              <a:rPr lang="de-DE" sz="2000" dirty="0"/>
              <a:t> </a:t>
            </a:r>
            <a:r>
              <a:rPr lang="de-DE" sz="2000" dirty="0" err="1"/>
              <a:t>everyday</a:t>
            </a:r>
            <a:r>
              <a:rPr lang="de-DE" sz="2000" dirty="0"/>
              <a:t> </a:t>
            </a:r>
            <a:r>
              <a:rPr lang="de-DE" sz="2000" dirty="0" err="1"/>
              <a:t>work</a:t>
            </a:r>
            <a:endParaRPr lang="de-DE" sz="2000" dirty="0"/>
          </a:p>
          <a:p>
            <a:r>
              <a:rPr lang="de-DE" sz="2000" dirty="0" err="1"/>
              <a:t>evolution</a:t>
            </a:r>
            <a:r>
              <a:rPr lang="de-DE" sz="2000" dirty="0"/>
              <a:t> </a:t>
            </a:r>
            <a:r>
              <a:rPr lang="de-DE" sz="2000" dirty="0" err="1"/>
              <a:t>from</a:t>
            </a:r>
            <a:r>
              <a:rPr lang="de-DE" sz="2000" dirty="0"/>
              <a:t> </a:t>
            </a:r>
            <a:r>
              <a:rPr lang="de-DE" sz="2000" dirty="0" err="1"/>
              <a:t>Excell</a:t>
            </a:r>
            <a:r>
              <a:rPr lang="de-DE" sz="2000" dirty="0"/>
              <a:t>-sheet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world-wide</a:t>
            </a:r>
            <a:r>
              <a:rPr lang="de-DE" sz="2000" dirty="0"/>
              <a:t> </a:t>
            </a:r>
            <a:r>
              <a:rPr lang="de-DE" sz="2000" dirty="0" err="1"/>
              <a:t>publication</a:t>
            </a:r>
            <a:r>
              <a:rPr lang="de-DE" sz="2000" dirty="0"/>
              <a:t>: </a:t>
            </a:r>
            <a:r>
              <a:rPr lang="de-DE" sz="2000" dirty="0" err="1"/>
              <a:t>transparency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scary</a:t>
            </a:r>
            <a:endParaRPr lang="de-DE" sz="2000" dirty="0"/>
          </a:p>
          <a:p>
            <a:r>
              <a:rPr lang="de-DE" sz="2000" dirty="0" err="1"/>
              <a:t>discovery</a:t>
            </a:r>
            <a:r>
              <a:rPr lang="de-DE" sz="2000" dirty="0"/>
              <a:t> </a:t>
            </a:r>
            <a:r>
              <a:rPr lang="de-DE" sz="2000" dirty="0" err="1"/>
              <a:t>system</a:t>
            </a:r>
            <a:r>
              <a:rPr lang="de-DE" sz="2000" dirty="0"/>
              <a:t> </a:t>
            </a:r>
            <a:r>
              <a:rPr lang="de-DE" sz="2000" dirty="0" err="1"/>
              <a:t>users</a:t>
            </a:r>
            <a:r>
              <a:rPr lang="de-DE" sz="2000" dirty="0"/>
              <a:t> </a:t>
            </a:r>
            <a:r>
              <a:rPr lang="de-DE" sz="2000" dirty="0" err="1"/>
              <a:t>become</a:t>
            </a:r>
            <a:r>
              <a:rPr lang="de-DE" sz="2000" dirty="0"/>
              <a:t> </a:t>
            </a:r>
            <a:r>
              <a:rPr lang="de-DE" sz="2000" dirty="0" err="1"/>
              <a:t>contributor</a:t>
            </a:r>
            <a:r>
              <a:rPr lang="de-DE" sz="2000" dirty="0"/>
              <a:t>/</a:t>
            </a:r>
            <a:r>
              <a:rPr lang="de-DE" sz="2000" dirty="0" err="1"/>
              <a:t>contributress</a:t>
            </a:r>
            <a:endParaRPr lang="de-DE" sz="2000" dirty="0"/>
          </a:p>
          <a:p>
            <a:r>
              <a:rPr lang="de-DE" sz="2000" dirty="0" err="1"/>
              <a:t>user</a:t>
            </a:r>
            <a:r>
              <a:rPr lang="de-DE" sz="2000" dirty="0"/>
              <a:t> </a:t>
            </a:r>
            <a:r>
              <a:rPr lang="de-DE" sz="2000" dirty="0" err="1"/>
              <a:t>research-based</a:t>
            </a:r>
            <a:r>
              <a:rPr lang="de-DE" sz="2000" dirty="0"/>
              <a:t> </a:t>
            </a:r>
            <a:r>
              <a:rPr lang="de-DE" sz="2000" dirty="0" err="1"/>
              <a:t>decisionmaking</a:t>
            </a:r>
            <a:r>
              <a:rPr lang="de-DE" sz="2000" dirty="0"/>
              <a:t> </a:t>
            </a:r>
          </a:p>
          <a:p>
            <a:endParaRPr lang="de-DE" sz="2000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1447A3DE-3C11-47A7-9360-4DDD07EC607E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8005423" y="1374102"/>
            <a:ext cx="3366816" cy="4221713"/>
          </a:xfr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EAF035DB-4D4F-44AA-AC26-00495D8FBC70}"/>
              </a:ext>
            </a:extLst>
          </p:cNvPr>
          <p:cNvSpPr/>
          <p:nvPr/>
        </p:nvSpPr>
        <p:spPr>
          <a:xfrm>
            <a:off x="8005423" y="5602006"/>
            <a:ext cx="3541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"</a:t>
            </a:r>
            <a:r>
              <a:rPr lang="en-US" sz="900" dirty="0" err="1">
                <a:hlinkClick r:id="rId4"/>
              </a:rPr>
              <a:t>c'era</a:t>
            </a:r>
            <a:r>
              <a:rPr lang="en-US" sz="900" dirty="0">
                <a:hlinkClick r:id="rId4"/>
              </a:rPr>
              <a:t> una </a:t>
            </a:r>
            <a:r>
              <a:rPr lang="en-US" sz="900" dirty="0" err="1">
                <a:hlinkClick r:id="rId4"/>
              </a:rPr>
              <a:t>volta</a:t>
            </a:r>
            <a:r>
              <a:rPr lang="en-US" sz="900" dirty="0">
                <a:hlinkClick r:id="rId4"/>
              </a:rPr>
              <a:t> </a:t>
            </a:r>
            <a:r>
              <a:rPr lang="en-US" sz="900" dirty="0" err="1">
                <a:hlinkClick r:id="rId4"/>
              </a:rPr>
              <a:t>il</a:t>
            </a:r>
            <a:r>
              <a:rPr lang="en-US" sz="900" dirty="0">
                <a:hlinkClick r:id="rId4"/>
              </a:rPr>
              <a:t> west.....once upon a time in the west....</a:t>
            </a:r>
            <a:r>
              <a:rPr lang="en-US" sz="900" dirty="0"/>
              <a:t>" by </a:t>
            </a:r>
            <a:r>
              <a:rPr lang="en-US" sz="900" dirty="0" err="1">
                <a:hlinkClick r:id="rId5"/>
              </a:rPr>
              <a:t>betbele</a:t>
            </a:r>
            <a:r>
              <a:rPr lang="en-US" sz="900" dirty="0"/>
              <a:t> is licensed under </a:t>
            </a:r>
            <a:r>
              <a:rPr lang="en-US" sz="900" dirty="0">
                <a:hlinkClick r:id="rId6"/>
              </a:rPr>
              <a:t>CC BY-NC-SA 2.0</a:t>
            </a:r>
            <a:r>
              <a:rPr lang="en-US" sz="9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803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2FCCDA-A8D6-4D90-9EA3-37CF6F6B3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A1039B61-6C9C-40F4-A8B5-591208CA3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1" y="1620000"/>
            <a:ext cx="5321292" cy="3245988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BFABEDB0-18C6-465B-B293-BB9E19AA75CE}"/>
              </a:ext>
            </a:extLst>
          </p:cNvPr>
          <p:cNvSpPr/>
          <p:nvPr/>
        </p:nvSpPr>
        <p:spPr>
          <a:xfrm>
            <a:off x="614824" y="4885577"/>
            <a:ext cx="487157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"</a:t>
            </a:r>
            <a:r>
              <a:rPr lang="en-US" sz="900" dirty="0" err="1">
                <a:hlinkClick r:id="rId4"/>
              </a:rPr>
              <a:t>Microkarts</a:t>
            </a:r>
            <a:r>
              <a:rPr lang="en-US" sz="900" dirty="0">
                <a:hlinkClick r:id="rId4"/>
              </a:rPr>
              <a:t>: Orange versus Lime</a:t>
            </a:r>
            <a:r>
              <a:rPr lang="en-US" sz="900" dirty="0"/>
              <a:t>" by </a:t>
            </a:r>
            <a:r>
              <a:rPr lang="en-US" sz="900" dirty="0" err="1">
                <a:hlinkClick r:id="rId5"/>
              </a:rPr>
              <a:t>Bricknave</a:t>
            </a:r>
            <a:r>
              <a:rPr lang="en-US" sz="900" dirty="0"/>
              <a:t> is licensed under </a:t>
            </a:r>
            <a:r>
              <a:rPr lang="en-US" sz="900" dirty="0">
                <a:hlinkClick r:id="rId6"/>
              </a:rPr>
              <a:t>CC BY-NC-ND 2.0</a:t>
            </a:r>
            <a:r>
              <a:rPr lang="en-US" sz="900" dirty="0"/>
              <a:t>.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2203B3B-A7E4-4873-AFC5-3FC7B19D88A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89104" y="1620001"/>
            <a:ext cx="5551204" cy="3381846"/>
          </a:xfrm>
        </p:spPr>
        <p:txBody>
          <a:bodyPr/>
          <a:lstStyle/>
          <a:p>
            <a:pPr marL="0" indent="0">
              <a:buNone/>
            </a:pPr>
            <a:endParaRPr lang="de-DE" dirty="0">
              <a:hlinkClick r:id="rId7"/>
            </a:endParaRPr>
          </a:p>
          <a:p>
            <a:pPr marL="0" indent="0">
              <a:buNone/>
            </a:pPr>
            <a:r>
              <a:rPr lang="de-DE" sz="2400" dirty="0">
                <a:hlinkClick r:id="rId7"/>
              </a:rPr>
              <a:t>https://github.com/StabiBerlin/sbb-relevance-test</a:t>
            </a:r>
          </a:p>
          <a:p>
            <a:pPr marL="0" indent="0">
              <a:buNone/>
            </a:pPr>
            <a:endParaRPr lang="de-DE" sz="2000" dirty="0">
              <a:hlinkClick r:id="rId7"/>
            </a:endParaRPr>
          </a:p>
          <a:p>
            <a:pPr marL="0" indent="0">
              <a:buNone/>
            </a:pPr>
            <a:r>
              <a:rPr lang="de-DE" sz="2000" dirty="0">
                <a:hlinkClick r:id="rId7"/>
              </a:rPr>
              <a:t>Duncan.paterson@sbb.spk-berlin.de</a:t>
            </a:r>
            <a:endParaRPr lang="de-DE" sz="2000" dirty="0"/>
          </a:p>
          <a:p>
            <a:pPr marL="0" indent="0">
              <a:buNone/>
            </a:pPr>
            <a:r>
              <a:rPr lang="de-DE" sz="2000" dirty="0">
                <a:hlinkClick r:id="rId8"/>
              </a:rPr>
              <a:t>Annette.kaufmann@sbb.spk-berlin.de</a:t>
            </a:r>
            <a:endParaRPr lang="de-DE" sz="2000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918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AEF414-F2C8-449D-8D9C-F7FA98393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11632"/>
            <a:ext cx="8918304" cy="559138"/>
          </a:xfrm>
        </p:spPr>
        <p:txBody>
          <a:bodyPr/>
          <a:lstStyle/>
          <a:p>
            <a:r>
              <a:rPr lang="de-DE" sz="2000" dirty="0"/>
              <a:t>Working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Git</a:t>
            </a:r>
            <a:r>
              <a:rPr lang="de-DE" sz="2000" dirty="0"/>
              <a:t> and Cypress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First Time (</a:t>
            </a:r>
            <a:r>
              <a:rPr lang="de-DE" sz="2000" dirty="0" err="1"/>
              <a:t>as</a:t>
            </a:r>
            <a:r>
              <a:rPr lang="de-DE" sz="2000" dirty="0"/>
              <a:t> a </a:t>
            </a:r>
            <a:r>
              <a:rPr lang="de-DE" sz="2000" dirty="0" err="1"/>
              <a:t>Librarian</a:t>
            </a:r>
            <a:r>
              <a:rPr lang="de-DE" sz="2000" dirty="0"/>
              <a:t>): This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awesome</a:t>
            </a:r>
            <a:r>
              <a:rPr lang="de-DE" sz="2000" dirty="0"/>
              <a:t>!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1D76A995-EF9A-48E5-8874-541A56072A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0000" y="1219932"/>
            <a:ext cx="5852738" cy="4389553"/>
          </a:xfr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DD65263-3ABF-4C3D-9706-1AAC1E8F94F2}"/>
              </a:ext>
            </a:extLst>
          </p:cNvPr>
          <p:cNvSpPr/>
          <p:nvPr/>
        </p:nvSpPr>
        <p:spPr>
          <a:xfrm>
            <a:off x="720000" y="5731668"/>
            <a:ext cx="358726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"</a:t>
            </a:r>
            <a:r>
              <a:rPr lang="en-US" sz="900" dirty="0">
                <a:hlinkClick r:id="rId4"/>
              </a:rPr>
              <a:t>Rudi </a:t>
            </a:r>
            <a:r>
              <a:rPr lang="en-US" sz="900" dirty="0" err="1">
                <a:hlinkClick r:id="rId4"/>
              </a:rPr>
              <a:t>ist</a:t>
            </a:r>
            <a:r>
              <a:rPr lang="en-US" sz="900" dirty="0">
                <a:hlinkClick r:id="rId4"/>
              </a:rPr>
              <a:t> </a:t>
            </a:r>
            <a:r>
              <a:rPr lang="en-US" sz="900" dirty="0" err="1">
                <a:hlinkClick r:id="rId4"/>
              </a:rPr>
              <a:t>begeistert</a:t>
            </a:r>
            <a:r>
              <a:rPr lang="en-US" sz="900" dirty="0"/>
              <a:t>" by </a:t>
            </a:r>
            <a:r>
              <a:rPr lang="en-US" sz="900" dirty="0" err="1">
                <a:hlinkClick r:id="rId5"/>
              </a:rPr>
              <a:t>stanzebla</a:t>
            </a:r>
            <a:r>
              <a:rPr lang="en-US" sz="900" dirty="0"/>
              <a:t> is licensed under </a:t>
            </a:r>
            <a:r>
              <a:rPr lang="en-US" sz="900" dirty="0">
                <a:hlinkClick r:id="rId6"/>
              </a:rPr>
              <a:t>CC BY-SA 2.0</a:t>
            </a:r>
            <a:r>
              <a:rPr lang="en-US" sz="900" dirty="0"/>
              <a:t>.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A5329B4-EE10-4D6F-A6DB-ABA1D4B1FFF0}"/>
              </a:ext>
            </a:extLst>
          </p:cNvPr>
          <p:cNvSpPr/>
          <p:nvPr/>
        </p:nvSpPr>
        <p:spPr>
          <a:xfrm>
            <a:off x="7372145" y="3414708"/>
            <a:ext cx="453231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Blip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</a:buBlip>
            </a:pPr>
            <a:r>
              <a:rPr lang="de-DE" sz="2000" dirty="0" err="1"/>
              <a:t>don‘t</a:t>
            </a:r>
            <a:r>
              <a:rPr lang="de-DE" sz="2000" dirty="0"/>
              <a:t> </a:t>
            </a:r>
            <a:r>
              <a:rPr lang="de-DE" sz="2000" dirty="0" err="1"/>
              <a:t>have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do </a:t>
            </a:r>
            <a:r>
              <a:rPr lang="de-DE" sz="2000" dirty="0" err="1"/>
              <a:t>it</a:t>
            </a:r>
            <a:r>
              <a:rPr lang="de-DE" sz="2000" dirty="0"/>
              <a:t> all </a:t>
            </a:r>
            <a:r>
              <a:rPr lang="de-DE" sz="2000" dirty="0" err="1"/>
              <a:t>alone</a:t>
            </a:r>
            <a:r>
              <a:rPr lang="de-DE" sz="2000" dirty="0"/>
              <a:t>!</a:t>
            </a:r>
          </a:p>
          <a:p>
            <a:pPr marL="285750" indent="-285750">
              <a:spcAft>
                <a:spcPts val="1200"/>
              </a:spcAft>
              <a:buBlip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</a:buBlip>
            </a:pPr>
            <a:r>
              <a:rPr lang="de-DE" sz="2000" dirty="0"/>
              <a:t>I </a:t>
            </a: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actually</a:t>
            </a:r>
            <a:r>
              <a:rPr lang="de-DE" sz="2000" dirty="0"/>
              <a:t> </a:t>
            </a:r>
            <a:r>
              <a:rPr lang="de-DE" sz="2000" dirty="0" err="1"/>
              <a:t>see</a:t>
            </a:r>
            <a:r>
              <a:rPr lang="de-DE" sz="2000" dirty="0"/>
              <a:t> (</a:t>
            </a:r>
            <a:r>
              <a:rPr lang="de-DE" sz="2000" dirty="0" err="1"/>
              <a:t>side</a:t>
            </a:r>
            <a:r>
              <a:rPr lang="de-DE" sz="2000" dirty="0"/>
              <a:t>) </a:t>
            </a:r>
            <a:r>
              <a:rPr lang="de-DE" sz="2000" dirty="0" err="1"/>
              <a:t>effects</a:t>
            </a:r>
            <a:r>
              <a:rPr lang="de-DE" sz="2000" dirty="0"/>
              <a:t>!</a:t>
            </a:r>
          </a:p>
          <a:p>
            <a:pPr marL="285750" indent="-285750">
              <a:spcAft>
                <a:spcPts val="1200"/>
              </a:spcAft>
              <a:buBlip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</a:buBlip>
            </a:pP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travel</a:t>
            </a:r>
            <a:r>
              <a:rPr lang="de-DE" sz="2000" dirty="0"/>
              <a:t> back and </a:t>
            </a:r>
            <a:r>
              <a:rPr lang="de-DE" sz="2000" dirty="0" err="1"/>
              <a:t>forth</a:t>
            </a:r>
            <a:r>
              <a:rPr lang="de-DE" sz="2000" dirty="0"/>
              <a:t> in time! </a:t>
            </a:r>
          </a:p>
          <a:p>
            <a:pPr marL="285750" indent="-285750">
              <a:spcAft>
                <a:spcPts val="1200"/>
              </a:spcAft>
              <a:buBlip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</a:buBlip>
            </a:pPr>
            <a:r>
              <a:rPr lang="de-DE" sz="2000" dirty="0"/>
              <a:t>all </a:t>
            </a:r>
            <a:r>
              <a:rPr lang="de-DE" sz="2000" dirty="0" err="1"/>
              <a:t>versions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yaml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safe</a:t>
            </a:r>
            <a:r>
              <a:rPr lang="de-DE" sz="2000" dirty="0"/>
              <a:t>!</a:t>
            </a:r>
          </a:p>
          <a:p>
            <a:pPr marL="285750" indent="-285750">
              <a:spcAft>
                <a:spcPts val="1200"/>
              </a:spcAft>
              <a:buBlip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</a:buBlip>
            </a:pPr>
            <a:r>
              <a:rPr lang="de-DE" sz="2000" dirty="0" err="1"/>
              <a:t>this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all </a:t>
            </a:r>
            <a:r>
              <a:rPr lang="de-DE" sz="2000" dirty="0" err="1"/>
              <a:t>very</a:t>
            </a:r>
            <a:r>
              <a:rPr lang="de-DE" sz="2000" dirty="0"/>
              <a:t> </a:t>
            </a:r>
            <a:r>
              <a:rPr lang="de-DE" sz="2000" dirty="0" err="1"/>
              <a:t>exiting</a:t>
            </a:r>
            <a:r>
              <a:rPr lang="de-DE" dirty="0"/>
              <a:t>!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39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C6863C-E84E-4714-ADCC-0FAD20B1D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dirty="0"/>
              <a:t>Test-Driven Development </a:t>
            </a:r>
            <a:r>
              <a:rPr lang="de-DE" sz="2000" dirty="0" err="1"/>
              <a:t>as</a:t>
            </a:r>
            <a:r>
              <a:rPr lang="de-DE" sz="2000" dirty="0"/>
              <a:t> a Newbie (and </a:t>
            </a:r>
            <a:r>
              <a:rPr lang="de-DE" sz="2000" dirty="0" err="1"/>
              <a:t>Librarian</a:t>
            </a:r>
            <a:r>
              <a:rPr lang="de-DE" sz="2000" dirty="0"/>
              <a:t>): This </a:t>
            </a:r>
            <a:r>
              <a:rPr lang="de-DE" sz="2000" dirty="0" err="1"/>
              <a:t>is</a:t>
            </a:r>
            <a:r>
              <a:rPr lang="de-DE" sz="2000" dirty="0"/>
              <a:t> Tricky</a:t>
            </a:r>
            <a:br>
              <a:rPr lang="de-DE" sz="2000" dirty="0"/>
            </a:br>
            <a:r>
              <a:rPr lang="de-DE" sz="2000" dirty="0"/>
              <a:t> IT </a:t>
            </a:r>
            <a:r>
              <a:rPr lang="de-DE" sz="2000" dirty="0" err="1"/>
              <a:t>Stuff</a:t>
            </a:r>
            <a:r>
              <a:rPr lang="de-DE" sz="2000" dirty="0"/>
              <a:t> 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2654268-712E-4B4B-B5BD-479C38B74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200" y="3784129"/>
            <a:ext cx="7042874" cy="4351338"/>
          </a:xfrm>
        </p:spPr>
        <p:txBody>
          <a:bodyPr/>
          <a:lstStyle/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de-DE" sz="2000" dirty="0"/>
              <a:t>The </a:t>
            </a:r>
            <a:r>
              <a:rPr lang="de-DE" sz="2000" dirty="0" err="1"/>
              <a:t>biggie</a:t>
            </a:r>
            <a:r>
              <a:rPr lang="de-DE" sz="2400" b="1" dirty="0"/>
              <a:t> </a:t>
            </a:r>
            <a:r>
              <a:rPr lang="de-DE" sz="2400" b="1" dirty="0" err="1"/>
              <a:t>Git</a:t>
            </a:r>
            <a:r>
              <a:rPr lang="de-DE" sz="2000" dirty="0"/>
              <a:t>: </a:t>
            </a:r>
            <a:r>
              <a:rPr lang="de-DE" sz="2000" dirty="0" err="1"/>
              <a:t>getting</a:t>
            </a:r>
            <a:r>
              <a:rPr lang="de-DE" sz="2000" dirty="0"/>
              <a:t> </a:t>
            </a:r>
            <a:r>
              <a:rPr lang="de-DE" sz="2000" dirty="0" err="1"/>
              <a:t>my</a:t>
            </a:r>
            <a:r>
              <a:rPr lang="de-DE" sz="2000" dirty="0"/>
              <a:t> </a:t>
            </a:r>
            <a:r>
              <a:rPr lang="de-DE" sz="2000" dirty="0" err="1"/>
              <a:t>head</a:t>
            </a:r>
            <a:r>
              <a:rPr lang="de-DE" sz="2000" dirty="0"/>
              <a:t> </a:t>
            </a:r>
            <a:r>
              <a:rPr lang="de-DE" sz="2000" dirty="0" err="1"/>
              <a:t>around</a:t>
            </a:r>
            <a:r>
              <a:rPr lang="de-DE" sz="2000" dirty="0"/>
              <a:t> </a:t>
            </a:r>
            <a:r>
              <a:rPr lang="de-DE" sz="2000" dirty="0" err="1"/>
              <a:t>workflow</a:t>
            </a:r>
            <a:r>
              <a:rPr lang="de-DE" sz="2000" dirty="0"/>
              <a:t> and </a:t>
            </a:r>
            <a:r>
              <a:rPr lang="de-DE" sz="2000" dirty="0" err="1"/>
              <a:t>branches-multiverse</a:t>
            </a:r>
            <a:r>
              <a:rPr lang="de-DE" sz="2000" dirty="0"/>
              <a:t>; </a:t>
            </a:r>
            <a:r>
              <a:rPr lang="de-DE" sz="2000" dirty="0" err="1"/>
              <a:t>getting</a:t>
            </a:r>
            <a:r>
              <a:rPr lang="de-DE" sz="2000" dirty="0"/>
              <a:t> lost time and </a:t>
            </a:r>
            <a:r>
              <a:rPr lang="de-DE" sz="2000" dirty="0" err="1"/>
              <a:t>again</a:t>
            </a:r>
            <a:endParaRPr lang="de-DE" sz="2000" dirty="0"/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de-DE" sz="2000" dirty="0"/>
              <a:t>Cypress: </a:t>
            </a:r>
            <a:r>
              <a:rPr lang="de-DE" sz="2000" dirty="0" err="1"/>
              <a:t>wait</a:t>
            </a:r>
            <a:r>
              <a:rPr lang="de-DE" sz="2000" dirty="0"/>
              <a:t>, </a:t>
            </a:r>
            <a:r>
              <a:rPr lang="de-DE" sz="2000" dirty="0" err="1"/>
              <a:t>what</a:t>
            </a:r>
            <a:r>
              <a:rPr lang="de-DE" sz="2000" dirty="0"/>
              <a:t>? Reading and </a:t>
            </a:r>
            <a:r>
              <a:rPr lang="de-DE" sz="2000" dirty="0" err="1"/>
              <a:t>interpreting</a:t>
            </a:r>
            <a:r>
              <a:rPr lang="de-DE" sz="2000" dirty="0"/>
              <a:t> </a:t>
            </a:r>
            <a:r>
              <a:rPr lang="de-DE" sz="2000" dirty="0" err="1"/>
              <a:t>test</a:t>
            </a:r>
            <a:r>
              <a:rPr lang="de-DE" sz="2000" dirty="0"/>
              <a:t> </a:t>
            </a:r>
            <a:r>
              <a:rPr lang="de-DE" sz="2000" dirty="0" err="1"/>
              <a:t>failures</a:t>
            </a:r>
            <a:endParaRPr lang="de-DE" sz="2000" dirty="0"/>
          </a:p>
          <a:p>
            <a:pPr marL="0" indent="0">
              <a:buNone/>
            </a:pPr>
            <a:endParaRPr lang="de-DE" dirty="0"/>
          </a:p>
          <a:p>
            <a:pPr lvl="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endParaRPr lang="de-DE" dirty="0"/>
          </a:p>
          <a:p>
            <a:pPr lvl="0"/>
            <a:endParaRPr lang="de-DE" dirty="0"/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37FD543-C708-4896-9F5F-1CDEC2504A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3849" y="1393354"/>
            <a:ext cx="3088909" cy="424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22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dirty="0"/>
              <a:t>Test-Driven Development </a:t>
            </a:r>
            <a:r>
              <a:rPr lang="de-DE" sz="2000" dirty="0" err="1"/>
              <a:t>as</a:t>
            </a:r>
            <a:r>
              <a:rPr lang="de-DE" sz="2000" dirty="0"/>
              <a:t> (a Newbie) and </a:t>
            </a:r>
            <a:r>
              <a:rPr lang="de-DE" sz="2000" dirty="0" err="1"/>
              <a:t>Librarian</a:t>
            </a:r>
            <a:r>
              <a:rPr lang="de-DE" sz="2000" dirty="0"/>
              <a:t>: This </a:t>
            </a:r>
            <a:r>
              <a:rPr lang="de-DE" sz="2000" dirty="0" err="1"/>
              <a:t>is</a:t>
            </a:r>
            <a:r>
              <a:rPr lang="de-DE" sz="2000" dirty="0"/>
              <a:t> … … </a:t>
            </a:r>
            <a:r>
              <a:rPr lang="de-DE" sz="2000" dirty="0" err="1"/>
              <a:t>hard</a:t>
            </a:r>
            <a:br>
              <a:rPr lang="de-DE" sz="2000" dirty="0"/>
            </a:br>
            <a:r>
              <a:rPr lang="de-DE" sz="2000" dirty="0"/>
              <a:t>Culture Clash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20000" y="1452908"/>
            <a:ext cx="6306031" cy="4320000"/>
          </a:xfrm>
        </p:spPr>
        <p:txBody>
          <a:bodyPr/>
          <a:lstStyle/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de-DE" sz="2000" dirty="0" err="1"/>
              <a:t>formalizing</a:t>
            </a:r>
            <a:r>
              <a:rPr lang="de-DE" sz="2000" dirty="0"/>
              <a:t> </a:t>
            </a:r>
            <a:r>
              <a:rPr lang="de-DE" sz="2000" dirty="0" err="1"/>
              <a:t>requirements</a:t>
            </a:r>
            <a:endParaRPr lang="de-DE" sz="2000" dirty="0"/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de-DE" sz="2000" dirty="0"/>
              <a:t>iterative </a:t>
            </a:r>
            <a:r>
              <a:rPr lang="de-DE" sz="2000" dirty="0" err="1"/>
              <a:t>progress</a:t>
            </a:r>
            <a:endParaRPr lang="de-DE" sz="2000" dirty="0"/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de-DE" sz="2000" dirty="0" err="1"/>
              <a:t>trust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process</a:t>
            </a:r>
            <a:r>
              <a:rPr lang="de-DE" sz="2000" dirty="0"/>
              <a:t>?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de-DE" sz="2000" dirty="0" err="1"/>
              <a:t>facts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hard</a:t>
            </a:r>
            <a:r>
              <a:rPr lang="de-DE" sz="2000" dirty="0"/>
              <a:t>, </a:t>
            </a:r>
            <a:r>
              <a:rPr lang="de-DE" sz="2000" dirty="0" err="1"/>
              <a:t>opinions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easy</a:t>
            </a:r>
          </a:p>
          <a:p>
            <a:pPr marL="0" indent="0">
              <a:buNone/>
            </a:pPr>
            <a:r>
              <a:rPr lang="de-DE" sz="2000" dirty="0"/>
              <a:t>  </a:t>
            </a:r>
          </a:p>
          <a:p>
            <a:pPr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endParaRPr lang="de-DE" dirty="0"/>
          </a:p>
          <a:p>
            <a:pPr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endParaRPr lang="de-DE" dirty="0"/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ABB5B46-7487-4137-8C08-C11F373BD5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3519" y="1452908"/>
            <a:ext cx="4412790" cy="3309592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B96D20D3-A06B-42A4-942A-E5491C1E0F2A}"/>
              </a:ext>
            </a:extLst>
          </p:cNvPr>
          <p:cNvSpPr/>
          <p:nvPr/>
        </p:nvSpPr>
        <p:spPr>
          <a:xfrm>
            <a:off x="7103647" y="4762500"/>
            <a:ext cx="34309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"</a:t>
            </a:r>
            <a:r>
              <a:rPr lang="en-US" sz="900" dirty="0">
                <a:hlinkClick r:id="rId8"/>
              </a:rPr>
              <a:t>Good versus Evil</a:t>
            </a:r>
            <a:r>
              <a:rPr lang="en-US" sz="900" dirty="0"/>
              <a:t>" by </a:t>
            </a:r>
            <a:r>
              <a:rPr lang="en-US" sz="900" dirty="0" err="1">
                <a:hlinkClick r:id="rId9"/>
              </a:rPr>
              <a:t>kosmolaut</a:t>
            </a:r>
            <a:r>
              <a:rPr lang="en-US" sz="900" dirty="0"/>
              <a:t> is licensed under </a:t>
            </a:r>
            <a:r>
              <a:rPr lang="en-US" sz="900" dirty="0">
                <a:hlinkClick r:id="rId10"/>
              </a:rPr>
              <a:t>CC BY 2.0</a:t>
            </a:r>
            <a:r>
              <a:rPr lang="en-US" sz="9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800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00FE79-FE56-41CB-B17E-98260A73D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dirty="0"/>
              <a:t>Working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Git</a:t>
            </a:r>
            <a:r>
              <a:rPr lang="de-DE" sz="2000" dirty="0"/>
              <a:t> and Cypress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First Time (</a:t>
            </a:r>
            <a:r>
              <a:rPr lang="de-DE" sz="2000" dirty="0" err="1"/>
              <a:t>as</a:t>
            </a:r>
            <a:r>
              <a:rPr lang="de-DE" sz="2000" dirty="0"/>
              <a:t> a </a:t>
            </a:r>
            <a:r>
              <a:rPr lang="de-DE" sz="2000" dirty="0" err="1"/>
              <a:t>Librarian</a:t>
            </a:r>
            <a:r>
              <a:rPr lang="de-DE" sz="2000" dirty="0"/>
              <a:t>): I am … … </a:t>
            </a:r>
            <a:r>
              <a:rPr lang="de-DE" sz="2000" dirty="0" err="1"/>
              <a:t>confused</a:t>
            </a:r>
            <a:endParaRPr lang="de-DE" sz="2000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7CF6D5A-79FD-4F3B-9E98-23D1628966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000" y="1193801"/>
            <a:ext cx="10729050" cy="489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49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AEF414-F2C8-449D-8D9C-F7FA98393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dirty="0"/>
              <a:t>Working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Git</a:t>
            </a:r>
            <a:r>
              <a:rPr lang="de-DE" sz="2000" dirty="0"/>
              <a:t> and Cypress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First Time (</a:t>
            </a:r>
            <a:r>
              <a:rPr lang="de-DE" sz="2000" dirty="0" err="1"/>
              <a:t>as</a:t>
            </a:r>
            <a:r>
              <a:rPr lang="de-DE" sz="2000" dirty="0"/>
              <a:t> a </a:t>
            </a:r>
            <a:r>
              <a:rPr lang="de-DE" sz="2000" dirty="0" err="1"/>
              <a:t>Librarian</a:t>
            </a:r>
            <a:r>
              <a:rPr lang="de-DE" sz="2000" dirty="0"/>
              <a:t>): I am … … </a:t>
            </a:r>
            <a:r>
              <a:rPr lang="de-DE" sz="2000" dirty="0" err="1"/>
              <a:t>confused</a:t>
            </a:r>
            <a:endParaRPr lang="de-DE" sz="20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9A5998D-E282-4FC7-8F2D-8F4685C0F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8418" y="1321325"/>
            <a:ext cx="6016716" cy="279347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D9022ED-1C37-49D0-B481-2D362A1BF1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919" y="1321324"/>
            <a:ext cx="4261581" cy="490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4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AEF414-F2C8-449D-8D9C-F7FA98393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dirty="0"/>
              <a:t>Working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Git</a:t>
            </a:r>
            <a:r>
              <a:rPr lang="de-DE" sz="2000" dirty="0"/>
              <a:t> and Cypress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First Time (</a:t>
            </a:r>
            <a:r>
              <a:rPr lang="de-DE" sz="2000" dirty="0" err="1"/>
              <a:t>as</a:t>
            </a:r>
            <a:r>
              <a:rPr lang="de-DE" sz="2000" dirty="0"/>
              <a:t> a </a:t>
            </a:r>
            <a:r>
              <a:rPr lang="de-DE" sz="2000" dirty="0" err="1"/>
              <a:t>Librarian</a:t>
            </a:r>
            <a:r>
              <a:rPr lang="de-DE" sz="2000" dirty="0"/>
              <a:t>): I am … … </a:t>
            </a:r>
            <a:r>
              <a:rPr lang="de-DE" sz="2000" dirty="0" err="1"/>
              <a:t>confused</a:t>
            </a:r>
            <a:endParaRPr lang="de-DE" sz="20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40AC882-41F2-4983-BE6F-D0E0F42F1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449" y="3991371"/>
            <a:ext cx="2916481" cy="193822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80A6C80-7553-4523-9C08-06C725EA0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2785" y="1260597"/>
            <a:ext cx="2692708" cy="247515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9A5998D-E282-4FC7-8F2D-8F4685C0FD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3482" y="4315005"/>
            <a:ext cx="3993660" cy="185419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D9022ED-1C37-49D0-B481-2D362A1BF1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294" y="2662082"/>
            <a:ext cx="2916481" cy="335639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A33DB42-638C-45A4-B2B2-9447211442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5346" y="1260597"/>
            <a:ext cx="4510785" cy="259055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FE27243-CC5D-419F-A872-EB1E122F92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51902" y="1360014"/>
            <a:ext cx="8766667" cy="206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76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AEF414-F2C8-449D-8D9C-F7FA98393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dirty="0"/>
              <a:t>Working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Git</a:t>
            </a:r>
            <a:r>
              <a:rPr lang="de-DE" sz="2000" dirty="0"/>
              <a:t> and Cypress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First Time (</a:t>
            </a:r>
            <a:r>
              <a:rPr lang="de-DE" sz="2000" dirty="0" err="1"/>
              <a:t>as</a:t>
            </a:r>
            <a:r>
              <a:rPr lang="de-DE" sz="2000" dirty="0"/>
              <a:t> a </a:t>
            </a:r>
            <a:r>
              <a:rPr lang="de-DE" sz="2000" dirty="0" err="1"/>
              <a:t>Librarian</a:t>
            </a:r>
            <a:r>
              <a:rPr lang="de-DE" sz="2000" dirty="0"/>
              <a:t>): I am … … </a:t>
            </a:r>
            <a:r>
              <a:rPr lang="de-DE" sz="2000" dirty="0" err="1"/>
              <a:t>confused</a:t>
            </a:r>
            <a:endParaRPr lang="de-DE" sz="20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40AC882-41F2-4983-BE6F-D0E0F42F1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449" y="3991371"/>
            <a:ext cx="2916481" cy="193822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80A6C80-7553-4523-9C08-06C725EA0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2785" y="1260597"/>
            <a:ext cx="2692708" cy="247515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9A5998D-E282-4FC7-8F2D-8F4685C0FD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3482" y="4315005"/>
            <a:ext cx="3993660" cy="185419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D9022ED-1C37-49D0-B481-2D362A1BF1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294" y="2662082"/>
            <a:ext cx="2916481" cy="335639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FE27243-CC5D-419F-A872-EB1E122F92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4848" y="1536356"/>
            <a:ext cx="3524796" cy="83187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A33DB42-638C-45A4-B2B2-9447211442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15346" y="1260597"/>
            <a:ext cx="4510785" cy="2590559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07058088-F153-4E21-BCB4-4154445026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850" y="214987"/>
            <a:ext cx="11696700" cy="595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69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AEF414-F2C8-449D-8D9C-F7FA98393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dirty="0"/>
              <a:t>Working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Git</a:t>
            </a:r>
            <a:r>
              <a:rPr lang="de-DE" sz="2000" dirty="0"/>
              <a:t> and Cypress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First Time (</a:t>
            </a:r>
            <a:r>
              <a:rPr lang="de-DE" sz="2000" dirty="0" err="1"/>
              <a:t>as</a:t>
            </a:r>
            <a:r>
              <a:rPr lang="de-DE" sz="2000" dirty="0"/>
              <a:t> a </a:t>
            </a:r>
            <a:r>
              <a:rPr lang="de-DE" sz="2000" dirty="0" err="1"/>
              <a:t>Librarian</a:t>
            </a:r>
            <a:r>
              <a:rPr lang="de-DE" sz="2000" dirty="0"/>
              <a:t>): I am … … </a:t>
            </a:r>
            <a:r>
              <a:rPr lang="de-DE" sz="2000" dirty="0" err="1"/>
              <a:t>confused</a:t>
            </a:r>
            <a:endParaRPr lang="de-DE" sz="20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80A6C80-7553-4523-9C08-06C725EA0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785" y="1260597"/>
            <a:ext cx="2692708" cy="247515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9A5998D-E282-4FC7-8F2D-8F4685C0F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3482" y="4315005"/>
            <a:ext cx="3993660" cy="185419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D9022ED-1C37-49D0-B481-2D362A1BF1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294" y="2662082"/>
            <a:ext cx="2916481" cy="335639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A33DB42-638C-45A4-B2B2-9447211442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5346" y="1260597"/>
            <a:ext cx="4510785" cy="259055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40AC882-41F2-4983-BE6F-D0E0F42F17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95525" y="1135589"/>
            <a:ext cx="7215121" cy="479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55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BB-PPT">
      <a:majorFont>
        <a:latin typeface="Open Sans SemiBold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wrap="square" lIns="0" tIns="0" rIns="0" bIns="0" rtlCol="0">
        <a:spAutoFit/>
      </a:bodyPr>
      <a:lstStyle>
        <a:defPPr marL="285750" indent="-285750">
          <a:lnSpc>
            <a:spcPct val="110000"/>
          </a:lnSpc>
          <a:buFont typeface="Wingdings" panose="05000000000000000000" pitchFamily="2" charset="2"/>
          <a:buChar char="§"/>
          <a:defRPr sz="16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1026</Words>
  <Application>Microsoft Office PowerPoint</Application>
  <PresentationFormat>Breitbild</PresentationFormat>
  <Paragraphs>125</Paragraphs>
  <Slides>15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Arial</vt:lpstr>
      <vt:lpstr>Calibri</vt:lpstr>
      <vt:lpstr>Open Sans</vt:lpstr>
      <vt:lpstr>Open Sans SemiBold</vt:lpstr>
      <vt:lpstr>Wingdings</vt:lpstr>
      <vt:lpstr>Office</vt:lpstr>
      <vt:lpstr>PowerPoint-Präsentation</vt:lpstr>
      <vt:lpstr>Working With Git and Cypress for the First Time (as a Librarian): This is awesome!</vt:lpstr>
      <vt:lpstr>Test-Driven Development as a Newbie (and Librarian): This is Tricky  IT Stuff </vt:lpstr>
      <vt:lpstr>Test-Driven Development as (a Newbie) and Librarian: This is … … hard Culture Clash</vt:lpstr>
      <vt:lpstr>Working With Git and Cypress for the First Time (as a Librarian): I am … … confused</vt:lpstr>
      <vt:lpstr>Working With Git and Cypress for the First Time (as a Librarian): I am … … confused</vt:lpstr>
      <vt:lpstr>Working With Git and Cypress for the First Time (as a Librarian): I am … … confused</vt:lpstr>
      <vt:lpstr>Working With Git and Cypress for the First Time (as a Librarian): I am … … confused</vt:lpstr>
      <vt:lpstr>Working With Git and Cypress for the First Time (as a Librarian): I am … … confused</vt:lpstr>
      <vt:lpstr>Working With Git and Cypress for the First Time (as a Librarian): I am … … confused</vt:lpstr>
      <vt:lpstr>Test-Driven Development as a Newbie (and Librarian): This Might be Okay  </vt:lpstr>
      <vt:lpstr>PowerPoint-Präsentation</vt:lpstr>
      <vt:lpstr>Working With Git and Cypress for the First Time (as a Librarian): This is awesome!</vt:lpstr>
      <vt:lpstr>The Frontier (to be pushed forward in the future?)</vt:lpstr>
      <vt:lpstr> </vt:lpstr>
    </vt:vector>
  </TitlesOfParts>
  <Company>Stiftung Preußische Kulturbesitz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Caspers, Sandra</dc:creator>
  <cp:lastModifiedBy>Kaufmann, Annette</cp:lastModifiedBy>
  <cp:revision>215</cp:revision>
  <dcterms:created xsi:type="dcterms:W3CDTF">2021-11-24T11:39:32Z</dcterms:created>
  <dcterms:modified xsi:type="dcterms:W3CDTF">2024-09-27T14:01:29Z</dcterms:modified>
</cp:coreProperties>
</file>