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67" r:id="rId12"/>
    <p:sldId id="266" r:id="rId13"/>
    <p:sldId id="264" r:id="rId14"/>
    <p:sldId id="268" r:id="rId15"/>
    <p:sldId id="270" r:id="rId16"/>
    <p:sldId id="273" r:id="rId17"/>
    <p:sldId id="271" r:id="rId18"/>
    <p:sldId id="269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BF4"/>
    <a:srgbClr val="3C4B78"/>
    <a:srgbClr val="3F4A75"/>
    <a:srgbClr val="D8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6718" autoAdjust="0"/>
  </p:normalViewPr>
  <p:slideViewPr>
    <p:cSldViewPr snapToGrid="0">
      <p:cViewPr varScale="1">
        <p:scale>
          <a:sx n="128" d="100"/>
          <a:sy n="128" d="100"/>
        </p:scale>
        <p:origin x="774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439A-6EC2-4CEE-93C3-441655B29714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21B2-4826-4E86-BF08-99ECB8A5CF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4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Konkreter Eindruck, wie ich damit arbeite; Vorteile / Nachteile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It</a:t>
            </a:r>
            <a:r>
              <a:rPr lang="de-DE" dirty="0"/>
              <a:t> was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biggest</a:t>
            </a:r>
            <a:r>
              <a:rPr lang="de-DE" dirty="0"/>
              <a:t> </a:t>
            </a:r>
            <a:r>
              <a:rPr lang="de-DE" dirty="0" err="1"/>
              <a:t>competence</a:t>
            </a:r>
            <a:r>
              <a:rPr lang="de-DE" dirty="0"/>
              <a:t> </a:t>
            </a:r>
            <a:r>
              <a:rPr lang="de-DE" dirty="0" err="1"/>
              <a:t>gain</a:t>
            </a:r>
            <a:r>
              <a:rPr lang="de-DE" dirty="0"/>
              <a:t> in </a:t>
            </a:r>
            <a:r>
              <a:rPr lang="de-DE" dirty="0" err="1"/>
              <a:t>my</a:t>
            </a:r>
            <a:r>
              <a:rPr lang="de-DE" dirty="0"/>
              <a:t> last 3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years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New on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: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progress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274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Alas,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programmer</a:t>
            </a:r>
            <a:r>
              <a:rPr lang="de-DE" dirty="0"/>
              <a:t>, so…</a:t>
            </a:r>
          </a:p>
          <a:p>
            <a:endParaRPr lang="de-DE" dirty="0"/>
          </a:p>
          <a:p>
            <a:r>
              <a:rPr lang="de-DE" dirty="0"/>
              <a:t>Alas, </a:t>
            </a:r>
            <a:r>
              <a:rPr lang="de-DE" dirty="0" err="1"/>
              <a:t>there‘s</a:t>
            </a:r>
            <a:r>
              <a:rPr lang="de-DE" dirty="0"/>
              <a:t>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so </a:t>
            </a:r>
            <a:r>
              <a:rPr lang="de-DE" dirty="0" err="1"/>
              <a:t>far</a:t>
            </a:r>
            <a:r>
              <a:rPr lang="de-DE" dirty="0"/>
              <a:t> – </a:t>
            </a:r>
            <a:r>
              <a:rPr lang="de-DE" dirty="0" err="1"/>
              <a:t>quite</a:t>
            </a:r>
            <a:r>
              <a:rPr lang="de-DE" dirty="0"/>
              <a:t> a divide </a:t>
            </a:r>
            <a:r>
              <a:rPr lang="de-DE" dirty="0" err="1"/>
              <a:t>between</a:t>
            </a:r>
            <a:r>
              <a:rPr lang="de-DE" dirty="0"/>
              <a:t> IT </a:t>
            </a:r>
            <a:r>
              <a:rPr lang="de-DE" dirty="0" err="1"/>
              <a:t>department</a:t>
            </a:r>
            <a:r>
              <a:rPr lang="de-DE" dirty="0"/>
              <a:t> and </a:t>
            </a:r>
            <a:r>
              <a:rPr lang="de-DE" dirty="0" err="1"/>
              <a:t>librarian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, and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breech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promimently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 -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all </a:t>
            </a:r>
            <a:r>
              <a:rPr lang="de-DE" dirty="0" err="1"/>
              <a:t>my</a:t>
            </a:r>
            <a:r>
              <a:rPr lang="de-DE" dirty="0"/>
              <a:t> support stands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, and </a:t>
            </a:r>
            <a:r>
              <a:rPr lang="de-DE" dirty="0" err="1"/>
              <a:t>he‘s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goodness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heart</a:t>
            </a:r>
            <a:r>
              <a:rPr lang="de-DE" dirty="0"/>
              <a:t> –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beyond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despription</a:t>
            </a:r>
            <a:r>
              <a:rPr lang="de-DE" dirty="0"/>
              <a:t>. And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quite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chance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.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ususal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never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crossed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42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talking about inherent biases of relevancy rankings or some such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48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spreadsheet</a:t>
            </a:r>
          </a:p>
          <a:p>
            <a:r>
              <a:rPr lang="en-US" dirty="0"/>
              <a:t>Super Annette</a:t>
            </a:r>
          </a:p>
          <a:p>
            <a:r>
              <a:rPr lang="en-US" dirty="0"/>
              <a:t>Users Domain Experts </a:t>
            </a:r>
            <a:r>
              <a:rPr lang="en-US" dirty="0" err="1"/>
              <a:t>nad</a:t>
            </a:r>
            <a:r>
              <a:rPr lang="en-US" dirty="0"/>
              <a:t> </a:t>
            </a:r>
            <a:r>
              <a:rPr lang="en-US" dirty="0" err="1"/>
              <a:t>Devs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4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Annette will fix 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17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Alone </a:t>
            </a:r>
            <a:r>
              <a:rPr lang="de-DE" dirty="0" err="1"/>
              <a:t>meaning</a:t>
            </a:r>
            <a:r>
              <a:rPr lang="de-DE" dirty="0"/>
              <a:t>: </a:t>
            </a:r>
            <a:r>
              <a:rPr lang="de-DE" dirty="0" err="1"/>
              <a:t>run</a:t>
            </a:r>
            <a:r>
              <a:rPr lang="de-DE" dirty="0"/>
              <a:t> 80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and </a:t>
            </a:r>
            <a:r>
              <a:rPr lang="de-DE" dirty="0" err="1"/>
              <a:t>compare</a:t>
            </a:r>
            <a:r>
              <a:rPr lang="de-DE" dirty="0"/>
              <a:t> all (!!!)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 and 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side</a:t>
            </a:r>
            <a:r>
              <a:rPr lang="de-DE" dirty="0"/>
              <a:t> </a:t>
            </a:r>
            <a:r>
              <a:rPr lang="de-DE" dirty="0" err="1"/>
              <a:t>effects</a:t>
            </a:r>
            <a:r>
              <a:rPr lang="de-DE" dirty="0"/>
              <a:t>. -&gt; not possible! The </a:t>
            </a:r>
            <a:r>
              <a:rPr lang="de-DE" dirty="0" err="1"/>
              <a:t>complexity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baffling</a:t>
            </a:r>
            <a:r>
              <a:rPr lang="de-DE" dirty="0"/>
              <a:t> (at least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Versionizing</a:t>
            </a:r>
            <a:r>
              <a:rPr lang="de-DE" dirty="0"/>
              <a:t> 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it</a:t>
            </a:r>
            <a:r>
              <a:rPr lang="de-DE" dirty="0"/>
              <a:t> was an </a:t>
            </a:r>
            <a:r>
              <a:rPr lang="de-DE" dirty="0" err="1"/>
              <a:t>unsolved</a:t>
            </a:r>
            <a:r>
              <a:rPr lang="de-DE" dirty="0"/>
              <a:t> </a:t>
            </a:r>
            <a:r>
              <a:rPr lang="de-DE" dirty="0" err="1"/>
              <a:t>issue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 was </a:t>
            </a:r>
            <a:r>
              <a:rPr lang="de-DE" dirty="0" err="1"/>
              <a:t>saving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yaml</a:t>
            </a:r>
            <a:r>
              <a:rPr lang="de-DE" dirty="0"/>
              <a:t> after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…..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I‘m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sounds</a:t>
            </a:r>
            <a:r>
              <a:rPr lang="de-DE" dirty="0"/>
              <a:t> </a:t>
            </a:r>
            <a:r>
              <a:rPr lang="de-DE" dirty="0" err="1"/>
              <a:t>ludicrous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audience</a:t>
            </a:r>
            <a:r>
              <a:rPr lang="de-DE" dirty="0"/>
              <a:t>….</a:t>
            </a:r>
          </a:p>
          <a:p>
            <a:endParaRPr lang="de-DE" dirty="0"/>
          </a:p>
          <a:p>
            <a:r>
              <a:rPr lang="de-DE" dirty="0"/>
              <a:t>Plus I was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eager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mysterious</a:t>
            </a:r>
            <a:r>
              <a:rPr lang="de-DE" dirty="0"/>
              <a:t> </a:t>
            </a:r>
            <a:r>
              <a:rPr lang="de-DE" dirty="0" err="1"/>
              <a:t>realm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 and </a:t>
            </a:r>
            <a:r>
              <a:rPr lang="de-DE" dirty="0" err="1"/>
              <a:t>kinda</a:t>
            </a:r>
            <a:r>
              <a:rPr lang="de-DE" dirty="0"/>
              <a:t> „</a:t>
            </a:r>
            <a:r>
              <a:rPr lang="de-DE" dirty="0" err="1"/>
              <a:t>graduate</a:t>
            </a:r>
            <a:r>
              <a:rPr lang="de-DE" dirty="0"/>
              <a:t>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developer</a:t>
            </a:r>
            <a:r>
              <a:rPr lang="de-DE" dirty="0"/>
              <a:t>-like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38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u="sng" dirty="0" err="1"/>
              <a:t>Circling</a:t>
            </a:r>
            <a:r>
              <a:rPr lang="de-DE" u="sng" dirty="0"/>
              <a:t> </a:t>
            </a:r>
            <a:r>
              <a:rPr lang="de-DE" u="sng" dirty="0" err="1"/>
              <a:t>through</a:t>
            </a:r>
            <a:r>
              <a:rPr lang="de-DE" u="sng" dirty="0"/>
              <a:t> </a:t>
            </a:r>
            <a:r>
              <a:rPr lang="de-DE" u="sng" dirty="0" err="1"/>
              <a:t>the</a:t>
            </a:r>
            <a:r>
              <a:rPr lang="de-DE" u="sng" dirty="0"/>
              <a:t> </a:t>
            </a:r>
            <a:r>
              <a:rPr lang="de-DE" u="sng" dirty="0" err="1"/>
              <a:t>stages</a:t>
            </a:r>
            <a:r>
              <a:rPr lang="de-DE" u="sng" dirty="0"/>
              <a:t> (</a:t>
            </a:r>
            <a:r>
              <a:rPr lang="de-DE" u="sng" dirty="0" err="1"/>
              <a:t>see</a:t>
            </a:r>
            <a:r>
              <a:rPr lang="de-DE" u="sng" dirty="0"/>
              <a:t> </a:t>
            </a:r>
            <a:r>
              <a:rPr lang="de-DE" u="sng" dirty="0" err="1"/>
              <a:t>right</a:t>
            </a:r>
            <a:r>
              <a:rPr lang="de-DE" u="sng" dirty="0"/>
              <a:t>) on a </a:t>
            </a:r>
            <a:r>
              <a:rPr lang="de-DE" u="sng" dirty="0" err="1"/>
              <a:t>regular</a:t>
            </a:r>
            <a:r>
              <a:rPr lang="de-DE" u="sng" dirty="0"/>
              <a:t> </a:t>
            </a:r>
            <a:r>
              <a:rPr lang="de-DE" u="sng" dirty="0" err="1"/>
              <a:t>basis</a:t>
            </a:r>
            <a:endParaRPr lang="de-DE" u="sng" dirty="0"/>
          </a:p>
          <a:p>
            <a:endParaRPr lang="de-DE" dirty="0"/>
          </a:p>
          <a:p>
            <a:r>
              <a:rPr lang="de-DE" dirty="0"/>
              <a:t>3 Fragen: Was  hat‘s mir gebracht (This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aswesome</a:t>
            </a:r>
            <a:r>
              <a:rPr lang="de-DE" dirty="0"/>
              <a:t>)</a:t>
            </a:r>
          </a:p>
          <a:p>
            <a:r>
              <a:rPr lang="de-DE" dirty="0"/>
              <a:t>Wie </a:t>
            </a:r>
            <a:r>
              <a:rPr lang="de-DE" dirty="0" err="1"/>
              <a:t>arbeit</a:t>
            </a:r>
            <a:r>
              <a:rPr lang="de-DE" dirty="0"/>
              <a:t> ich damit?</a:t>
            </a:r>
          </a:p>
          <a:p>
            <a:r>
              <a:rPr lang="de-DE" dirty="0"/>
              <a:t>Wo hörts auf? (Tests schreiben, die über </a:t>
            </a:r>
            <a:r>
              <a:rPr lang="de-DE" dirty="0" err="1"/>
              <a:t>copy&amp;paste</a:t>
            </a:r>
            <a:r>
              <a:rPr lang="de-DE" dirty="0"/>
              <a:t> + </a:t>
            </a:r>
            <a:r>
              <a:rPr lang="de-DE" dirty="0" err="1"/>
              <a:t>anpassung</a:t>
            </a:r>
            <a:r>
              <a:rPr lang="de-DE" dirty="0"/>
              <a:t> hinausgehen: </a:t>
            </a:r>
            <a:r>
              <a:rPr lang="de-DE" dirty="0" err="1"/>
              <a:t>yaml</a:t>
            </a:r>
            <a:r>
              <a:rPr lang="de-DE" dirty="0"/>
              <a:t>: komplexere Funktion „wenn, dann“ </a:t>
            </a:r>
            <a:r>
              <a:rPr lang="de-DE" dirty="0" err="1"/>
              <a:t>complex</a:t>
            </a:r>
            <a:r>
              <a:rPr lang="de-DE" dirty="0"/>
              <a:t> boost </a:t>
            </a:r>
            <a:r>
              <a:rPr lang="de-DE" dirty="0" err="1"/>
              <a:t>functions</a:t>
            </a:r>
            <a:r>
              <a:rPr lang="de-DE" dirty="0"/>
              <a:t> (Extra Folie)</a:t>
            </a:r>
          </a:p>
          <a:p>
            <a:r>
              <a:rPr lang="de-DE" dirty="0"/>
              <a:t>Mehr Folien von den Oberflächen / der </a:t>
            </a:r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Message: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administrator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support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and </a:t>
            </a:r>
            <a:r>
              <a:rPr lang="de-DE" dirty="0" err="1"/>
              <a:t>teach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; and permanent support;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159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Before</a:t>
            </a:r>
            <a:r>
              <a:rPr lang="de-DE" sz="1600" dirty="0"/>
              <a:t>: </a:t>
            </a:r>
            <a:r>
              <a:rPr lang="de-DE" sz="1600" dirty="0" err="1"/>
              <a:t>manual</a:t>
            </a:r>
            <a:r>
              <a:rPr lang="de-DE" sz="1600" dirty="0"/>
              <a:t> </a:t>
            </a:r>
            <a:r>
              <a:rPr lang="de-DE" sz="1600" dirty="0" err="1"/>
              <a:t>searches</a:t>
            </a:r>
            <a:r>
              <a:rPr lang="de-DE" sz="1600" dirty="0"/>
              <a:t> and </a:t>
            </a:r>
            <a:r>
              <a:rPr lang="de-DE" sz="1600" dirty="0" err="1"/>
              <a:t>interpretation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hit</a:t>
            </a:r>
            <a:r>
              <a:rPr lang="de-DE" sz="1600" dirty="0"/>
              <a:t> </a:t>
            </a:r>
            <a:r>
              <a:rPr lang="de-DE" sz="1600" dirty="0" err="1"/>
              <a:t>lists</a:t>
            </a:r>
            <a:r>
              <a:rPr lang="de-DE" sz="1600" dirty="0"/>
              <a:t> : personal, „</a:t>
            </a:r>
            <a:r>
              <a:rPr lang="de-DE" sz="1600" dirty="0" err="1"/>
              <a:t>intellecutal</a:t>
            </a:r>
            <a:r>
              <a:rPr lang="de-DE" sz="1600" dirty="0"/>
              <a:t>“,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„</a:t>
            </a:r>
            <a:r>
              <a:rPr lang="de-DE" sz="1600" dirty="0" err="1"/>
              <a:t>hands</a:t>
            </a:r>
            <a:r>
              <a:rPr lang="de-DE" sz="1600" dirty="0"/>
              <a:t>-on“, </a:t>
            </a:r>
            <a:r>
              <a:rPr lang="de-DE" sz="1600" dirty="0" err="1"/>
              <a:t>controllable</a:t>
            </a:r>
            <a:r>
              <a:rPr lang="de-DE" sz="1600" dirty="0"/>
              <a:t>, </a:t>
            </a:r>
            <a:r>
              <a:rPr lang="de-DE" sz="1600" dirty="0" err="1"/>
              <a:t>reproducible</a:t>
            </a:r>
            <a:r>
              <a:rPr lang="de-DE" sz="1600" dirty="0"/>
              <a:t> and </a:t>
            </a:r>
            <a:r>
              <a:rPr lang="de-DE" sz="1600" dirty="0" err="1"/>
              <a:t>traceable</a:t>
            </a:r>
            <a:r>
              <a:rPr lang="de-DE" sz="1600" dirty="0"/>
              <a:t> –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librarians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used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Automated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and </a:t>
            </a:r>
            <a:r>
              <a:rPr lang="de-DE" sz="1600" dirty="0" err="1"/>
              <a:t>looking</a:t>
            </a:r>
            <a:r>
              <a:rPr lang="de-DE" sz="1600" dirty="0"/>
              <a:t> at </a:t>
            </a:r>
            <a:r>
              <a:rPr lang="de-DE" sz="1600" dirty="0" err="1"/>
              <a:t>green</a:t>
            </a:r>
            <a:r>
              <a:rPr lang="de-DE" sz="1600" dirty="0"/>
              <a:t> </a:t>
            </a:r>
            <a:r>
              <a:rPr lang="de-DE" sz="1600" dirty="0" err="1"/>
              <a:t>checks</a:t>
            </a:r>
            <a:r>
              <a:rPr lang="de-DE" sz="1600" dirty="0"/>
              <a:t> and </a:t>
            </a:r>
            <a:r>
              <a:rPr lang="de-DE" sz="1600" dirty="0" err="1"/>
              <a:t>red</a:t>
            </a:r>
            <a:r>
              <a:rPr lang="de-DE" sz="1600" dirty="0"/>
              <a:t> </a:t>
            </a:r>
            <a:r>
              <a:rPr lang="de-DE" sz="1600" dirty="0" err="1"/>
              <a:t>crosses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comparison</a:t>
            </a:r>
            <a:r>
              <a:rPr lang="de-DE" sz="1600" dirty="0"/>
              <a:t>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technocratic</a:t>
            </a:r>
            <a:r>
              <a:rPr lang="de-DE" sz="1600" dirty="0"/>
              <a:t>, like </a:t>
            </a:r>
            <a:r>
              <a:rPr lang="de-DE" sz="1600" dirty="0" err="1"/>
              <a:t>loss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control</a:t>
            </a:r>
            <a:r>
              <a:rPr lang="de-DE" sz="1600" dirty="0"/>
              <a:t> and </a:t>
            </a:r>
            <a:r>
              <a:rPr lang="de-DE" sz="1600" dirty="0" err="1"/>
              <a:t>kind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externalised</a:t>
            </a:r>
            <a:r>
              <a:rPr lang="de-DE" sz="1600" dirty="0"/>
              <a:t>. I </a:t>
            </a:r>
            <a:r>
              <a:rPr lang="de-DE" sz="1600" dirty="0" err="1"/>
              <a:t>don‘t</a:t>
            </a:r>
            <a:r>
              <a:rPr lang="de-DE" sz="1600" dirty="0"/>
              <a:t> </a:t>
            </a:r>
            <a:r>
              <a:rPr lang="de-DE" sz="1600" dirty="0" err="1"/>
              <a:t>feel</a:t>
            </a:r>
            <a:r>
              <a:rPr lang="de-DE" sz="1600" dirty="0"/>
              <a:t> </a:t>
            </a:r>
            <a:r>
              <a:rPr lang="de-DE" sz="1600" dirty="0" err="1"/>
              <a:t>there‘s</a:t>
            </a:r>
            <a:r>
              <a:rPr lang="de-DE" sz="1600" dirty="0"/>
              <a:t> </a:t>
            </a:r>
            <a:r>
              <a:rPr lang="de-DE" sz="1600" dirty="0" err="1"/>
              <a:t>trust</a:t>
            </a:r>
            <a:r>
              <a:rPr lang="de-DE" sz="1600" dirty="0"/>
              <a:t> in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tests</a:t>
            </a:r>
            <a:r>
              <a:rPr lang="de-DE" sz="1600" dirty="0"/>
              <a:t> </a:t>
            </a:r>
            <a:r>
              <a:rPr lang="de-DE" sz="1600" dirty="0" err="1"/>
              <a:t>doing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job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While</a:t>
            </a:r>
            <a:r>
              <a:rPr lang="de-DE" sz="1600" dirty="0"/>
              <a:t> in </a:t>
            </a:r>
            <a:r>
              <a:rPr lang="de-DE" sz="1600" dirty="0" err="1"/>
              <a:t>effect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other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round</a:t>
            </a:r>
            <a:r>
              <a:rPr lang="de-DE" sz="1600" dirty="0"/>
              <a:t>.  Having </a:t>
            </a:r>
            <a:r>
              <a:rPr lang="de-DE" sz="1600" dirty="0" err="1"/>
              <a:t>studied</a:t>
            </a:r>
            <a:r>
              <a:rPr lang="de-DE" sz="1600" dirty="0"/>
              <a:t> </a:t>
            </a:r>
            <a:r>
              <a:rPr lang="de-DE" sz="1600" dirty="0" err="1"/>
              <a:t>language</a:t>
            </a:r>
            <a:r>
              <a:rPr lang="de-DE" sz="1600" dirty="0"/>
              <a:t> and </a:t>
            </a:r>
            <a:r>
              <a:rPr lang="de-DE" sz="1600" dirty="0" err="1"/>
              <a:t>literature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seems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me</a:t>
            </a:r>
            <a:r>
              <a:rPr lang="de-DE" sz="1600" dirty="0"/>
              <a:t> like </a:t>
            </a:r>
            <a:r>
              <a:rPr lang="de-DE" sz="1600" dirty="0" err="1"/>
              <a:t>the</a:t>
            </a:r>
            <a:r>
              <a:rPr lang="de-DE" sz="1600" dirty="0"/>
              <a:t> divide </a:t>
            </a:r>
            <a:r>
              <a:rPr lang="de-DE" sz="1600" dirty="0" err="1"/>
              <a:t>between</a:t>
            </a:r>
            <a:r>
              <a:rPr lang="de-DE" sz="1600" dirty="0"/>
              <a:t> </a:t>
            </a:r>
            <a:r>
              <a:rPr lang="de-DE" sz="1600" dirty="0" err="1"/>
              <a:t>humanities</a:t>
            </a:r>
            <a:r>
              <a:rPr lang="de-DE" sz="1600" dirty="0"/>
              <a:t> and </a:t>
            </a:r>
            <a:r>
              <a:rPr lang="de-DE" sz="1600" dirty="0" err="1"/>
              <a:t>science</a:t>
            </a:r>
            <a:r>
              <a:rPr lang="de-DE" sz="1600" dirty="0"/>
              <a:t> all </a:t>
            </a:r>
            <a:r>
              <a:rPr lang="de-DE" sz="1600" dirty="0" err="1"/>
              <a:t>over</a:t>
            </a:r>
            <a:r>
              <a:rPr lang="de-DE" sz="1600" dirty="0"/>
              <a:t> </a:t>
            </a:r>
            <a:r>
              <a:rPr lang="de-DE" sz="1600" dirty="0" err="1"/>
              <a:t>again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Failure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across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advantages</a:t>
            </a:r>
            <a:r>
              <a:rPr lang="de-DE" sz="1600" dirty="0"/>
              <a:t>, </a:t>
            </a:r>
            <a:r>
              <a:rPr lang="de-DE" sz="1600" dirty="0" err="1"/>
              <a:t>nay</a:t>
            </a:r>
            <a:r>
              <a:rPr lang="de-DE" sz="1600" dirty="0"/>
              <a:t>: </a:t>
            </a:r>
            <a:r>
              <a:rPr lang="de-DE" sz="1600" dirty="0" err="1"/>
              <a:t>the</a:t>
            </a:r>
            <a:r>
              <a:rPr lang="de-DE" sz="1600" dirty="0"/>
              <a:t> NECESSITY </a:t>
            </a:r>
            <a:r>
              <a:rPr lang="de-DE" sz="1600" dirty="0" err="1"/>
              <a:t>for</a:t>
            </a:r>
            <a:r>
              <a:rPr lang="de-DE" sz="1600" dirty="0"/>
              <a:t> test-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r>
              <a:rPr lang="de-DE" sz="1600" dirty="0"/>
              <a:t>: 82 </a:t>
            </a:r>
            <a:r>
              <a:rPr lang="de-DE" sz="1600" dirty="0" err="1"/>
              <a:t>search</a:t>
            </a:r>
            <a:r>
              <a:rPr lang="de-DE" sz="1600" dirty="0"/>
              <a:t> </a:t>
            </a:r>
            <a:r>
              <a:rPr lang="de-DE" sz="1600" dirty="0" err="1"/>
              <a:t>queries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Side </a:t>
            </a:r>
            <a:r>
              <a:rPr lang="de-DE" sz="1600" dirty="0" err="1"/>
              <a:t>effects</a:t>
            </a:r>
            <a:r>
              <a:rPr lang="de-DE" sz="1600" dirty="0"/>
              <a:t> </a:t>
            </a:r>
            <a:r>
              <a:rPr lang="de-DE" sz="1600" dirty="0" err="1"/>
              <a:t>seem</a:t>
            </a:r>
            <a:r>
              <a:rPr lang="de-DE" sz="1600" dirty="0"/>
              <a:t> not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differentiated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work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fulfill</a:t>
            </a:r>
            <a:r>
              <a:rPr lang="de-DE" sz="1600" dirty="0"/>
              <a:t> </a:t>
            </a:r>
            <a:r>
              <a:rPr lang="de-DE" sz="1600" dirty="0" err="1"/>
              <a:t>ranking</a:t>
            </a:r>
            <a:r>
              <a:rPr lang="de-DE" sz="1600" dirty="0"/>
              <a:t> </a:t>
            </a:r>
            <a:r>
              <a:rPr lang="de-DE" sz="1600" dirty="0" err="1"/>
              <a:t>demands</a:t>
            </a:r>
            <a:r>
              <a:rPr lang="de-DE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Teaser: </a:t>
            </a:r>
            <a:r>
              <a:rPr lang="de-DE" sz="1600" dirty="0" err="1"/>
              <a:t>talk</a:t>
            </a:r>
            <a:r>
              <a:rPr lang="de-DE" sz="1600" dirty="0"/>
              <a:t> </a:t>
            </a:r>
            <a:r>
              <a:rPr lang="de-DE" sz="1600" dirty="0" err="1"/>
              <a:t>about</a:t>
            </a:r>
            <a:r>
              <a:rPr lang="de-DE" sz="1600" dirty="0"/>
              <a:t> </a:t>
            </a:r>
            <a:r>
              <a:rPr lang="de-DE" sz="1600" dirty="0" err="1"/>
              <a:t>user</a:t>
            </a:r>
            <a:r>
              <a:rPr lang="de-DE" sz="1600" dirty="0"/>
              <a:t> feedback-</a:t>
            </a:r>
            <a:r>
              <a:rPr lang="de-DE" sz="1600" dirty="0" err="1"/>
              <a:t>driven</a:t>
            </a:r>
            <a:r>
              <a:rPr lang="de-DE" sz="1600" dirty="0"/>
              <a:t> </a:t>
            </a:r>
            <a:r>
              <a:rPr lang="de-DE" sz="1600" dirty="0" err="1"/>
              <a:t>development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our</a:t>
            </a:r>
            <a:r>
              <a:rPr lang="de-DE" sz="1600" dirty="0"/>
              <a:t> </a:t>
            </a:r>
            <a:r>
              <a:rPr lang="de-DE" sz="1600" dirty="0" err="1"/>
              <a:t>discovery</a:t>
            </a:r>
            <a:r>
              <a:rPr lang="de-DE" sz="1600" dirty="0"/>
              <a:t> </a:t>
            </a:r>
            <a:r>
              <a:rPr lang="de-DE" sz="1600" dirty="0" err="1"/>
              <a:t>system</a:t>
            </a:r>
            <a:r>
              <a:rPr lang="de-DE" sz="1600" dirty="0"/>
              <a:t> </a:t>
            </a:r>
            <a:r>
              <a:rPr lang="de-DE" sz="1600" dirty="0" err="1"/>
              <a:t>tomorrow</a:t>
            </a:r>
            <a:r>
              <a:rPr lang="de-DE" sz="1600" dirty="0"/>
              <a:t> 3 </a:t>
            </a:r>
            <a:r>
              <a:rPr lang="de-DE" sz="1600" dirty="0" err="1"/>
              <a:t>pm</a:t>
            </a:r>
            <a:r>
              <a:rPr lang="de-DE" sz="1600" dirty="0"/>
              <a:t> (sorry, in German)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No</a:t>
            </a:r>
            <a:r>
              <a:rPr lang="de-DE" sz="1600" dirty="0"/>
              <a:t> </a:t>
            </a:r>
            <a:r>
              <a:rPr lang="de-DE" sz="1600" dirty="0" err="1"/>
              <a:t>discernable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</a:t>
            </a:r>
            <a:r>
              <a:rPr lang="de-DE" sz="1600" dirty="0" err="1"/>
              <a:t>process</a:t>
            </a:r>
            <a:r>
              <a:rPr lang="de-DE" sz="1600" dirty="0"/>
              <a:t> in </a:t>
            </a:r>
            <a:r>
              <a:rPr lang="de-DE" sz="1600" dirty="0" err="1"/>
              <a:t>place</a:t>
            </a:r>
            <a:r>
              <a:rPr lang="de-DE" sz="1600" dirty="0"/>
              <a:t> (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far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I </a:t>
            </a:r>
            <a:r>
              <a:rPr lang="de-DE" sz="1600" dirty="0" err="1"/>
              <a:t>see</a:t>
            </a:r>
            <a:r>
              <a:rPr lang="de-DE" sz="1600" dirty="0"/>
              <a:t>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Big </a:t>
            </a:r>
            <a:r>
              <a:rPr lang="de-DE" dirty="0" err="1"/>
              <a:t>Issue</a:t>
            </a:r>
            <a:r>
              <a:rPr lang="de-DE" dirty="0"/>
              <a:t>: Präzisierung: Anforderung; </a:t>
            </a:r>
            <a:r>
              <a:rPr lang="de-DE" dirty="0" err="1"/>
              <a:t>Reproducible</a:t>
            </a:r>
            <a:r>
              <a:rPr lang="de-DE" dirty="0"/>
              <a:t> (-&gt; Duncan)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680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, </a:t>
            </a:r>
            <a:r>
              <a:rPr lang="de-DE" dirty="0" err="1"/>
              <a:t>GitDesktop</a:t>
            </a:r>
            <a:r>
              <a:rPr lang="de-DE" dirty="0"/>
              <a:t>, </a:t>
            </a:r>
            <a:r>
              <a:rPr lang="de-DE" dirty="0" err="1"/>
              <a:t>Filezilla</a:t>
            </a:r>
            <a:r>
              <a:rPr lang="de-DE" dirty="0"/>
              <a:t>, Cypress, </a:t>
            </a:r>
            <a:r>
              <a:rPr lang="de-DE" dirty="0" err="1"/>
              <a:t>yaml</a:t>
            </a:r>
            <a:r>
              <a:rPr lang="de-DE" dirty="0"/>
              <a:t>, </a:t>
            </a:r>
            <a:r>
              <a:rPr lang="de-DE" dirty="0" err="1"/>
              <a:t>tests</a:t>
            </a:r>
            <a:r>
              <a:rPr lang="de-DE" dirty="0"/>
              <a:t> (</a:t>
            </a:r>
            <a:r>
              <a:rPr lang="de-DE" dirty="0" err="1"/>
              <a:t>javascript</a:t>
            </a:r>
            <a:r>
              <a:rPr lang="de-DE" dirty="0"/>
              <a:t>), </a:t>
            </a:r>
            <a:r>
              <a:rPr lang="de-DE" dirty="0" err="1"/>
              <a:t>powershell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handle </a:t>
            </a:r>
            <a:r>
              <a:rPr lang="de-DE" dirty="0" err="1"/>
              <a:t>regressions</a:t>
            </a:r>
            <a:r>
              <a:rPr lang="de-DE" dirty="0"/>
              <a:t>,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complexity</a:t>
            </a:r>
            <a:r>
              <a:rPr lang="de-DE" dirty="0"/>
              <a:t>?,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I switch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happened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commit</a:t>
            </a:r>
            <a:r>
              <a:rPr lang="de-DE" dirty="0"/>
              <a:t>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8587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duplicate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;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„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authors</a:t>
            </a:r>
            <a:r>
              <a:rPr lang="de-DE" dirty="0"/>
              <a:t>“ in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(„Barbara Köhler“) ;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chronology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and at </a:t>
            </a:r>
            <a:r>
              <a:rPr lang="de-DE" dirty="0" err="1"/>
              <a:t>the</a:t>
            </a:r>
            <a:r>
              <a:rPr lang="de-DE" dirty="0"/>
              <a:t> same time </a:t>
            </a:r>
            <a:r>
              <a:rPr lang="de-DE" dirty="0" err="1"/>
              <a:t>disciminate</a:t>
            </a:r>
            <a:r>
              <a:rPr lang="de-DE" dirty="0"/>
              <a:t> </a:t>
            </a:r>
            <a:r>
              <a:rPr lang="de-DE" dirty="0" err="1"/>
              <a:t>reviews</a:t>
            </a:r>
            <a:r>
              <a:rPr lang="de-DE" dirty="0"/>
              <a:t> (Review </a:t>
            </a:r>
            <a:r>
              <a:rPr lang="de-DE" dirty="0" err="1"/>
              <a:t>problem</a:t>
            </a:r>
            <a:r>
              <a:rPr lang="de-DE" dirty="0"/>
              <a:t> / UX)</a:t>
            </a:r>
          </a:p>
          <a:p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comes</a:t>
            </a:r>
            <a:r>
              <a:rPr lang="de-DE" dirty="0"/>
              <a:t> at a </a:t>
            </a:r>
            <a:r>
              <a:rPr lang="de-DE" dirty="0" err="1"/>
              <a:t>price</a:t>
            </a:r>
            <a:r>
              <a:rPr lang="de-DE" dirty="0"/>
              <a:t>; </a:t>
            </a:r>
            <a:r>
              <a:rPr lang="de-DE" dirty="0" err="1"/>
              <a:t>yaml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jack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-all-trades </a:t>
            </a:r>
            <a:r>
              <a:rPr lang="de-DE" dirty="0" err="1"/>
              <a:t>device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921B2-4826-4E86-BF08-99ECB8A5CFA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40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_einspal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5346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breite/schmale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1" y="1620000"/>
            <a:ext cx="78144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8837721" y="1620000"/>
            <a:ext cx="2671384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2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_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620000"/>
            <a:ext cx="5220000" cy="4351338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1620000"/>
            <a:ext cx="5220000" cy="4351337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13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_zweispaltig +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000" y="330682"/>
            <a:ext cx="8918304" cy="55913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0000"/>
              </a:lnSpc>
              <a:defRPr sz="1600">
                <a:solidFill>
                  <a:srgbClr val="3C4B78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2119719"/>
            <a:ext cx="5220000" cy="384674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6289104" y="2119720"/>
            <a:ext cx="5220000" cy="384674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720000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6289104" y="1620000"/>
            <a:ext cx="5220000" cy="2772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de-DE" dirty="0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191709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_neut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80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auto">
          <a:xfrm>
            <a:off x="0" y="6336890"/>
            <a:ext cx="12192000" cy="52110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2208799" y="6524295"/>
            <a:ext cx="9680759" cy="1477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96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30. September 2024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</a:t>
            </a:r>
            <a:r>
              <a:rPr lang="de-DE" altLang="de-DE" sz="900" dirty="0" err="1">
                <a:solidFill>
                  <a:schemeClr val="bg1"/>
                </a:solidFill>
                <a:latin typeface="+mn-lt"/>
              </a:rPr>
              <a:t>VuFind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Leipzig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SBB-PK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Paterson / Kaufmann 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CC BY 4.0</a:t>
            </a:r>
            <a:r>
              <a:rPr lang="de-DE" altLang="de-DE" sz="900" dirty="0">
                <a:solidFill>
                  <a:schemeClr val="bg1"/>
                </a:solidFill>
                <a:latin typeface="+mn-lt"/>
              </a:rPr>
              <a:t> · </a:t>
            </a:r>
            <a:r>
              <a:rPr lang="de-DE" sz="900" dirty="0">
                <a:solidFill>
                  <a:schemeClr val="bg1"/>
                </a:solidFill>
                <a:latin typeface="+mn-lt"/>
              </a:rPr>
              <a:t>Seite </a:t>
            </a:r>
            <a:fld id="{9CC973F8-89F3-4371-92FE-140F5BB70AF5}" type="slidenum">
              <a:rPr lang="de-DE" sz="900">
                <a:solidFill>
                  <a:schemeClr val="bg1"/>
                </a:solidFill>
                <a:latin typeface="+mn-lt"/>
              </a:rPr>
              <a:pPr algn="r"/>
              <a:t>‹Nr.›</a:t>
            </a:fld>
            <a:r>
              <a:rPr lang="de-DE" sz="900" dirty="0">
                <a:solidFill>
                  <a:schemeClr val="bg1"/>
                </a:solidFill>
                <a:latin typeface="+mn-lt"/>
              </a:rPr>
              <a:t> </a:t>
            </a:r>
            <a:endParaRPr lang="de-DE" sz="900" dirty="0"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025" y="330681"/>
            <a:ext cx="1592533" cy="350077"/>
          </a:xfrm>
          <a:prstGeom prst="rect">
            <a:avLst/>
          </a:prstGeom>
        </p:spPr>
      </p:pic>
      <p:sp>
        <p:nvSpPr>
          <p:cNvPr id="11" name="Rechteck 10"/>
          <p:cNvSpPr/>
          <p:nvPr userDrawn="1"/>
        </p:nvSpPr>
        <p:spPr bwMode="auto">
          <a:xfrm>
            <a:off x="0" y="1012257"/>
            <a:ext cx="12192000" cy="18000"/>
          </a:xfrm>
          <a:prstGeom prst="rect">
            <a:avLst/>
          </a:prstGeom>
          <a:solidFill>
            <a:srgbClr val="D8DDE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90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lickr.com/photos/69444890@N00/405632849" TargetMode="External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hyperlink" Target="https://creativecommons.org/licenses/by/2.0/?ref=openverse" TargetMode="External"/><Relationship Id="rId4" Type="http://schemas.openxmlformats.org/officeDocument/2006/relationships/image" Target="../media/image21.svg"/><Relationship Id="rId9" Type="http://schemas.openxmlformats.org/officeDocument/2006/relationships/hyperlink" Target="https://www.flickr.com/photos/69444890@N00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creativecommons.org/licenses/by-nc/2.0/?ref=openverse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hyperlink" Target="https://www.flickr.com/photos/85853333@N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hyperlink" Target="https://www.flickr.com/photos/85853333@N00/2199355153" TargetMode="External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/2.0/?ref=openverse" TargetMode="External"/><Relationship Id="rId5" Type="http://schemas.openxmlformats.org/officeDocument/2006/relationships/hyperlink" Target="https://www.flickr.com/photos/94502827@N00" TargetMode="External"/><Relationship Id="rId4" Type="http://schemas.openxmlformats.org/officeDocument/2006/relationships/hyperlink" Target="https://www.flickr.com/photos/94502827@N00/380444446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4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?ref=openverse" TargetMode="External"/><Relationship Id="rId5" Type="http://schemas.openxmlformats.org/officeDocument/2006/relationships/hyperlink" Target="https://www.flickr.com/photos/92823399@N07" TargetMode="External"/><Relationship Id="rId4" Type="http://schemas.openxmlformats.org/officeDocument/2006/relationships/hyperlink" Target="https://www.flickr.com/photos/92823399@N07/909407657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reativecommons.org/licenses/by-nc-sa/2.0/?ref=openverse" TargetMode="External"/><Relationship Id="rId5" Type="http://schemas.openxmlformats.org/officeDocument/2006/relationships/hyperlink" Target="https://www.flickr.com/photos/15100608@N03" TargetMode="External"/><Relationship Id="rId4" Type="http://schemas.openxmlformats.org/officeDocument/2006/relationships/hyperlink" Target="https://www.flickr.com/photos/15100608@N03/233941825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36416173@N03/12976820074" TargetMode="External"/><Relationship Id="rId7" Type="http://schemas.openxmlformats.org/officeDocument/2006/relationships/hyperlink" Target="mailto:Annette.kaufmann@sbb.spk-berlin.de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Duncan.paterson@sbb.spk-berlin.de" TargetMode="External"/><Relationship Id="rId5" Type="http://schemas.openxmlformats.org/officeDocument/2006/relationships/hyperlink" Target="https://creativecommons.org/licenses/by-nc-nd/2.0/?ref=openverse" TargetMode="External"/><Relationship Id="rId4" Type="http://schemas.openxmlformats.org/officeDocument/2006/relationships/hyperlink" Target="https://www.flickr.com/photos/36416173@N03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8045403@N03/14010111705" TargetMode="External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2.0/?ref=openverse" TargetMode="External"/><Relationship Id="rId4" Type="http://schemas.openxmlformats.org/officeDocument/2006/relationships/hyperlink" Target="https://www.flickr.com/photos/8045403@N0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che.crossasia.org/" TargetMode="External"/><Relationship Id="rId2" Type="http://schemas.openxmlformats.org/officeDocument/2006/relationships/hyperlink" Target="https://github.com/duncdru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0" y="1494971"/>
            <a:ext cx="12192000" cy="5363028"/>
          </a:xfrm>
          <a:prstGeom prst="rect">
            <a:avLst/>
          </a:prstGeom>
          <a:solidFill>
            <a:srgbClr val="3C4B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296" tIns="41148" rIns="82296" bIns="41148" numCol="1" rtlCol="0" anchor="ctr" anchorCtr="0" compatLnSpc="1">
            <a:prstTxWarp prst="textNoShape">
              <a:avLst/>
            </a:prstTxWarp>
          </a:bodyPr>
          <a:lstStyle/>
          <a:p>
            <a:endParaRPr lang="de-DE" sz="1134">
              <a:solidFill>
                <a:srgbClr val="3C4B78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20000" y="2406201"/>
            <a:ext cx="9677875" cy="345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de-DE" altLang="de-DE" sz="1600" cap="all" dirty="0">
                <a:solidFill>
                  <a:schemeClr val="bg1"/>
                </a:solidFill>
                <a:latin typeface="+mn-lt"/>
              </a:rPr>
              <a:t>Staatsbibliothek zu Berlin – PK</a:t>
            </a:r>
          </a:p>
          <a:p>
            <a:pPr algn="l"/>
            <a:endParaRPr lang="de-DE" altLang="de-DE" sz="1800" cap="all" dirty="0">
              <a:solidFill>
                <a:schemeClr val="bg1"/>
              </a:solidFill>
              <a:latin typeface="+mn-lt"/>
            </a:endParaRPr>
          </a:p>
          <a:p>
            <a:pPr algn="l"/>
            <a:br>
              <a:rPr lang="de-DE" altLang="de-DE" sz="1800" cap="all" dirty="0">
                <a:solidFill>
                  <a:schemeClr val="bg1"/>
                </a:solidFill>
                <a:latin typeface="+mn-lt"/>
              </a:rPr>
            </a:b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this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really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relevant? Browser-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based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Testing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for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Enhancing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Search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results</a:t>
            </a:r>
            <a:r>
              <a:rPr lang="de-DE" altLang="de-DE" sz="3600" cap="all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altLang="de-DE" sz="3600" cap="all" dirty="0" err="1">
                <a:solidFill>
                  <a:schemeClr val="bg1"/>
                </a:solidFill>
                <a:latin typeface="+mj-lt"/>
              </a:rPr>
              <a:t>collaboratively</a:t>
            </a:r>
            <a:endParaRPr lang="de-DE" altLang="de-DE" sz="3600" cap="all" dirty="0">
              <a:solidFill>
                <a:schemeClr val="bg1"/>
              </a:solidFill>
              <a:latin typeface="+mj-lt"/>
            </a:endParaRPr>
          </a:p>
          <a:p>
            <a:pPr algn="l"/>
            <a:endParaRPr lang="de-DE" altLang="de-DE" sz="4500" cap="all" dirty="0">
              <a:solidFill>
                <a:schemeClr val="bg1"/>
              </a:solidFill>
            </a:endParaRPr>
          </a:p>
          <a:p>
            <a:pPr algn="l"/>
            <a:r>
              <a:rPr lang="de-DE" altLang="de-DE" sz="1600" dirty="0">
                <a:solidFill>
                  <a:schemeClr val="bg1"/>
                </a:solidFill>
              </a:rPr>
              <a:t>Paterson / Kaufmann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117" y="364653"/>
            <a:ext cx="3227140" cy="70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B732E-D1F2-4A34-8DD1-002FB1A0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 kind of Problems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FDF2D-64CF-46DE-A4A7-129E6E91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  <a:p>
            <a:r>
              <a:rPr lang="en-US" dirty="0"/>
              <a:t>Chronology</a:t>
            </a:r>
          </a:p>
          <a:p>
            <a:r>
              <a:rPr lang="en-US"/>
              <a:t>Author</a:t>
            </a:r>
            <a:endParaRPr lang="en-US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5D6662-4E7D-4F65-9735-BAA6F726BF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2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372145" y="3414708"/>
            <a:ext cx="45323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</a:t>
            </a:r>
            <a:r>
              <a:rPr lang="de-DE" sz="2000" dirty="0" err="1"/>
              <a:t>it</a:t>
            </a:r>
            <a:r>
              <a:rPr lang="de-DE" sz="2000" dirty="0"/>
              <a:t> all </a:t>
            </a:r>
            <a:r>
              <a:rPr lang="de-DE" sz="2000" dirty="0" err="1"/>
              <a:t>alone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I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this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all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exiting</a:t>
            </a:r>
            <a:r>
              <a:rPr lang="de-DE" dirty="0"/>
              <a:t>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9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6863C-E84E-4714-ADCC-0FAD20B1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Tricky</a:t>
            </a:r>
            <a:br>
              <a:rPr lang="de-DE" sz="2000" dirty="0"/>
            </a:br>
            <a:r>
              <a:rPr lang="de-DE" sz="2000" dirty="0"/>
              <a:t> IT </a:t>
            </a:r>
            <a:r>
              <a:rPr lang="de-DE" sz="2000" dirty="0" err="1"/>
              <a:t>Stuff</a:t>
            </a:r>
            <a:r>
              <a:rPr lang="de-DE" sz="2000" dirty="0"/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654268-712E-4B4B-B5BD-479C38B7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984029"/>
            <a:ext cx="7042874" cy="4351338"/>
          </a:xfrm>
        </p:spPr>
        <p:txBody>
          <a:bodyPr/>
          <a:lstStyle/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installation</a:t>
            </a:r>
            <a:r>
              <a:rPr lang="de-DE" sz="2000" dirty="0"/>
              <a:t>: </a:t>
            </a:r>
            <a:r>
              <a:rPr lang="de-DE" sz="2000" dirty="0" err="1"/>
              <a:t>couldn‘t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alone</a:t>
            </a:r>
            <a:endParaRPr lang="de-DE" sz="2000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performance</a:t>
            </a:r>
            <a:r>
              <a:rPr lang="de-DE" sz="2000" dirty="0"/>
              <a:t>: </a:t>
            </a:r>
            <a:r>
              <a:rPr lang="de-DE" sz="2000" dirty="0" err="1"/>
              <a:t>tests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kinda</a:t>
            </a:r>
            <a:r>
              <a:rPr lang="de-DE" sz="2000" dirty="0"/>
              <a:t> slow</a:t>
            </a:r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tests</a:t>
            </a:r>
            <a:r>
              <a:rPr lang="de-DE" sz="2000" dirty="0"/>
              <a:t>: </a:t>
            </a:r>
            <a:r>
              <a:rPr lang="de-DE" sz="2000" dirty="0" err="1"/>
              <a:t>understanding</a:t>
            </a:r>
            <a:r>
              <a:rPr lang="de-DE" sz="2000" dirty="0"/>
              <a:t> and </a:t>
            </a:r>
            <a:r>
              <a:rPr lang="de-DE" sz="2000" dirty="0" err="1"/>
              <a:t>adding</a:t>
            </a:r>
            <a:r>
              <a:rPr lang="de-DE" sz="2000" dirty="0"/>
              <a:t> (I </a:t>
            </a: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speak</a:t>
            </a:r>
            <a:r>
              <a:rPr lang="de-DE" sz="2000" dirty="0"/>
              <a:t> </a:t>
            </a:r>
            <a:r>
              <a:rPr lang="de-DE" sz="2000" dirty="0" err="1"/>
              <a:t>Javascript</a:t>
            </a:r>
            <a:r>
              <a:rPr lang="de-DE" sz="2000" dirty="0"/>
              <a:t>)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and,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biggie</a:t>
            </a:r>
            <a:r>
              <a:rPr lang="de-DE" sz="2000" dirty="0"/>
              <a:t>: </a:t>
            </a:r>
            <a:r>
              <a:rPr lang="de-DE" sz="2400" b="1" dirty="0" err="1"/>
              <a:t>Git</a:t>
            </a:r>
            <a:r>
              <a:rPr lang="de-DE" sz="2000" dirty="0"/>
              <a:t>: </a:t>
            </a:r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my</a:t>
            </a:r>
            <a:r>
              <a:rPr lang="de-DE" sz="2000" dirty="0"/>
              <a:t> </a:t>
            </a:r>
            <a:r>
              <a:rPr lang="de-DE" sz="2000" dirty="0" err="1"/>
              <a:t>head</a:t>
            </a:r>
            <a:r>
              <a:rPr lang="de-DE" sz="2000" dirty="0"/>
              <a:t> </a:t>
            </a:r>
            <a:r>
              <a:rPr lang="de-DE" sz="2000" dirty="0" err="1"/>
              <a:t>around</a:t>
            </a:r>
            <a:r>
              <a:rPr lang="de-DE" sz="2000" dirty="0"/>
              <a:t> </a:t>
            </a:r>
            <a:r>
              <a:rPr lang="de-DE" sz="2000" dirty="0" err="1"/>
              <a:t>workflow</a:t>
            </a:r>
            <a:r>
              <a:rPr lang="de-DE" sz="2000" dirty="0"/>
              <a:t> and </a:t>
            </a:r>
            <a:r>
              <a:rPr lang="de-DE" sz="2000" dirty="0" err="1"/>
              <a:t>branches-multiverse</a:t>
            </a:r>
            <a:r>
              <a:rPr lang="de-DE" sz="2000" dirty="0"/>
              <a:t>; </a:t>
            </a:r>
            <a:r>
              <a:rPr lang="de-DE" sz="2000" dirty="0" err="1"/>
              <a:t>getting</a:t>
            </a:r>
            <a:r>
              <a:rPr lang="de-DE" sz="2000" dirty="0"/>
              <a:t> lost time and </a:t>
            </a:r>
            <a:r>
              <a:rPr lang="de-DE" sz="2000" dirty="0" err="1"/>
              <a:t>again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/>
              <a:t>Cypress: </a:t>
            </a:r>
            <a:r>
              <a:rPr lang="de-DE" sz="2000" dirty="0" err="1"/>
              <a:t>wait</a:t>
            </a:r>
            <a:r>
              <a:rPr lang="de-DE" sz="2000" dirty="0"/>
              <a:t>, </a:t>
            </a:r>
            <a:r>
              <a:rPr lang="de-DE" sz="2000" dirty="0" err="1"/>
              <a:t>what</a:t>
            </a:r>
            <a:r>
              <a:rPr lang="de-DE" sz="2000" dirty="0"/>
              <a:t>? Reading </a:t>
            </a:r>
            <a:r>
              <a:rPr lang="de-DE" sz="2000" dirty="0" err="1"/>
              <a:t>test</a:t>
            </a:r>
            <a:r>
              <a:rPr lang="de-DE" sz="2000" dirty="0"/>
              <a:t> </a:t>
            </a:r>
            <a:r>
              <a:rPr lang="de-DE" sz="2000" dirty="0" err="1"/>
              <a:t>results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lvl="0"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endParaRPr lang="de-DE" dirty="0"/>
          </a:p>
          <a:p>
            <a:pPr lvl="0"/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37FD543-C708-4896-9F5F-1CDEC2504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849" y="1393354"/>
            <a:ext cx="3088909" cy="42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(a Newbie) and </a:t>
            </a:r>
            <a:r>
              <a:rPr lang="de-DE" sz="2000" dirty="0" err="1"/>
              <a:t>Librarian</a:t>
            </a:r>
            <a:r>
              <a:rPr lang="de-DE" sz="2000" dirty="0"/>
              <a:t>: This </a:t>
            </a:r>
            <a:r>
              <a:rPr lang="de-DE" sz="2000" dirty="0" err="1"/>
              <a:t>is</a:t>
            </a:r>
            <a:r>
              <a:rPr lang="de-DE" sz="2000" dirty="0"/>
              <a:t> … … </a:t>
            </a:r>
            <a:r>
              <a:rPr lang="de-DE" sz="2000" dirty="0" err="1"/>
              <a:t>tricky</a:t>
            </a:r>
            <a:br>
              <a:rPr lang="de-DE" sz="2000" dirty="0"/>
            </a:br>
            <a:r>
              <a:rPr lang="de-DE" sz="2000" dirty="0"/>
              <a:t>Culture Clash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0000" y="1452908"/>
            <a:ext cx="6306031" cy="4320000"/>
          </a:xfrm>
        </p:spPr>
        <p:txBody>
          <a:bodyPr/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b="1" dirty="0" err="1"/>
              <a:t>automated</a:t>
            </a:r>
            <a:r>
              <a:rPr lang="de-DE" sz="2000" b="1" dirty="0"/>
              <a:t> </a:t>
            </a:r>
            <a:r>
              <a:rPr lang="de-DE" sz="2000" b="1" dirty="0" err="1"/>
              <a:t>tests</a:t>
            </a:r>
            <a:r>
              <a:rPr lang="de-DE" sz="2000" b="1" dirty="0"/>
              <a:t> versus </a:t>
            </a:r>
            <a:r>
              <a:rPr lang="de-DE" sz="2000" b="1" dirty="0" err="1"/>
              <a:t>manual</a:t>
            </a:r>
            <a:r>
              <a:rPr lang="de-DE" sz="2000" b="1" dirty="0"/>
              <a:t> </a:t>
            </a:r>
            <a:r>
              <a:rPr lang="de-DE" sz="2000" b="1" dirty="0" err="1"/>
              <a:t>searches</a:t>
            </a:r>
            <a:endParaRPr lang="de-DE" sz="2000" b="1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b="1" dirty="0" err="1"/>
              <a:t>test</a:t>
            </a:r>
            <a:r>
              <a:rPr lang="de-DE" sz="2000" b="1" dirty="0"/>
              <a:t> </a:t>
            </a:r>
            <a:r>
              <a:rPr lang="de-DE" sz="2000" b="1" dirty="0" err="1"/>
              <a:t>results</a:t>
            </a:r>
            <a:r>
              <a:rPr lang="de-DE" sz="2000" b="1" dirty="0"/>
              <a:t> versus </a:t>
            </a:r>
            <a:r>
              <a:rPr lang="de-DE" sz="2000" b="1" dirty="0" err="1"/>
              <a:t>interpretation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hit</a:t>
            </a:r>
            <a:r>
              <a:rPr lang="de-DE" sz="2000" b="1" dirty="0"/>
              <a:t> </a:t>
            </a:r>
            <a:r>
              <a:rPr lang="de-DE" sz="2000" b="1" dirty="0" err="1"/>
              <a:t>lists</a:t>
            </a:r>
            <a:endParaRPr lang="de-DE" sz="2000" b="1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b="1" dirty="0" err="1"/>
              <a:t>trust</a:t>
            </a:r>
            <a:r>
              <a:rPr lang="de-DE" sz="2000" b="1" dirty="0"/>
              <a:t> in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process</a:t>
            </a:r>
            <a:r>
              <a:rPr lang="de-DE" sz="2000" b="1" dirty="0"/>
              <a:t>?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b="1" dirty="0" err="1"/>
              <a:t>capacity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interest</a:t>
            </a:r>
            <a:r>
              <a:rPr lang="de-DE" sz="2000" b="1" dirty="0"/>
              <a:t> / </a:t>
            </a:r>
            <a:r>
              <a:rPr lang="de-DE" sz="2000" b="1" dirty="0" err="1"/>
              <a:t>understanding</a:t>
            </a:r>
            <a:r>
              <a:rPr lang="de-DE" sz="2000" b="1" dirty="0"/>
              <a:t>?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ranking</a:t>
            </a:r>
            <a:r>
              <a:rPr lang="de-DE" sz="2000" dirty="0"/>
              <a:t> </a:t>
            </a:r>
            <a:r>
              <a:rPr lang="de-DE" sz="2000" dirty="0" err="1"/>
              <a:t>visualisation</a:t>
            </a:r>
            <a:r>
              <a:rPr lang="de-DE" sz="2000" dirty="0"/>
              <a:t> </a:t>
            </a:r>
            <a:r>
              <a:rPr lang="de-DE" sz="2000" dirty="0" err="1"/>
              <a:t>would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helpful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breech</a:t>
            </a:r>
            <a:r>
              <a:rPr lang="de-DE" sz="2000" dirty="0"/>
              <a:t> </a:t>
            </a:r>
            <a:r>
              <a:rPr lang="de-DE" sz="2000" dirty="0" err="1"/>
              <a:t>this</a:t>
            </a:r>
            <a:r>
              <a:rPr lang="de-DE" sz="2000" dirty="0"/>
              <a:t> AND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users</a:t>
            </a:r>
            <a:r>
              <a:rPr lang="de-DE" sz="2000" dirty="0"/>
              <a:t>,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course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usability</a:t>
            </a:r>
            <a:r>
              <a:rPr lang="de-DE" sz="2000" dirty="0"/>
              <a:t> </a:t>
            </a:r>
            <a:r>
              <a:rPr lang="de-DE" sz="2000" dirty="0" err="1"/>
              <a:t>research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synch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users</a:t>
            </a:r>
            <a:r>
              <a:rPr lang="de-DE" sz="2000" dirty="0"/>
              <a:t>‘ </a:t>
            </a:r>
            <a:r>
              <a:rPr lang="de-DE" sz="2000" dirty="0" err="1"/>
              <a:t>needs</a:t>
            </a:r>
            <a:endParaRPr lang="de-DE" sz="2000" dirty="0"/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de-DE" sz="2000" dirty="0" err="1"/>
              <a:t>decisions</a:t>
            </a:r>
            <a:r>
              <a:rPr lang="de-DE" sz="2000" dirty="0"/>
              <a:t> </a:t>
            </a:r>
            <a:r>
              <a:rPr lang="de-DE" sz="2000" dirty="0" err="1"/>
              <a:t>regarding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r>
              <a:rPr lang="de-DE" sz="2000" dirty="0"/>
              <a:t> </a:t>
            </a:r>
            <a:r>
              <a:rPr lang="de-DE" sz="2000" dirty="0" err="1"/>
              <a:t>demands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  </a:t>
            </a:r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pPr>
              <a:buBlip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</a:buBlip>
            </a:pPr>
            <a:endParaRPr lang="de-DE" dirty="0"/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BB5B46-7487-4137-8C08-C11F373BD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519" y="1452908"/>
            <a:ext cx="4412790" cy="330959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96D20D3-A06B-42A4-942A-E5491C1E0F2A}"/>
              </a:ext>
            </a:extLst>
          </p:cNvPr>
          <p:cNvSpPr/>
          <p:nvPr/>
        </p:nvSpPr>
        <p:spPr>
          <a:xfrm>
            <a:off x="7103647" y="4762500"/>
            <a:ext cx="34309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8"/>
              </a:rPr>
              <a:t>Good versus Evil</a:t>
            </a:r>
            <a:r>
              <a:rPr lang="en-US" sz="900" dirty="0"/>
              <a:t>" by </a:t>
            </a:r>
            <a:r>
              <a:rPr lang="en-US" sz="900" dirty="0" err="1">
                <a:hlinkClick r:id="rId9"/>
              </a:rPr>
              <a:t>kosmolaut</a:t>
            </a:r>
            <a:r>
              <a:rPr lang="en-US" sz="900" dirty="0"/>
              <a:t> is licensed under </a:t>
            </a:r>
            <a:r>
              <a:rPr lang="en-US" sz="900" dirty="0">
                <a:hlinkClick r:id="rId10"/>
              </a:rPr>
              <a:t>CC BY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00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I am … … </a:t>
            </a:r>
            <a:r>
              <a:rPr lang="de-DE" sz="2000" dirty="0" err="1"/>
              <a:t>confused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0AC882-41F2-4983-BE6F-D0E0F42F1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49" y="3991371"/>
            <a:ext cx="2916481" cy="193822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80A6C80-7553-4523-9C08-06C725EA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85" y="1260597"/>
            <a:ext cx="2692708" cy="24751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9A5998D-E282-4FC7-8F2D-8F4685C0F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482" y="4315005"/>
            <a:ext cx="3993660" cy="185419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9022ED-1C37-49D0-B481-2D362A1BF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294" y="2662082"/>
            <a:ext cx="2916481" cy="335639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FE27243-CC5D-419F-A872-EB1E122F9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4848" y="1536356"/>
            <a:ext cx="3524796" cy="83187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A33DB42-638C-45A4-B2B2-944721144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5346" y="1260597"/>
            <a:ext cx="4510785" cy="2590559"/>
          </a:xfrm>
          <a:prstGeom prst="rect">
            <a:avLst/>
          </a:prstGeom>
        </p:spPr>
      </p:pic>
      <p:pic>
        <p:nvPicPr>
          <p:cNvPr id="14" name="Inhaltsplatzhalter 5">
            <a:extLst>
              <a:ext uri="{FF2B5EF4-FFF2-40B4-BE49-F238E27FC236}">
                <a16:creationId xmlns:a16="http://schemas.microsoft.com/office/drawing/2014/main" id="{D205C574-8354-499B-BBF0-0CE05EE54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1616326" y="1268351"/>
            <a:ext cx="5941924" cy="3958806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6015AF8-54F7-4074-9681-0A85DC27E3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0643" y="2827771"/>
            <a:ext cx="3613206" cy="2493873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558CD613-87CF-4977-8563-1EC341DA1F3C}"/>
              </a:ext>
            </a:extLst>
          </p:cNvPr>
          <p:cNvSpPr/>
          <p:nvPr/>
        </p:nvSpPr>
        <p:spPr>
          <a:xfrm>
            <a:off x="1520228" y="5040766"/>
            <a:ext cx="44156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Shock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Shock</a:t>
            </a:r>
            <a:r>
              <a:rPr lang="en-US" sz="800" dirty="0">
                <a:highlight>
                  <a:srgbClr val="E8EBF4"/>
                </a:highlight>
                <a:hlinkClick r:id="rId11"/>
              </a:rPr>
              <a:t> Horror </a:t>
            </a:r>
            <a:r>
              <a:rPr lang="en-US" sz="800" dirty="0" err="1">
                <a:highlight>
                  <a:srgbClr val="E8EBF4"/>
                </a:highlight>
                <a:hlinkClick r:id="rId11"/>
              </a:rPr>
              <a:t>Horror</a:t>
            </a:r>
            <a:r>
              <a:rPr lang="en-US" sz="800" dirty="0">
                <a:highlight>
                  <a:srgbClr val="E8EBF4"/>
                </a:highlight>
              </a:rPr>
              <a:t>" by </a:t>
            </a:r>
            <a:r>
              <a:rPr lang="en-US" sz="800" dirty="0">
                <a:highlight>
                  <a:srgbClr val="E8EBF4"/>
                </a:highlight>
                <a:hlinkClick r:id="rId12"/>
              </a:rPr>
              <a:t>Jeremy Brooks</a:t>
            </a:r>
            <a:r>
              <a:rPr lang="en-US" sz="800" dirty="0">
                <a:highlight>
                  <a:srgbClr val="E8EBF4"/>
                </a:highlight>
              </a:rPr>
              <a:t> is licensed under </a:t>
            </a:r>
            <a:r>
              <a:rPr lang="en-US" sz="800" dirty="0">
                <a:highlight>
                  <a:srgbClr val="E8EBF4"/>
                </a:highlight>
                <a:hlinkClick r:id="rId13"/>
              </a:rPr>
              <a:t>CC BY-NC 2.0</a:t>
            </a:r>
            <a:r>
              <a:rPr lang="en-US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688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21B86-562A-4F74-905A-76900381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Test-Driven Development </a:t>
            </a:r>
            <a:r>
              <a:rPr lang="de-DE" sz="2000" dirty="0" err="1"/>
              <a:t>as</a:t>
            </a:r>
            <a:r>
              <a:rPr lang="de-DE" sz="2000" dirty="0"/>
              <a:t> a Newbie (and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Might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Okay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7552C-AEBA-4F85-88F4-662E6A6F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825" y="1665967"/>
            <a:ext cx="5842725" cy="4351338"/>
          </a:xfrm>
        </p:spPr>
        <p:txBody>
          <a:bodyPr/>
          <a:lstStyle/>
          <a:p>
            <a:r>
              <a:rPr lang="de-DE" sz="2000" dirty="0" err="1"/>
              <a:t>managing</a:t>
            </a:r>
            <a:r>
              <a:rPr lang="de-DE" sz="2000" dirty="0"/>
              <a:t> </a:t>
            </a:r>
            <a:r>
              <a:rPr lang="de-DE" sz="2000" dirty="0" err="1"/>
              <a:t>expectations</a:t>
            </a:r>
            <a:r>
              <a:rPr lang="de-DE" sz="2000" dirty="0"/>
              <a:t>: </a:t>
            </a:r>
            <a:r>
              <a:rPr lang="de-DE" sz="2000" dirty="0" err="1"/>
              <a:t>what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and</a:t>
            </a:r>
            <a:br>
              <a:rPr lang="de-DE" sz="2000" dirty="0"/>
            </a:br>
            <a:r>
              <a:rPr lang="de-DE" sz="2000" dirty="0" err="1"/>
              <a:t>can‘t</a:t>
            </a:r>
            <a:r>
              <a:rPr lang="de-DE" sz="2000" dirty="0"/>
              <a:t> </a:t>
            </a:r>
            <a:r>
              <a:rPr lang="de-DE" sz="2000" dirty="0" err="1"/>
              <a:t>solve</a:t>
            </a:r>
            <a:r>
              <a:rPr lang="de-DE" sz="2000" dirty="0"/>
              <a:t> </a:t>
            </a:r>
            <a:r>
              <a:rPr lang="de-DE" sz="2000" dirty="0" err="1"/>
              <a:t>re</a:t>
            </a:r>
            <a:r>
              <a:rPr lang="de-DE" sz="2000" dirty="0"/>
              <a:t>: </a:t>
            </a:r>
            <a:r>
              <a:rPr lang="de-DE" sz="2000" dirty="0" err="1"/>
              <a:t>VuFind</a:t>
            </a:r>
            <a:r>
              <a:rPr lang="de-DE" sz="2000" dirty="0"/>
              <a:t> </a:t>
            </a:r>
            <a:r>
              <a:rPr lang="de-DE" sz="2000" dirty="0" err="1"/>
              <a:t>result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endParaRPr lang="de-DE" sz="2000" dirty="0"/>
          </a:p>
          <a:p>
            <a:r>
              <a:rPr lang="de-DE" sz="2000" dirty="0" err="1"/>
              <a:t>getting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grips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(</a:t>
            </a:r>
            <a:r>
              <a:rPr lang="de-DE" sz="2000" dirty="0" err="1"/>
              <a:t>more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less</a:t>
            </a:r>
            <a:r>
              <a:rPr lang="de-DE" sz="2000" dirty="0"/>
              <a:t>)</a:t>
            </a:r>
          </a:p>
          <a:p>
            <a:r>
              <a:rPr lang="de-DE" sz="2000" dirty="0" err="1"/>
              <a:t>explaining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process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colleagues</a:t>
            </a:r>
            <a:endParaRPr lang="de-DE" sz="2000" dirty="0"/>
          </a:p>
          <a:p>
            <a:r>
              <a:rPr lang="de-DE" sz="2000" dirty="0"/>
              <a:t>„</a:t>
            </a:r>
            <a:r>
              <a:rPr lang="de-DE" sz="2000" dirty="0" err="1"/>
              <a:t>comes</a:t>
            </a:r>
            <a:r>
              <a:rPr lang="de-DE" sz="2000" dirty="0"/>
              <a:t> at a </a:t>
            </a:r>
            <a:r>
              <a:rPr lang="de-DE" sz="2000" dirty="0" err="1"/>
              <a:t>price</a:t>
            </a:r>
            <a:r>
              <a:rPr lang="de-DE" sz="2000" dirty="0"/>
              <a:t>“</a:t>
            </a:r>
          </a:p>
          <a:p>
            <a:r>
              <a:rPr lang="de-DE" sz="2000" dirty="0" err="1"/>
              <a:t>there‘s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such </a:t>
            </a:r>
            <a:r>
              <a:rPr lang="de-DE" sz="2000" dirty="0" err="1"/>
              <a:t>thing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= </a:t>
            </a:r>
            <a:r>
              <a:rPr lang="de-DE" sz="2000" dirty="0" err="1"/>
              <a:t>perfect</a:t>
            </a:r>
            <a:r>
              <a:rPr lang="de-DE" sz="2000" dirty="0"/>
              <a:t> </a:t>
            </a:r>
            <a:r>
              <a:rPr lang="de-DE" sz="2000" dirty="0" err="1"/>
              <a:t>ranking</a:t>
            </a:r>
            <a:r>
              <a:rPr lang="de-DE" sz="2000" dirty="0"/>
              <a:t>: </a:t>
            </a:r>
            <a:r>
              <a:rPr lang="de-DE" sz="2000" dirty="0" err="1"/>
              <a:t>be</a:t>
            </a:r>
            <a:r>
              <a:rPr lang="de-DE" sz="2000" dirty="0"/>
              <a:t> happy </a:t>
            </a:r>
            <a:r>
              <a:rPr lang="de-DE" sz="2000" dirty="0" err="1"/>
              <a:t>with</a:t>
            </a:r>
            <a:r>
              <a:rPr lang="de-DE" sz="2000" dirty="0"/>
              <a:t> an ok </a:t>
            </a:r>
            <a:r>
              <a:rPr lang="de-DE" sz="2000" dirty="0" err="1"/>
              <a:t>ranking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8769F5-115C-4860-9D7C-FB7230A1F8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8" r="12820" b="36053"/>
          <a:stretch/>
        </p:blipFill>
        <p:spPr>
          <a:xfrm>
            <a:off x="7317087" y="1637846"/>
            <a:ext cx="4257497" cy="267064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CAFFE19-E41F-4CC8-B125-06C4DBBA2A87}"/>
              </a:ext>
            </a:extLst>
          </p:cNvPr>
          <p:cNvSpPr/>
          <p:nvPr/>
        </p:nvSpPr>
        <p:spPr>
          <a:xfrm>
            <a:off x="7250228" y="4388469"/>
            <a:ext cx="43243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Our Coffee is Okay</a:t>
            </a:r>
            <a:r>
              <a:rPr lang="en-US" sz="900" dirty="0"/>
              <a:t>" by </a:t>
            </a:r>
            <a:r>
              <a:rPr lang="en-US" sz="900" dirty="0">
                <a:hlinkClick r:id="rId5"/>
              </a:rPr>
              <a:t>SeeMidTN.com (aka Brent)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046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EF414-F2C8-449D-8D9C-F7FA9839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1632"/>
            <a:ext cx="8918304" cy="559138"/>
          </a:xfrm>
        </p:spPr>
        <p:txBody>
          <a:bodyPr/>
          <a:lstStyle/>
          <a:p>
            <a:r>
              <a:rPr lang="de-DE" sz="2000" dirty="0"/>
              <a:t>Working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and Cypress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First Time (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Librarian</a:t>
            </a:r>
            <a:r>
              <a:rPr lang="de-DE" sz="2000" dirty="0"/>
              <a:t>): This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awesome</a:t>
            </a:r>
            <a:r>
              <a:rPr lang="de-DE" sz="2000" dirty="0"/>
              <a:t>!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D76A995-EF9A-48E5-8874-541A5607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000" y="1219932"/>
            <a:ext cx="5852738" cy="438955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DD65263-3ABF-4C3D-9706-1AAC1E8F94F2}"/>
              </a:ext>
            </a:extLst>
          </p:cNvPr>
          <p:cNvSpPr/>
          <p:nvPr/>
        </p:nvSpPr>
        <p:spPr>
          <a:xfrm>
            <a:off x="720000" y="5731668"/>
            <a:ext cx="358726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4"/>
              </a:rPr>
              <a:t>Rudi </a:t>
            </a:r>
            <a:r>
              <a:rPr lang="en-US" sz="900" dirty="0" err="1">
                <a:hlinkClick r:id="rId4"/>
              </a:rPr>
              <a:t>ist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begeistert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stanzebla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BY-SA 2.0</a:t>
            </a:r>
            <a:r>
              <a:rPr lang="en-US" sz="900" dirty="0"/>
              <a:t>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29B4-EE10-4D6F-A6DB-ABA1D4B1FFF0}"/>
              </a:ext>
            </a:extLst>
          </p:cNvPr>
          <p:cNvSpPr/>
          <p:nvPr/>
        </p:nvSpPr>
        <p:spPr>
          <a:xfrm>
            <a:off x="7111133" y="2974906"/>
            <a:ext cx="45323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learned</a:t>
            </a:r>
            <a:r>
              <a:rPr lang="de-DE" sz="2000" dirty="0"/>
              <a:t> so </a:t>
            </a:r>
            <a:r>
              <a:rPr lang="de-DE" sz="2000" dirty="0" err="1"/>
              <a:t>much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don‘t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</a:t>
            </a:r>
            <a:r>
              <a:rPr lang="de-DE" sz="2000" dirty="0" err="1"/>
              <a:t>it</a:t>
            </a:r>
            <a:r>
              <a:rPr lang="de-DE" sz="2000" dirty="0"/>
              <a:t> all </a:t>
            </a:r>
            <a:r>
              <a:rPr lang="de-DE" sz="2000" dirty="0" err="1"/>
              <a:t>alone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travel</a:t>
            </a:r>
            <a:r>
              <a:rPr lang="de-DE" sz="2000" dirty="0"/>
              <a:t> back and </a:t>
            </a:r>
            <a:r>
              <a:rPr lang="de-DE" sz="2000" dirty="0" err="1"/>
              <a:t>forth</a:t>
            </a:r>
            <a:r>
              <a:rPr lang="de-DE" sz="2000" dirty="0"/>
              <a:t> in time! 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all </a:t>
            </a:r>
            <a:r>
              <a:rPr lang="de-DE" sz="2000" dirty="0" err="1"/>
              <a:t>versions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yaml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safe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actually</a:t>
            </a:r>
            <a:r>
              <a:rPr lang="de-DE" sz="2000" dirty="0"/>
              <a:t> </a:t>
            </a:r>
            <a:r>
              <a:rPr lang="de-DE" sz="2000" dirty="0" err="1"/>
              <a:t>see</a:t>
            </a:r>
            <a:r>
              <a:rPr lang="de-DE" sz="2000" dirty="0"/>
              <a:t> (</a:t>
            </a:r>
            <a:r>
              <a:rPr lang="de-DE" sz="2000" dirty="0" err="1"/>
              <a:t>side</a:t>
            </a:r>
            <a:r>
              <a:rPr lang="de-DE" sz="2000" dirty="0"/>
              <a:t>) </a:t>
            </a:r>
            <a:r>
              <a:rPr lang="de-DE" sz="2000" dirty="0" err="1"/>
              <a:t>effects</a:t>
            </a:r>
            <a:r>
              <a:rPr lang="de-DE" sz="2000" dirty="0"/>
              <a:t>!</a:t>
            </a:r>
          </a:p>
          <a:p>
            <a:pPr marL="285750" indent="-285750">
              <a:spcAft>
                <a:spcPts val="1200"/>
              </a:spcAft>
              <a:buBlip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</a:buBlip>
            </a:pPr>
            <a:r>
              <a:rPr lang="de-DE" sz="2000" dirty="0"/>
              <a:t>track </a:t>
            </a:r>
            <a:r>
              <a:rPr lang="de-DE" sz="2000" dirty="0" err="1"/>
              <a:t>progress</a:t>
            </a:r>
            <a:r>
              <a:rPr lang="de-DE" sz="2000" dirty="0"/>
              <a:t> </a:t>
            </a:r>
            <a:r>
              <a:rPr lang="de-DE" sz="2000" dirty="0" err="1"/>
              <a:t>accurately</a:t>
            </a:r>
            <a:endParaRPr lang="de-DE" sz="2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44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1E848-C82B-4D71-8AB4-FDDF87CA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/>
              <a:t>Git</a:t>
            </a:r>
            <a:r>
              <a:rPr lang="de-DE" sz="2000" dirty="0"/>
              <a:t> Frontier (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pushed</a:t>
            </a:r>
            <a:r>
              <a:rPr lang="de-DE" sz="2000" dirty="0"/>
              <a:t> </a:t>
            </a:r>
            <a:r>
              <a:rPr lang="de-DE" sz="2000" dirty="0" err="1"/>
              <a:t>forward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?)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C11A4-256B-4EC8-AC03-B2768622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0000"/>
            <a:ext cx="6603015" cy="4351338"/>
          </a:xfrm>
        </p:spPr>
        <p:txBody>
          <a:bodyPr/>
          <a:lstStyle/>
          <a:p>
            <a:r>
              <a:rPr lang="de-DE" sz="2000" dirty="0" err="1"/>
              <a:t>writing</a:t>
            </a:r>
            <a:r>
              <a:rPr lang="de-DE" sz="2000" dirty="0"/>
              <a:t> </a:t>
            </a:r>
            <a:r>
              <a:rPr lang="de-DE" sz="2000" dirty="0" err="1"/>
              <a:t>tests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scratch</a:t>
            </a:r>
            <a:r>
              <a:rPr lang="de-DE" sz="2000" dirty="0"/>
              <a:t> / </a:t>
            </a:r>
            <a:r>
              <a:rPr lang="de-DE" sz="2000" dirty="0" err="1"/>
              <a:t>Javascript</a:t>
            </a:r>
            <a:endParaRPr lang="de-DE" sz="2000" dirty="0"/>
          </a:p>
          <a:p>
            <a:r>
              <a:rPr lang="de-DE" sz="2000" dirty="0" err="1"/>
              <a:t>yaml</a:t>
            </a:r>
            <a:r>
              <a:rPr lang="de-DE" sz="2000" dirty="0"/>
              <a:t>: </a:t>
            </a:r>
            <a:r>
              <a:rPr lang="de-DE" sz="2000" dirty="0" err="1"/>
              <a:t>writing</a:t>
            </a:r>
            <a:r>
              <a:rPr lang="de-DE" sz="2000" dirty="0"/>
              <a:t> </a:t>
            </a:r>
            <a:r>
              <a:rPr lang="de-DE" sz="2000" dirty="0" err="1"/>
              <a:t>complex</a:t>
            </a:r>
            <a:r>
              <a:rPr lang="de-DE" sz="2000" dirty="0"/>
              <a:t> boost </a:t>
            </a:r>
            <a:r>
              <a:rPr lang="de-DE" sz="2000" dirty="0" err="1"/>
              <a:t>functions</a:t>
            </a:r>
            <a:r>
              <a:rPr lang="de-DE" sz="2000" dirty="0"/>
              <a:t> </a:t>
            </a:r>
          </a:p>
          <a:p>
            <a:r>
              <a:rPr lang="de-DE" sz="2000" dirty="0" err="1"/>
              <a:t>could</a:t>
            </a:r>
            <a:r>
              <a:rPr lang="de-DE" sz="2000" dirty="0"/>
              <a:t> I </a:t>
            </a:r>
            <a:r>
              <a:rPr lang="de-DE" sz="2000" dirty="0" err="1"/>
              <a:t>install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repo</a:t>
            </a:r>
            <a:r>
              <a:rPr lang="de-DE" sz="2000" dirty="0"/>
              <a:t> on </a:t>
            </a:r>
            <a:r>
              <a:rPr lang="de-DE" sz="2000" dirty="0" err="1"/>
              <a:t>my</a:t>
            </a:r>
            <a:r>
              <a:rPr lang="de-DE" sz="2000" dirty="0"/>
              <a:t> own?</a:t>
            </a:r>
          </a:p>
          <a:p>
            <a:r>
              <a:rPr lang="de-DE" sz="2000" dirty="0" err="1"/>
              <a:t>tech</a:t>
            </a:r>
            <a:r>
              <a:rPr lang="de-DE" sz="2000" dirty="0"/>
              <a:t> support (am still not </a:t>
            </a:r>
            <a:r>
              <a:rPr lang="de-DE" sz="2000" dirty="0" err="1"/>
              <a:t>very</a:t>
            </a:r>
            <a:r>
              <a:rPr lang="de-DE" sz="2000" dirty="0"/>
              <a:t> </a:t>
            </a:r>
            <a:r>
              <a:rPr lang="de-DE" sz="2000" dirty="0" err="1"/>
              <a:t>saddle-proof</a:t>
            </a:r>
            <a:r>
              <a:rPr lang="de-DE" sz="2000" dirty="0"/>
              <a:t> in </a:t>
            </a:r>
            <a:r>
              <a:rPr lang="de-DE" sz="2000" dirty="0" err="1"/>
              <a:t>Git</a:t>
            </a:r>
            <a:r>
              <a:rPr lang="de-DE" sz="2000" dirty="0"/>
              <a:t>):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ask</a:t>
            </a:r>
            <a:r>
              <a:rPr lang="de-DE" sz="2000" dirty="0"/>
              <a:t> IT </a:t>
            </a:r>
            <a:r>
              <a:rPr lang="de-DE" sz="2000" dirty="0" err="1"/>
              <a:t>department</a:t>
            </a:r>
            <a:r>
              <a:rPr lang="de-DE" sz="2000" dirty="0"/>
              <a:t>?</a:t>
            </a:r>
          </a:p>
          <a:p>
            <a:r>
              <a:rPr lang="de-DE" sz="2000" dirty="0" err="1"/>
              <a:t>few</a:t>
            </a:r>
            <a:r>
              <a:rPr lang="de-DE" sz="2000" dirty="0"/>
              <a:t> </a:t>
            </a:r>
            <a:r>
              <a:rPr lang="de-DE" sz="2000" dirty="0" err="1"/>
              <a:t>librarian</a:t>
            </a:r>
            <a:r>
              <a:rPr lang="de-DE" sz="2000" dirty="0"/>
              <a:t> </a:t>
            </a:r>
            <a:r>
              <a:rPr lang="de-DE" sz="2000" dirty="0" err="1"/>
              <a:t>colleagues</a:t>
            </a:r>
            <a:r>
              <a:rPr lang="de-DE" sz="2000" dirty="0"/>
              <a:t> </a:t>
            </a:r>
            <a:r>
              <a:rPr lang="de-DE" sz="2000" dirty="0" err="1"/>
              <a:t>work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Git</a:t>
            </a:r>
            <a:r>
              <a:rPr lang="de-DE" sz="2000" dirty="0"/>
              <a:t> – </a:t>
            </a:r>
            <a:r>
              <a:rPr lang="de-DE" sz="2000" dirty="0" err="1"/>
              <a:t>makes</a:t>
            </a:r>
            <a:r>
              <a:rPr lang="de-DE" sz="2000" dirty="0"/>
              <a:t> </a:t>
            </a:r>
            <a:r>
              <a:rPr lang="de-DE" sz="2000" dirty="0" err="1"/>
              <a:t>transfer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contexts</a:t>
            </a:r>
            <a:r>
              <a:rPr lang="de-DE" sz="2000" dirty="0"/>
              <a:t> </a:t>
            </a:r>
            <a:r>
              <a:rPr lang="de-DE" sz="2000" dirty="0" err="1"/>
              <a:t>difficult</a:t>
            </a:r>
            <a:endParaRPr lang="de-DE" sz="2000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447A3DE-3C11-47A7-9360-4DDD07EC60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8005423" y="1374102"/>
            <a:ext cx="3366816" cy="4221713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EAF035DB-4D4F-44AA-AC26-00495D8FBC70}"/>
              </a:ext>
            </a:extLst>
          </p:cNvPr>
          <p:cNvSpPr/>
          <p:nvPr/>
        </p:nvSpPr>
        <p:spPr>
          <a:xfrm>
            <a:off x="8005423" y="5602006"/>
            <a:ext cx="3541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4"/>
              </a:rPr>
              <a:t>c'era</a:t>
            </a:r>
            <a:r>
              <a:rPr lang="en-US" sz="900" dirty="0">
                <a:hlinkClick r:id="rId4"/>
              </a:rPr>
              <a:t> una </a:t>
            </a:r>
            <a:r>
              <a:rPr lang="en-US" sz="900" dirty="0" err="1">
                <a:hlinkClick r:id="rId4"/>
              </a:rPr>
              <a:t>volta</a:t>
            </a:r>
            <a:r>
              <a:rPr lang="en-US" sz="900" dirty="0">
                <a:hlinkClick r:id="rId4"/>
              </a:rPr>
              <a:t> </a:t>
            </a:r>
            <a:r>
              <a:rPr lang="en-US" sz="900" dirty="0" err="1">
                <a:hlinkClick r:id="rId4"/>
              </a:rPr>
              <a:t>il</a:t>
            </a:r>
            <a:r>
              <a:rPr lang="en-US" sz="900" dirty="0">
                <a:hlinkClick r:id="rId4"/>
              </a:rPr>
              <a:t> west.....once upon a time in the west....</a:t>
            </a:r>
            <a:r>
              <a:rPr lang="en-US" sz="900" dirty="0"/>
              <a:t>" by </a:t>
            </a:r>
            <a:r>
              <a:rPr lang="en-US" sz="900" dirty="0" err="1">
                <a:hlinkClick r:id="rId5"/>
              </a:rPr>
              <a:t>betbele</a:t>
            </a:r>
            <a:r>
              <a:rPr lang="en-US" sz="900" dirty="0"/>
              <a:t> is licensed under </a:t>
            </a:r>
            <a:r>
              <a:rPr lang="en-US" sz="900" dirty="0">
                <a:hlinkClick r:id="rId6"/>
              </a:rPr>
              <a:t>CC BY-NC-SA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03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CCDA-A8D6-4D90-9EA3-37CF6F6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 err="1"/>
              <a:t>Wanna</a:t>
            </a:r>
            <a:r>
              <a:rPr lang="de-DE" sz="2000" dirty="0"/>
              <a:t> </a:t>
            </a:r>
            <a:r>
              <a:rPr lang="de-DE" sz="2000" dirty="0" err="1"/>
              <a:t>join</a:t>
            </a:r>
            <a:r>
              <a:rPr lang="de-DE" sz="2000" dirty="0"/>
              <a:t>?</a:t>
            </a:r>
            <a:br>
              <a:rPr lang="de-DE" dirty="0"/>
            </a:b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1039B61-6C9C-40F4-A8B5-591208CA3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620000"/>
            <a:ext cx="5321292" cy="3245988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BFABEDB0-18C6-465B-B293-BB9E19AA75CE}"/>
              </a:ext>
            </a:extLst>
          </p:cNvPr>
          <p:cNvSpPr/>
          <p:nvPr/>
        </p:nvSpPr>
        <p:spPr>
          <a:xfrm>
            <a:off x="614824" y="4885577"/>
            <a:ext cx="487157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 err="1">
                <a:hlinkClick r:id="rId3"/>
              </a:rPr>
              <a:t>Microkarts</a:t>
            </a:r>
            <a:r>
              <a:rPr lang="en-US" sz="900" dirty="0">
                <a:hlinkClick r:id="rId3"/>
              </a:rPr>
              <a:t>: Orange versus Lime</a:t>
            </a:r>
            <a:r>
              <a:rPr lang="en-US" sz="900" dirty="0"/>
              <a:t>" by </a:t>
            </a:r>
            <a:r>
              <a:rPr lang="en-US" sz="900" dirty="0" err="1">
                <a:hlinkClick r:id="rId4"/>
              </a:rPr>
              <a:t>Bricknave</a:t>
            </a:r>
            <a:r>
              <a:rPr lang="en-US" sz="900" dirty="0"/>
              <a:t> is licensed under </a:t>
            </a:r>
            <a:r>
              <a:rPr lang="en-US" sz="900" dirty="0">
                <a:hlinkClick r:id="rId5"/>
              </a:rPr>
              <a:t>CC BY-NC-ND 2.0</a:t>
            </a:r>
            <a:r>
              <a:rPr lang="en-US" sz="900" dirty="0"/>
              <a:t>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203B3B-A7E4-4873-AFC5-3FC7B19D88A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9104" y="1620001"/>
            <a:ext cx="5551204" cy="3381846"/>
          </a:xfrm>
        </p:spPr>
        <p:txBody>
          <a:bodyPr/>
          <a:lstStyle/>
          <a:p>
            <a:pPr marL="0" indent="0">
              <a:buNone/>
            </a:pPr>
            <a:endParaRPr lang="de-DE" dirty="0">
              <a:hlinkClick r:id="rId6"/>
            </a:endParaRPr>
          </a:p>
          <a:p>
            <a:pPr marL="0" indent="0">
              <a:buNone/>
            </a:pPr>
            <a:r>
              <a:rPr lang="de-DE" sz="2400" dirty="0">
                <a:hlinkClick r:id="rId6"/>
              </a:rPr>
              <a:t>https://github.com/StabiBerlin/sbb-relevance-test</a:t>
            </a:r>
          </a:p>
          <a:p>
            <a:pPr marL="0" indent="0">
              <a:buNone/>
            </a:pPr>
            <a:endParaRPr lang="de-DE" sz="2000" dirty="0">
              <a:hlinkClick r:id="rId6"/>
            </a:endParaRPr>
          </a:p>
          <a:p>
            <a:pPr marL="0" indent="0">
              <a:buNone/>
            </a:pPr>
            <a:endParaRPr lang="de-DE" sz="2000" dirty="0">
              <a:hlinkClick r:id="rId6"/>
            </a:endParaRPr>
          </a:p>
          <a:p>
            <a:pPr marL="0" indent="0">
              <a:buNone/>
            </a:pPr>
            <a:r>
              <a:rPr lang="de-DE" sz="2000" dirty="0">
                <a:hlinkClick r:id="rId6"/>
              </a:rPr>
              <a:t>Duncan.paterson@sbb.spk-berlin.de</a:t>
            </a:r>
            <a:endParaRPr lang="de-DE" sz="2000" dirty="0"/>
          </a:p>
          <a:p>
            <a:pPr marL="0" indent="0">
              <a:buNone/>
            </a:pPr>
            <a:r>
              <a:rPr lang="de-DE" sz="2000" dirty="0">
                <a:hlinkClick r:id="rId7"/>
              </a:rPr>
              <a:t>Annette.kaufmann@sbb.spk-berlin.de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918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FCCDA-A8D6-4D90-9EA3-37CF6F6B3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Bildersammlung</a:t>
            </a:r>
            <a:br>
              <a:rPr lang="de-DE" dirty="0"/>
            </a:b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0DD6F1C-C633-42D0-9DE9-CAA3DC62C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533"/>
          <a:stretch/>
        </p:blipFill>
        <p:spPr>
          <a:xfrm>
            <a:off x="2017730" y="1486551"/>
            <a:ext cx="3313722" cy="250075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CB42CFE4-3393-4B0F-9817-BE62F954FD3A}"/>
              </a:ext>
            </a:extLst>
          </p:cNvPr>
          <p:cNvSpPr/>
          <p:nvPr/>
        </p:nvSpPr>
        <p:spPr>
          <a:xfrm>
            <a:off x="1936958" y="4399375"/>
            <a:ext cx="3845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"</a:t>
            </a:r>
            <a:r>
              <a:rPr lang="en-US" sz="900" dirty="0">
                <a:hlinkClick r:id="rId3"/>
              </a:rPr>
              <a:t>Was </a:t>
            </a:r>
            <a:r>
              <a:rPr lang="en-US" sz="900" dirty="0" err="1">
                <a:hlinkClick r:id="rId3"/>
              </a:rPr>
              <a:t>hier</a:t>
            </a:r>
            <a:r>
              <a:rPr lang="en-US" sz="900" dirty="0">
                <a:hlinkClick r:id="rId3"/>
              </a:rPr>
              <a:t> </a:t>
            </a:r>
            <a:r>
              <a:rPr lang="en-US" sz="900" dirty="0" err="1">
                <a:hlinkClick r:id="rId3"/>
              </a:rPr>
              <a:t>bloß</a:t>
            </a:r>
            <a:r>
              <a:rPr lang="en-US" sz="900" dirty="0">
                <a:hlinkClick r:id="rId3"/>
              </a:rPr>
              <a:t> </a:t>
            </a:r>
            <a:r>
              <a:rPr lang="en-US" sz="900" dirty="0" err="1">
                <a:hlinkClick r:id="rId3"/>
              </a:rPr>
              <a:t>schief</a:t>
            </a:r>
            <a:r>
              <a:rPr lang="en-US" sz="900" dirty="0">
                <a:hlinkClick r:id="rId3"/>
              </a:rPr>
              <a:t> </a:t>
            </a:r>
            <a:r>
              <a:rPr lang="en-US" sz="900" dirty="0" err="1">
                <a:hlinkClick r:id="rId3"/>
              </a:rPr>
              <a:t>gelaufen</a:t>
            </a:r>
            <a:r>
              <a:rPr lang="en-US" sz="900" dirty="0">
                <a:hlinkClick r:id="rId3"/>
              </a:rPr>
              <a:t>? #</a:t>
            </a:r>
            <a:r>
              <a:rPr lang="en-US" sz="900" dirty="0" err="1">
                <a:hlinkClick r:id="rId3"/>
              </a:rPr>
              <a:t>bahn</a:t>
            </a:r>
            <a:r>
              <a:rPr lang="en-US" sz="900" dirty="0"/>
              <a:t>" by </a:t>
            </a:r>
            <a:r>
              <a:rPr lang="en-US" sz="900" dirty="0" err="1">
                <a:hlinkClick r:id="rId4"/>
              </a:rPr>
              <a:t>elschy</a:t>
            </a:r>
            <a:r>
              <a:rPr lang="en-US" sz="900" dirty="0"/>
              <a:t> is licensed under </a:t>
            </a:r>
            <a:r>
              <a:rPr lang="en-US" sz="900" dirty="0">
                <a:hlinkClick r:id="rId5"/>
              </a:rPr>
              <a:t>CC BY 2.0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8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3F65D-31CE-4453-9B81-88CB012C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Introduction</a:t>
            </a:r>
            <a:endParaRPr lang="de-DE" sz="200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5D5BF7C-131A-4180-91BD-0074F920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Duncan Paterson (</a:t>
            </a:r>
            <a:r>
              <a:rPr lang="en-US" sz="2000" dirty="0" err="1">
                <a:hlinkClick r:id="rId2"/>
              </a:rPr>
              <a:t>duncdrum</a:t>
            </a:r>
            <a:r>
              <a:rPr lang="en-US" sz="2000" dirty="0"/>
              <a:t>)</a:t>
            </a:r>
          </a:p>
          <a:p>
            <a:r>
              <a:rPr lang="en-US" sz="2000" dirty="0"/>
              <a:t>1 year Subject Librarian for Taiwan, Hong Kong, China at day</a:t>
            </a:r>
          </a:p>
          <a:p>
            <a:r>
              <a:rPr lang="en-US" sz="2000" dirty="0"/>
              <a:t>15+ years of FOSS development and maintenance at night</a:t>
            </a:r>
          </a:p>
          <a:p>
            <a:r>
              <a:rPr lang="en-US" sz="2000" dirty="0"/>
              <a:t>0.5 years PO for </a:t>
            </a:r>
            <a:r>
              <a:rPr lang="en-US" sz="2000" dirty="0">
                <a:hlinkClick r:id="rId3"/>
              </a:rPr>
              <a:t>CrossAsia Search</a:t>
            </a:r>
            <a:r>
              <a:rPr lang="en-US" sz="2000" dirty="0"/>
              <a:t> (launch 2024) of </a:t>
            </a:r>
            <a:r>
              <a:rPr lang="en-US" sz="2000" i="1" dirty="0" err="1"/>
              <a:t>Specialised</a:t>
            </a:r>
            <a:r>
              <a:rPr lang="en-US" sz="2000" i="1" dirty="0"/>
              <a:t> Information Service Asia</a:t>
            </a:r>
            <a:r>
              <a:rPr lang="en-US" sz="2000" dirty="0"/>
              <a:t> (FID </a:t>
            </a:r>
            <a:r>
              <a:rPr lang="en-US" sz="2000" dirty="0" err="1"/>
              <a:t>Asien</a:t>
            </a:r>
            <a:r>
              <a:rPr lang="en-US" sz="2000" dirty="0"/>
              <a:t>) </a:t>
            </a:r>
          </a:p>
          <a:p>
            <a:pPr lvl="1"/>
            <a:r>
              <a:rPr lang="en-US" sz="2000" dirty="0"/>
              <a:t>One of three productive instances at </a:t>
            </a:r>
            <a:r>
              <a:rPr lang="en-US" sz="2000" dirty="0" err="1"/>
              <a:t>Stabi</a:t>
            </a:r>
            <a:r>
              <a:rPr lang="en-US" sz="2000" dirty="0"/>
              <a:t> Berlin</a:t>
            </a:r>
            <a:endParaRPr lang="de-DE" sz="20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4007E5D-2569-4677-9582-457BE8EA55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dirty="0"/>
              <a:t>Annette Kaufmann</a:t>
            </a:r>
            <a:endParaRPr lang="de-DE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FA02075-59E1-44E6-8F4C-42B2B01B3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274" y="1097280"/>
            <a:ext cx="933726" cy="9337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3591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46C12-6BCD-4612-903A-ADEC2165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How did we get here?</a:t>
            </a:r>
            <a:endParaRPr lang="de-DE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6A138EF-3C53-45CF-A605-3F42764C7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431" y="1097280"/>
            <a:ext cx="3766173" cy="217823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DEC89D-0EE3-4E79-A6F1-BC8C372B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9" y="1097280"/>
            <a:ext cx="4398450" cy="22677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A1219A0-B312-4D4C-90B6-D3ADF8F72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474" y="3111732"/>
            <a:ext cx="3757526" cy="201501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15D7A8A-7225-4DDC-8AAA-2328F08AC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9" y="3180806"/>
            <a:ext cx="3641003" cy="235594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22886E8-F5ED-46B4-8B1B-ACDF53CEDC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0311" y="64436"/>
            <a:ext cx="4581499" cy="3480269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C9DD304-6756-42D6-BC99-3687F5596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/>
          <a:stretch>
            <a:fillRect/>
          </a:stretch>
        </p:blipFill>
        <p:spPr>
          <a:xfrm>
            <a:off x="2653528" y="1115498"/>
            <a:ext cx="6884944" cy="52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6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FC769B7-CE9B-420D-82AD-C8C4F0A7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… they worked without a glitch… </a:t>
            </a:r>
            <a:endParaRPr lang="de-DE" sz="200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031F07-F584-4C2A-882B-7BCA25A0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… everybody happy</a:t>
            </a:r>
            <a:endParaRPr lang="de-DE" sz="2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D25D45F-2E86-4C61-88DF-CF098836F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40" y="1346200"/>
            <a:ext cx="4846320" cy="4846320"/>
          </a:xfrm>
          <a:prstGeom prst="rect">
            <a:avLst/>
          </a:prstGeom>
        </p:spPr>
      </p:pic>
      <p:sp>
        <p:nvSpPr>
          <p:cNvPr id="11" name="Sprechblase: oval 10">
            <a:extLst>
              <a:ext uri="{FF2B5EF4-FFF2-40B4-BE49-F238E27FC236}">
                <a16:creationId xmlns:a16="http://schemas.microsoft.com/office/drawing/2014/main" id="{2BB7DC02-BBA4-4ADE-9A74-59C2D8A106F2}"/>
              </a:ext>
            </a:extLst>
          </p:cNvPr>
          <p:cNvSpPr/>
          <p:nvPr/>
        </p:nvSpPr>
        <p:spPr>
          <a:xfrm>
            <a:off x="1404880" y="1152900"/>
            <a:ext cx="4023360" cy="2082800"/>
          </a:xfrm>
          <a:prstGeom prst="wedgeEllipseCallout">
            <a:avLst/>
          </a:prstGeom>
          <a:solidFill>
            <a:srgbClr val="3F4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is my stuff ¡?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CDF8F865-084D-484D-A4E1-8ED5002B503B}"/>
              </a:ext>
            </a:extLst>
          </p:cNvPr>
          <p:cNvGrpSpPr/>
          <p:nvPr/>
        </p:nvGrpSpPr>
        <p:grpSpPr>
          <a:xfrm>
            <a:off x="7696200" y="1346200"/>
            <a:ext cx="3567520" cy="4072820"/>
            <a:chOff x="7696200" y="1346200"/>
            <a:chExt cx="3567520" cy="4072820"/>
          </a:xfrm>
        </p:grpSpPr>
        <p:sp>
          <p:nvSpPr>
            <p:cNvPr id="4" name="Sprechblase: oval 3">
              <a:extLst>
                <a:ext uri="{FF2B5EF4-FFF2-40B4-BE49-F238E27FC236}">
                  <a16:creationId xmlns:a16="http://schemas.microsoft.com/office/drawing/2014/main" id="{659B4A29-D0F9-477B-8AFD-FFD610DD7522}"/>
                </a:ext>
              </a:extLst>
            </p:cNvPr>
            <p:cNvSpPr/>
            <p:nvPr/>
          </p:nvSpPr>
          <p:spPr>
            <a:xfrm>
              <a:off x="8097520" y="1346200"/>
              <a:ext cx="2529840" cy="1422400"/>
            </a:xfrm>
            <a:prstGeom prst="wedgeEllipseCallout">
              <a:avLst/>
            </a:prstGeom>
            <a:solidFill>
              <a:srgbClr val="3F4A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could see this in the old system</a:t>
              </a:r>
              <a:endParaRPr lang="de-DE" dirty="0"/>
            </a:p>
          </p:txBody>
        </p:sp>
        <p:sp>
          <p:nvSpPr>
            <p:cNvPr id="12" name="Sprechblase: oval 11">
              <a:extLst>
                <a:ext uri="{FF2B5EF4-FFF2-40B4-BE49-F238E27FC236}">
                  <a16:creationId xmlns:a16="http://schemas.microsoft.com/office/drawing/2014/main" id="{2E5D62AD-85F8-4CAB-9A5F-04CC686B1B5B}"/>
                </a:ext>
              </a:extLst>
            </p:cNvPr>
            <p:cNvSpPr/>
            <p:nvPr/>
          </p:nvSpPr>
          <p:spPr>
            <a:xfrm>
              <a:off x="7696200" y="3498780"/>
              <a:ext cx="3567520" cy="1920240"/>
            </a:xfrm>
            <a:prstGeom prst="wedgeEllipseCallout">
              <a:avLst/>
            </a:prstGeom>
            <a:solidFill>
              <a:srgbClr val="3C4B7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This is different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D7758A3-3347-4A23-9882-080214C13859}"/>
              </a:ext>
            </a:extLst>
          </p:cNvPr>
          <p:cNvGrpSpPr/>
          <p:nvPr/>
        </p:nvGrpSpPr>
        <p:grpSpPr>
          <a:xfrm>
            <a:off x="532560" y="2865860"/>
            <a:ext cx="7400120" cy="2715720"/>
            <a:chOff x="532560" y="2865860"/>
            <a:chExt cx="7400120" cy="2715720"/>
          </a:xfrm>
          <a:solidFill>
            <a:srgbClr val="3C4B78"/>
          </a:solidFill>
        </p:grpSpPr>
        <p:sp>
          <p:nvSpPr>
            <p:cNvPr id="13" name="Sprechblase: oval 12">
              <a:extLst>
                <a:ext uri="{FF2B5EF4-FFF2-40B4-BE49-F238E27FC236}">
                  <a16:creationId xmlns:a16="http://schemas.microsoft.com/office/drawing/2014/main" id="{2314391A-BFCA-4D12-8FAC-09C2DAC047FF}"/>
                </a:ext>
              </a:extLst>
            </p:cNvPr>
            <p:cNvSpPr/>
            <p:nvPr/>
          </p:nvSpPr>
          <p:spPr>
            <a:xfrm>
              <a:off x="532560" y="3498780"/>
              <a:ext cx="2884000" cy="2082800"/>
            </a:xfrm>
            <a:prstGeom prst="wedgeEllipse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 many articles</a:t>
              </a:r>
              <a:endParaRPr lang="de-DE" dirty="0"/>
            </a:p>
          </p:txBody>
        </p:sp>
        <p:sp>
          <p:nvSpPr>
            <p:cNvPr id="14" name="Sprechblase: oval 13">
              <a:extLst>
                <a:ext uri="{FF2B5EF4-FFF2-40B4-BE49-F238E27FC236}">
                  <a16:creationId xmlns:a16="http://schemas.microsoft.com/office/drawing/2014/main" id="{EC1380D7-EA63-4234-A2DD-8730EA4E96C7}"/>
                </a:ext>
              </a:extLst>
            </p:cNvPr>
            <p:cNvSpPr/>
            <p:nvPr/>
          </p:nvSpPr>
          <p:spPr>
            <a:xfrm>
              <a:off x="4092200" y="2865860"/>
              <a:ext cx="3840480" cy="2133600"/>
            </a:xfrm>
            <a:prstGeom prst="wedgeEllipseCallou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 can’t find articles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C4F84-4E97-4BBD-8EA9-443518D3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How do we fix it?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397DE1-24F4-4A3D-B049-C0717B78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2080" y="2119720"/>
            <a:ext cx="2580576" cy="2939960"/>
          </a:xfrm>
        </p:spPr>
        <p:txBody>
          <a:bodyPr/>
          <a:lstStyle/>
          <a:p>
            <a:r>
              <a:rPr lang="en-US" sz="2000" dirty="0"/>
              <a:t>Collaborative Index K 10 Plus  </a:t>
            </a:r>
          </a:p>
          <a:p>
            <a:r>
              <a:rPr lang="en-US" sz="2000" dirty="0"/>
              <a:t>Configuration is not under our control</a:t>
            </a:r>
            <a:endParaRPr lang="de-DE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422B749-44E0-43F2-A428-673C2E44AC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31424" y="2119720"/>
            <a:ext cx="2580576" cy="2939960"/>
          </a:xfrm>
        </p:spPr>
        <p:txBody>
          <a:bodyPr/>
          <a:lstStyle/>
          <a:p>
            <a:r>
              <a:rPr lang="en-US" sz="2000" dirty="0"/>
              <a:t>Three instances</a:t>
            </a:r>
          </a:p>
          <a:p>
            <a:r>
              <a:rPr lang="en-US" sz="2000" dirty="0"/>
              <a:t>Three </a:t>
            </a:r>
            <a:r>
              <a:rPr lang="en-US" sz="2000" dirty="0" err="1"/>
              <a:t>usergroups</a:t>
            </a:r>
            <a:endParaRPr lang="en-US" sz="2000" dirty="0"/>
          </a:p>
          <a:p>
            <a:r>
              <a:rPr lang="en-US" sz="2000" dirty="0"/>
              <a:t>Many stakeholders</a:t>
            </a:r>
          </a:p>
          <a:p>
            <a:pPr lvl="1"/>
            <a:r>
              <a:rPr lang="en-US" sz="2000" dirty="0"/>
              <a:t>R</a:t>
            </a:r>
            <a:r>
              <a:rPr lang="de-DE" sz="2000" dirty="0" err="1"/>
              <a:t>eader</a:t>
            </a:r>
            <a:r>
              <a:rPr lang="de-DE" sz="2000" dirty="0"/>
              <a:t> Services</a:t>
            </a:r>
          </a:p>
          <a:p>
            <a:pPr lvl="1"/>
            <a:r>
              <a:rPr lang="en-US" sz="2000" dirty="0"/>
              <a:t>I</a:t>
            </a:r>
            <a:r>
              <a:rPr lang="de-DE" sz="2000" dirty="0"/>
              <a:t>T</a:t>
            </a:r>
          </a:p>
          <a:p>
            <a:pPr lvl="1"/>
            <a:r>
              <a:rPr lang="en-US" sz="2000" dirty="0"/>
              <a:t>I</a:t>
            </a:r>
            <a:r>
              <a:rPr lang="de-DE" sz="2000" dirty="0" err="1"/>
              <a:t>nfrastructure</a:t>
            </a:r>
            <a:endParaRPr lang="de-DE" sz="2000" dirty="0"/>
          </a:p>
          <a:p>
            <a:pPr lvl="1"/>
            <a:r>
              <a:rPr lang="en-US" sz="2000" dirty="0"/>
              <a:t>E</a:t>
            </a:r>
            <a:r>
              <a:rPr lang="de-DE" sz="2000" dirty="0" err="1"/>
              <a:t>ast</a:t>
            </a:r>
            <a:r>
              <a:rPr lang="de-DE" sz="2000" dirty="0"/>
              <a:t> Asia</a:t>
            </a:r>
          </a:p>
          <a:p>
            <a:pPr lvl="1"/>
            <a:r>
              <a:rPr lang="en-US" sz="2000" dirty="0"/>
              <a:t>L</a:t>
            </a:r>
            <a:r>
              <a:rPr lang="de-DE" sz="2000" dirty="0" err="1"/>
              <a:t>aw</a:t>
            </a:r>
            <a:endParaRPr lang="de-DE" sz="2000" dirty="0"/>
          </a:p>
          <a:p>
            <a:pPr lvl="1"/>
            <a:r>
              <a:rPr lang="en-US" sz="2000" dirty="0"/>
              <a:t>…</a:t>
            </a:r>
          </a:p>
          <a:p>
            <a:r>
              <a:rPr lang="en-US" sz="2000" dirty="0"/>
              <a:t>This we can tweak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0A1F983E-53AB-47AE-BB07-D6B63CE161F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72080" y="1633796"/>
            <a:ext cx="2580576" cy="277208"/>
          </a:xfrm>
        </p:spPr>
        <p:txBody>
          <a:bodyPr/>
          <a:lstStyle/>
          <a:p>
            <a:r>
              <a:rPr lang="en-US" sz="2000" dirty="0"/>
              <a:t>Index</a:t>
            </a:r>
          </a:p>
          <a:p>
            <a:endParaRPr lang="de-DE" sz="240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57E5563-0313-46C3-98D7-057E2148D6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31424" y="1620000"/>
            <a:ext cx="2580576" cy="277208"/>
          </a:xfrm>
        </p:spPr>
        <p:txBody>
          <a:bodyPr/>
          <a:lstStyle/>
          <a:p>
            <a:r>
              <a:rPr lang="en-US" sz="2000" dirty="0"/>
              <a:t>Vufind</a:t>
            </a:r>
            <a:endParaRPr lang="de-DE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82564A9-6879-41C2-8164-33CCB74E3487}"/>
              </a:ext>
            </a:extLst>
          </p:cNvPr>
          <p:cNvSpPr txBox="1">
            <a:spLocks/>
          </p:cNvSpPr>
          <p:nvPr/>
        </p:nvSpPr>
        <p:spPr>
          <a:xfrm>
            <a:off x="872400" y="2272119"/>
            <a:ext cx="2580576" cy="2787561"/>
          </a:xfrm>
          <a:prstGeom prst="rect">
            <a:avLst/>
          </a:prstGeom>
        </p:spPr>
        <p:txBody>
          <a:bodyPr lIns="0" tIns="0" rIns="0" bIns="0"/>
          <a:lstStyle>
            <a:lvl1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Legacy Data</a:t>
            </a:r>
          </a:p>
          <a:p>
            <a:r>
              <a:rPr lang="en-US" sz="2000" dirty="0"/>
              <a:t>Heterogenous Sources</a:t>
            </a:r>
          </a:p>
          <a:p>
            <a:r>
              <a:rPr lang="en-US" sz="2000" dirty="0"/>
              <a:t>Changes can carry high cost </a:t>
            </a:r>
          </a:p>
          <a:p>
            <a:endParaRPr lang="en-US" sz="2000" dirty="0"/>
          </a:p>
          <a:p>
            <a:endParaRPr lang="de-DE" sz="2000" dirty="0"/>
          </a:p>
        </p:txBody>
      </p:sp>
      <p:sp>
        <p:nvSpPr>
          <p:cNvPr id="14" name="Inhaltsplatzhalter 9">
            <a:extLst>
              <a:ext uri="{FF2B5EF4-FFF2-40B4-BE49-F238E27FC236}">
                <a16:creationId xmlns:a16="http://schemas.microsoft.com/office/drawing/2014/main" id="{A6FE439E-CFF6-4DD5-B0B2-B177B18545A7}"/>
              </a:ext>
            </a:extLst>
          </p:cNvPr>
          <p:cNvSpPr txBox="1">
            <a:spLocks/>
          </p:cNvSpPr>
          <p:nvPr/>
        </p:nvSpPr>
        <p:spPr>
          <a:xfrm>
            <a:off x="872400" y="1633796"/>
            <a:ext cx="2580576" cy="27720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</a:t>
            </a:r>
            <a:endParaRPr lang="de-DE" sz="20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945A2F75-7127-43C8-A9F9-12E8C2D6A066}"/>
              </a:ext>
            </a:extLst>
          </p:cNvPr>
          <p:cNvGrpSpPr/>
          <p:nvPr/>
        </p:nvGrpSpPr>
        <p:grpSpPr>
          <a:xfrm>
            <a:off x="1542960" y="5436470"/>
            <a:ext cx="8341296" cy="639210"/>
            <a:chOff x="1542960" y="5436470"/>
            <a:chExt cx="8341296" cy="639210"/>
          </a:xfrm>
        </p:grpSpPr>
        <p:sp>
          <p:nvSpPr>
            <p:cNvPr id="17" name="Inhaltsplatzhalter 10">
              <a:extLst>
                <a:ext uri="{FF2B5EF4-FFF2-40B4-BE49-F238E27FC236}">
                  <a16:creationId xmlns:a16="http://schemas.microsoft.com/office/drawing/2014/main" id="{108CF59D-FEA3-45DA-9AD5-4BCA0C0BA7EE}"/>
                </a:ext>
              </a:extLst>
            </p:cNvPr>
            <p:cNvSpPr txBox="1">
              <a:spLocks/>
            </p:cNvSpPr>
            <p:nvPr/>
          </p:nvSpPr>
          <p:spPr>
            <a:xfrm>
              <a:off x="5354384" y="5436470"/>
              <a:ext cx="589216" cy="559138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4400" dirty="0">
                  <a:solidFill>
                    <a:srgbClr val="3C4B78"/>
                  </a:solidFill>
                </a:rPr>
                <a:t>🗹</a:t>
              </a:r>
            </a:p>
          </p:txBody>
        </p:sp>
        <p:sp>
          <p:nvSpPr>
            <p:cNvPr id="18" name="Inhaltsplatzhalter 10">
              <a:extLst>
                <a:ext uri="{FF2B5EF4-FFF2-40B4-BE49-F238E27FC236}">
                  <a16:creationId xmlns:a16="http://schemas.microsoft.com/office/drawing/2014/main" id="{96AEBA69-9E4E-4F3F-966B-57C0375C17BC}"/>
                </a:ext>
              </a:extLst>
            </p:cNvPr>
            <p:cNvSpPr txBox="1">
              <a:spLocks/>
            </p:cNvSpPr>
            <p:nvPr/>
          </p:nvSpPr>
          <p:spPr>
            <a:xfrm>
              <a:off x="1542960" y="5436470"/>
              <a:ext cx="589216" cy="559138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4400" dirty="0">
                  <a:solidFill>
                    <a:srgbClr val="3C4B78"/>
                  </a:solidFill>
                </a:rPr>
                <a:t>☒</a:t>
              </a:r>
            </a:p>
          </p:txBody>
        </p:sp>
        <p:sp>
          <p:nvSpPr>
            <p:cNvPr id="19" name="Inhaltsplatzhalter 10">
              <a:extLst>
                <a:ext uri="{FF2B5EF4-FFF2-40B4-BE49-F238E27FC236}">
                  <a16:creationId xmlns:a16="http://schemas.microsoft.com/office/drawing/2014/main" id="{C77AF121-E3FE-4E36-8C0A-802628A62913}"/>
                </a:ext>
              </a:extLst>
            </p:cNvPr>
            <p:cNvSpPr txBox="1">
              <a:spLocks/>
            </p:cNvSpPr>
            <p:nvPr/>
          </p:nvSpPr>
          <p:spPr>
            <a:xfrm>
              <a:off x="9295040" y="5436470"/>
              <a:ext cx="589216" cy="639210"/>
            </a:xfrm>
            <a:prstGeom prst="rect">
              <a:avLst/>
            </a:prstGeom>
          </p:spPr>
          <p:txBody>
            <a:bodyPr lIns="0" tIns="0" rIns="0" bIns="0"/>
            <a:lstStyle>
              <a:lvl1pPr marL="0" indent="0" algn="l" defTabSz="914400" rtl="0" eaLnBrk="1" latinLnBrk="0" hangingPunct="1">
                <a:lnSpc>
                  <a:spcPct val="11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600" b="1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4400" dirty="0">
                  <a:solidFill>
                    <a:srgbClr val="3C4B78"/>
                  </a:solidFill>
                </a:rPr>
                <a:t>☒</a:t>
              </a:r>
            </a:p>
          </p:txBody>
        </p:sp>
      </p:grpSp>
      <p:sp>
        <p:nvSpPr>
          <p:cNvPr id="21" name="AutoShape 4" descr="✔">
            <a:extLst>
              <a:ext uri="{FF2B5EF4-FFF2-40B4-BE49-F238E27FC236}">
                <a16:creationId xmlns:a16="http://schemas.microsoft.com/office/drawing/2014/main" id="{0DB3AD96-E822-4130-BAAE-4D794E3903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9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C4F84-4E97-4BBD-8EA9-443518D37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Our users should find stuff</a:t>
            </a:r>
            <a:endParaRPr lang="de-DE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5F1492-BDF9-4535-BE59-F0954C53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434" y="1093541"/>
            <a:ext cx="5364472" cy="3461334"/>
          </a:xfrm>
          <a:prstGeom prst="rect">
            <a:avLst/>
          </a:prstGeom>
        </p:spPr>
      </p:pic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145E9128-6F32-448D-9113-14EFBB8A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A1CF9AC-7958-4D04-8230-5545BF2F6690}"/>
              </a:ext>
            </a:extLst>
          </p:cNvPr>
          <p:cNvGrpSpPr/>
          <p:nvPr/>
        </p:nvGrpSpPr>
        <p:grpSpPr>
          <a:xfrm>
            <a:off x="1234136" y="1093541"/>
            <a:ext cx="4861864" cy="5081445"/>
            <a:chOff x="1348740" y="-1304125"/>
            <a:chExt cx="6270272" cy="6858000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FDFF66DC-77F5-4A80-94A0-4EA83B15C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8740" y="-1304125"/>
              <a:ext cx="5901916" cy="685800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EEC18C14-A88F-44B6-AEE9-39BE6237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3623" y="943527"/>
              <a:ext cx="6105389" cy="1458778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972FC2C-3129-4F95-8618-7DEC0530A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7519" y="1482934"/>
              <a:ext cx="5857596" cy="3151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70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1E8FE-7E61-49FA-AC85-BAF7C9BF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Solutions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7BC2E1-1E9A-432E-B1B4-AFB65CD2D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person</a:t>
            </a:r>
          </a:p>
          <a:p>
            <a:r>
              <a:rPr lang="en-US" dirty="0"/>
              <a:t>80 queries</a:t>
            </a:r>
          </a:p>
          <a:p>
            <a:r>
              <a:rPr lang="en-US" dirty="0"/>
              <a:t>No reproducers</a:t>
            </a:r>
          </a:p>
          <a:p>
            <a:r>
              <a:rPr lang="en-US" dirty="0"/>
              <a:t>Whoever screams loudest or hardest wins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0F2E56-0BD1-4B06-9053-CC64088CD23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15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27CB1-F726-488F-B484-103DAE4C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What are we using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E95DC-0ECC-4533-9D30-E436A070C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r>
              <a:rPr lang="en-US" dirty="0"/>
              <a:t>Cypress</a:t>
            </a:r>
          </a:p>
          <a:p>
            <a:r>
              <a:rPr lang="en-US" dirty="0"/>
              <a:t>GitHub Actions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Test Server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8982AB-844E-47D9-9D15-BE13E5BABD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5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89920-6EF0-45A4-B1E3-49D51B1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How it works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0A4C7-3139-4359-ADC4-2EAA7E72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Tests against prod and local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Avoid Regressions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CCD46D-01A0-46C9-8B1E-5683A1D194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3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BB-PPT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lIns="0" tIns="0" rIns="0" bIns="0" rtlCol="0">
        <a:spAutoFit/>
      </a:bodyPr>
      <a:lstStyle>
        <a:defPPr marL="285750" indent="-285750">
          <a:lnSpc>
            <a:spcPct val="110000"/>
          </a:lnSpc>
          <a:buFont typeface="Wingdings" panose="05000000000000000000" pitchFamily="2" charset="2"/>
          <a:buChar char="§"/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Microsoft Office PowerPoint</Application>
  <PresentationFormat>Breitbild</PresentationFormat>
  <Paragraphs>184</Paragraphs>
  <Slides>19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Open Sans</vt:lpstr>
      <vt:lpstr>Open Sans SemiBold</vt:lpstr>
      <vt:lpstr>Wingdings</vt:lpstr>
      <vt:lpstr>Office</vt:lpstr>
      <vt:lpstr>PowerPoint-Präsentation</vt:lpstr>
      <vt:lpstr>Introduction</vt:lpstr>
      <vt:lpstr>How did we get here?</vt:lpstr>
      <vt:lpstr>… they worked without a glitch… </vt:lpstr>
      <vt:lpstr>How do we fix it?</vt:lpstr>
      <vt:lpstr>Our users should find stuff</vt:lpstr>
      <vt:lpstr>The Solutions</vt:lpstr>
      <vt:lpstr>What are we using</vt:lpstr>
      <vt:lpstr>How it works</vt:lpstr>
      <vt:lpstr>What kind of Problems</vt:lpstr>
      <vt:lpstr>Working With Git and Cypress for the First Time (as a Librarian): This is awesome!</vt:lpstr>
      <vt:lpstr>Test-Driven Development as a Newbie (and Librarian): This is Tricky  IT Stuff </vt:lpstr>
      <vt:lpstr>Test-Driven Development as (a Newbie) and Librarian: This is … … tricky Culture Clash</vt:lpstr>
      <vt:lpstr>Working With Git and Cypress for the First Time (as a Librarian): I am … … confused</vt:lpstr>
      <vt:lpstr>Test-Driven Development as a Newbie (and Librarian): This Might be Okay  </vt:lpstr>
      <vt:lpstr>Working With Git and Cypress for the First Time (as a Librarian): This is awesome!</vt:lpstr>
      <vt:lpstr>Git Frontier (to be pushed forward in the future?)</vt:lpstr>
      <vt:lpstr>Wanna join? </vt:lpstr>
      <vt:lpstr>Bildersammlung </vt:lpstr>
    </vt:vector>
  </TitlesOfParts>
  <Company>Stiftung Preußische Kulturbesitz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Caspers, Sandra</dc:creator>
  <cp:lastModifiedBy>Paterson, Duncan</cp:lastModifiedBy>
  <cp:revision>175</cp:revision>
  <dcterms:created xsi:type="dcterms:W3CDTF">2021-11-24T11:39:32Z</dcterms:created>
  <dcterms:modified xsi:type="dcterms:W3CDTF">2024-09-27T11:55:37Z</dcterms:modified>
</cp:coreProperties>
</file>