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36"/>
  </p:notesMasterIdLst>
  <p:sldIdLst>
    <p:sldId id="256" r:id="rId5"/>
    <p:sldId id="280" r:id="rId6"/>
    <p:sldId id="259" r:id="rId7"/>
    <p:sldId id="290" r:id="rId8"/>
    <p:sldId id="266" r:id="rId9"/>
    <p:sldId id="261" r:id="rId10"/>
    <p:sldId id="267" r:id="rId11"/>
    <p:sldId id="264" r:id="rId12"/>
    <p:sldId id="295" r:id="rId13"/>
    <p:sldId id="268" r:id="rId14"/>
    <p:sldId id="269" r:id="rId15"/>
    <p:sldId id="270" r:id="rId16"/>
    <p:sldId id="273" r:id="rId17"/>
    <p:sldId id="275" r:id="rId18"/>
    <p:sldId id="276" r:id="rId19"/>
    <p:sldId id="274" r:id="rId20"/>
    <p:sldId id="271" r:id="rId21"/>
    <p:sldId id="277" r:id="rId22"/>
    <p:sldId id="279" r:id="rId23"/>
    <p:sldId id="289" r:id="rId24"/>
    <p:sldId id="288" r:id="rId25"/>
    <p:sldId id="282" r:id="rId26"/>
    <p:sldId id="283" r:id="rId27"/>
    <p:sldId id="284" r:id="rId28"/>
    <p:sldId id="285" r:id="rId29"/>
    <p:sldId id="286" r:id="rId30"/>
    <p:sldId id="287" r:id="rId31"/>
    <p:sldId id="291" r:id="rId32"/>
    <p:sldId id="292" r:id="rId33"/>
    <p:sldId id="293" r:id="rId34"/>
    <p:sldId id="294" r:id="rId3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200"/>
    <a:srgbClr val="FFE33C"/>
    <a:srgbClr val="F2D538"/>
    <a:srgbClr val="943734"/>
    <a:srgbClr val="8F3433"/>
    <a:srgbClr val="2624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89982" autoAdjust="0"/>
  </p:normalViewPr>
  <p:slideViewPr>
    <p:cSldViewPr>
      <p:cViewPr varScale="1">
        <p:scale>
          <a:sx n="80" d="100"/>
          <a:sy n="80" d="100"/>
        </p:scale>
        <p:origin x="-18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9" Type="http://schemas.openxmlformats.org/officeDocument/2006/relationships/slide" Target="slides/slide5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37" Type="http://schemas.openxmlformats.org/officeDocument/2006/relationships/printerSettings" Target="printerSettings/printerSettings1.bin"/><Relationship Id="rId38" Type="http://schemas.openxmlformats.org/officeDocument/2006/relationships/presProps" Target="presProps.xml"/><Relationship Id="rId39" Type="http://schemas.openxmlformats.org/officeDocument/2006/relationships/viewProps" Target="viewProps.xml"/><Relationship Id="rId40" Type="http://schemas.openxmlformats.org/officeDocument/2006/relationships/theme" Target="theme/theme1.xml"/><Relationship Id="rId4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3C39E3F-61AA-43B9-90A1-7BBA9EE082C3}" type="datetimeFigureOut">
              <a:rPr lang="en-US"/>
              <a:pPr/>
              <a:t>15/11/19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0A0AE7A-7BD6-4F50-BA3A-C8302F32CCC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86089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2400300"/>
            <a:ext cx="6172200" cy="6743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en-US" noProof="0" dirty="0" smtClean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4099" name="Slide Image Placeholder 5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533400" y="460375"/>
            <a:ext cx="2433638" cy="182562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按一下以編輯母片子標題樣式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F6C746B-BEBA-471C-9966-C684154169AD}" type="datetimeFigureOut">
              <a:rPr lang="en-US"/>
              <a:pPr/>
              <a:t>15/11/19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9A00F1-439F-41FD-A8BD-BDB9864F92B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14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E7D01-C05B-B74D-AC5B-1735D0EB5299}" type="datetimeFigureOut">
              <a:rPr kumimoji="1" lang="zh-TW" altLang="en-US" smtClean="0"/>
              <a:t>15/11/19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768E9-4D74-1C49-819D-C14200EC347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10752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  <a:endParaRPr lang="en-US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fld id="{BD6B8C67-70E8-44F8-A38F-F0C02061FD77}" type="datetimeFigureOut">
              <a:rPr lang="en-US"/>
              <a:pPr/>
              <a:t>15/11/19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0DFDCDF7-348B-4C2A-9EF9-E3C3C7E1C0B0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6" Type="http://schemas.openxmlformats.org/officeDocument/2006/relationships/image" Target="../media/image24.png"/><Relationship Id="rId7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Relationship Id="rId3" Type="http://schemas.openxmlformats.org/officeDocument/2006/relationships/image" Target="../media/image28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4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群組 2"/>
          <p:cNvGrpSpPr/>
          <p:nvPr/>
        </p:nvGrpSpPr>
        <p:grpSpPr>
          <a:xfrm>
            <a:off x="4191000" y="0"/>
            <a:ext cx="4876800" cy="6858000"/>
            <a:chOff x="4191000" y="-13322"/>
            <a:chExt cx="4876800" cy="6858000"/>
          </a:xfrm>
        </p:grpSpPr>
        <p:grpSp>
          <p:nvGrpSpPr>
            <p:cNvPr id="2050" name="Inside-right pages with text"/>
            <p:cNvGrpSpPr>
              <a:grpSpLocks/>
            </p:cNvGrpSpPr>
            <p:nvPr/>
          </p:nvGrpSpPr>
          <p:grpSpPr bwMode="auto">
            <a:xfrm>
              <a:off x="4191000" y="-13322"/>
              <a:ext cx="4876800" cy="6858000"/>
              <a:chOff x="4572000" y="1371600"/>
              <a:chExt cx="3044952" cy="4114800"/>
            </a:xfrm>
          </p:grpSpPr>
          <p:grpSp>
            <p:nvGrpSpPr>
              <p:cNvPr id="2071" name="Inside-right"/>
              <p:cNvGrpSpPr>
                <a:grpSpLocks/>
              </p:cNvGrpSpPr>
              <p:nvPr/>
            </p:nvGrpSpPr>
            <p:grpSpPr bwMode="auto">
              <a:xfrm rot="10800000">
                <a:off x="4572000" y="1371600"/>
                <a:ext cx="3044952" cy="4114800"/>
                <a:chOff x="1527048" y="1371600"/>
                <a:chExt cx="3044952" cy="4114800"/>
              </a:xfrm>
            </p:grpSpPr>
            <p:sp>
              <p:nvSpPr>
                <p:cNvPr id="141" name="Rounded Rectangle 140"/>
                <p:cNvSpPr/>
                <p:nvPr/>
              </p:nvSpPr>
              <p:spPr>
                <a:xfrm>
                  <a:off x="1527048" y="1371600"/>
                  <a:ext cx="3044952" cy="4114800"/>
                </a:xfrm>
                <a:prstGeom prst="roundRect">
                  <a:avLst>
                    <a:gd name="adj" fmla="val 1580"/>
                  </a:avLst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100000">
                      <a:schemeClr val="accent2">
                        <a:lumMod val="50000"/>
                      </a:scheme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 lang="en-US">
                    <a:solidFill>
                      <a:srgbClr val="FFFFFF"/>
                    </a:solidFill>
                    <a:latin typeface="Microsoft JhengHei" pitchFamily="34" charset="-120"/>
                    <a:ea typeface="Microsoft JhengHei" pitchFamily="34" charset="-120"/>
                    <a:cs typeface="Arial" charset="0"/>
                  </a:endParaRPr>
                </a:p>
              </p:txBody>
            </p:sp>
            <p:sp>
              <p:nvSpPr>
                <p:cNvPr id="142" name="Rectangle 141"/>
                <p:cNvSpPr/>
                <p:nvPr/>
              </p:nvSpPr>
              <p:spPr>
                <a:xfrm>
                  <a:off x="1695330" y="1449387"/>
                  <a:ext cx="2879845" cy="3959225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5000">
                      <a:schemeClr val="bg1"/>
                    </a:gs>
                    <a:gs pos="18000">
                      <a:schemeClr val="bg1">
                        <a:lumMod val="95000"/>
                      </a:schemeClr>
                    </a:gs>
                    <a:gs pos="38000">
                      <a:schemeClr val="bg1"/>
                    </a:gs>
                    <a:gs pos="100000">
                      <a:schemeClr val="bg1"/>
                    </a:gs>
                  </a:gsLst>
                  <a:lin ang="10800000" scaled="1"/>
                  <a:tileRect/>
                </a:gradFill>
                <a:ln>
                  <a:noFill/>
                </a:ln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 lang="en-US">
                    <a:solidFill>
                      <a:srgbClr val="FFFFFF"/>
                    </a:solidFill>
                    <a:latin typeface="Microsoft JhengHei" pitchFamily="34" charset="-120"/>
                    <a:ea typeface="Microsoft JhengHei" pitchFamily="34" charset="-120"/>
                    <a:cs typeface="Arial" charset="0"/>
                  </a:endParaRPr>
                </a:p>
              </p:txBody>
            </p:sp>
          </p:grpSp>
          <p:sp>
            <p:nvSpPr>
              <p:cNvPr id="2072" name="TextBox 142"/>
              <p:cNvSpPr txBox="1">
                <a:spLocks noChangeArrowheads="1"/>
              </p:cNvSpPr>
              <p:nvPr/>
            </p:nvSpPr>
            <p:spPr bwMode="auto">
              <a:xfrm>
                <a:off x="5047774" y="2377440"/>
                <a:ext cx="2054733" cy="5170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9pPr>
              </a:lstStyle>
              <a:p>
                <a:pPr algn="ctr">
                  <a:buSzPct val="100000"/>
                </a:pPr>
                <a:r>
                  <a:rPr lang="en-US" altLang="zh-TW" sz="2500" b="1" dirty="0">
                    <a:solidFill>
                      <a:srgbClr val="000000"/>
                    </a:solidFill>
                    <a:latin typeface="Helvetica"/>
                    <a:ea typeface="Microsoft JhengHei" pitchFamily="34" charset="-120"/>
                    <a:cs typeface="Helvetica"/>
                    <a:sym typeface="Calibri" pitchFamily="34" charset="0"/>
                  </a:rPr>
                  <a:t>Chapter </a:t>
                </a:r>
                <a:r>
                  <a:rPr lang="en-US" altLang="zh-TW" sz="2500" b="1" dirty="0" smtClean="0">
                    <a:solidFill>
                      <a:srgbClr val="000000"/>
                    </a:solidFill>
                    <a:latin typeface="Helvetica"/>
                    <a:ea typeface="Microsoft JhengHei" pitchFamily="34" charset="-120"/>
                    <a:cs typeface="Helvetica"/>
                    <a:sym typeface="Calibri" pitchFamily="34" charset="0"/>
                  </a:rPr>
                  <a:t>10</a:t>
                </a:r>
              </a:p>
              <a:p>
                <a:pPr algn="ctr">
                  <a:buSzPct val="100000"/>
                </a:pPr>
                <a:r>
                  <a:rPr lang="en-US" altLang="zh-TW" sz="2500" dirty="0" smtClean="0">
                    <a:solidFill>
                      <a:srgbClr val="000000"/>
                    </a:solidFill>
                    <a:latin typeface="Helvetica"/>
                    <a:ea typeface="Microsoft JhengHei" pitchFamily="34" charset="-120"/>
                    <a:cs typeface="Helvetica"/>
                    <a:sym typeface="Calibri" pitchFamily="34" charset="0"/>
                  </a:rPr>
                  <a:t>Advanced</a:t>
                </a:r>
                <a:r>
                  <a:rPr lang="en-US" altLang="zh-TW" sz="2500" dirty="0" smtClean="0">
                    <a:solidFill>
                      <a:srgbClr val="000000"/>
                    </a:solidFill>
                    <a:latin typeface="Microsoft JhengHei" pitchFamily="34" charset="-120"/>
                    <a:ea typeface="Microsoft JhengHei" pitchFamily="34" charset="-120"/>
                    <a:sym typeface="Calibri" pitchFamily="34" charset="0"/>
                  </a:rPr>
                  <a:t> </a:t>
                </a:r>
                <a:r>
                  <a:rPr lang="en-US" altLang="zh-TW" sz="2500" dirty="0" smtClean="0">
                    <a:solidFill>
                      <a:srgbClr val="000000"/>
                    </a:solidFill>
                    <a:latin typeface="Helvetica"/>
                    <a:ea typeface="Microsoft JhengHei" pitchFamily="34" charset="-120"/>
                    <a:cs typeface="Helvetica"/>
                    <a:sym typeface="Calibri" pitchFamily="34" charset="0"/>
                  </a:rPr>
                  <a:t>Model</a:t>
                </a:r>
                <a:endParaRPr lang="zh-TW" altLang="en-US" sz="2500" dirty="0">
                  <a:solidFill>
                    <a:srgbClr val="000000"/>
                  </a:solidFill>
                  <a:latin typeface="Microsoft JhengHei" pitchFamily="34" charset="-120"/>
                  <a:ea typeface="Microsoft JhengHei" pitchFamily="34" charset="-120"/>
                  <a:sym typeface="Calibri" pitchFamily="34" charset="0"/>
                </a:endParaRPr>
              </a:p>
            </p:txBody>
          </p:sp>
          <p:grpSp>
            <p:nvGrpSpPr>
              <p:cNvPr id="2073" name="Group 167"/>
              <p:cNvGrpSpPr>
                <a:grpSpLocks/>
              </p:cNvGrpSpPr>
              <p:nvPr/>
            </p:nvGrpSpPr>
            <p:grpSpPr bwMode="auto">
              <a:xfrm>
                <a:off x="7162800" y="1453896"/>
                <a:ext cx="246855" cy="3950208"/>
                <a:chOff x="7162800" y="1453896"/>
                <a:chExt cx="246855" cy="3950208"/>
              </a:xfrm>
            </p:grpSpPr>
            <p:cxnSp>
              <p:nvCxnSpPr>
                <p:cNvPr id="161" name="Straight Connector 160"/>
                <p:cNvCxnSpPr/>
                <p:nvPr/>
              </p:nvCxnSpPr>
              <p:spPr>
                <a:xfrm rot="5400000">
                  <a:off x="5263468" y="3428206"/>
                  <a:ext cx="3949700" cy="1587"/>
                </a:xfrm>
                <a:prstGeom prst="line">
                  <a:avLst/>
                </a:prstGeom>
                <a:ln w="9525">
                  <a:solidFill>
                    <a:schemeClr val="bg1">
                      <a:lumMod val="85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2" name="Straight Connector 161"/>
                <p:cNvCxnSpPr/>
                <p:nvPr/>
              </p:nvCxnSpPr>
              <p:spPr>
                <a:xfrm rot="5400000">
                  <a:off x="5317445" y="3428206"/>
                  <a:ext cx="3949700" cy="1587"/>
                </a:xfrm>
                <a:prstGeom prst="line">
                  <a:avLst/>
                </a:prstGeom>
                <a:ln w="9525">
                  <a:solidFill>
                    <a:schemeClr val="bg1">
                      <a:lumMod val="85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3" name="Straight Connector 162"/>
                <p:cNvCxnSpPr/>
                <p:nvPr/>
              </p:nvCxnSpPr>
              <p:spPr>
                <a:xfrm rot="5400000">
                  <a:off x="5357134" y="3428206"/>
                  <a:ext cx="3949700" cy="1588"/>
                </a:xfrm>
                <a:prstGeom prst="line">
                  <a:avLst/>
                </a:prstGeom>
                <a:ln w="9525">
                  <a:solidFill>
                    <a:schemeClr val="bg1">
                      <a:lumMod val="85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4" name="Straight Connector 163"/>
                <p:cNvCxnSpPr/>
                <p:nvPr/>
              </p:nvCxnSpPr>
              <p:spPr>
                <a:xfrm rot="5400000">
                  <a:off x="5395235" y="3428206"/>
                  <a:ext cx="3949700" cy="1588"/>
                </a:xfrm>
                <a:prstGeom prst="line">
                  <a:avLst/>
                </a:prstGeom>
                <a:ln w="9525">
                  <a:solidFill>
                    <a:schemeClr val="bg1">
                      <a:lumMod val="85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5" name="Straight Connector 164"/>
                <p:cNvCxnSpPr/>
                <p:nvPr/>
              </p:nvCxnSpPr>
              <p:spPr>
                <a:xfrm rot="5400000">
                  <a:off x="5433337" y="3428206"/>
                  <a:ext cx="3949700" cy="1588"/>
                </a:xfrm>
                <a:prstGeom prst="line">
                  <a:avLst/>
                </a:prstGeom>
                <a:ln w="9525">
                  <a:solidFill>
                    <a:schemeClr val="bg1">
                      <a:lumMod val="85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6" name="Straight Connector 165"/>
                <p:cNvCxnSpPr/>
                <p:nvPr/>
              </p:nvCxnSpPr>
              <p:spPr>
                <a:xfrm rot="5400000">
                  <a:off x="5188852" y="3428206"/>
                  <a:ext cx="3949700" cy="1588"/>
                </a:xfrm>
                <a:prstGeom prst="line">
                  <a:avLst/>
                </a:prstGeom>
                <a:ln w="9525">
                  <a:solidFill>
                    <a:schemeClr val="bg1">
                      <a:lumMod val="85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5" name="TextBox 142"/>
            <p:cNvSpPr txBox="1">
              <a:spLocks noChangeArrowheads="1"/>
            </p:cNvSpPr>
            <p:nvPr/>
          </p:nvSpPr>
          <p:spPr bwMode="auto">
            <a:xfrm>
              <a:off x="5029200" y="4572000"/>
              <a:ext cx="3290864" cy="1015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algn="ctr">
                <a:buSzPct val="100000"/>
              </a:pPr>
              <a:r>
                <a:rPr lang="en-US" altLang="zh-TW" sz="2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JhengHei" pitchFamily="34" charset="-120"/>
                  <a:ea typeface="Microsoft JhengHei" pitchFamily="34" charset="-120"/>
                  <a:sym typeface="Calibri" pitchFamily="34" charset="0"/>
                </a:rPr>
                <a:t>Anne Lai</a:t>
              </a:r>
            </a:p>
            <a:p>
              <a:pPr algn="ctr">
                <a:buSzPct val="100000"/>
              </a:pPr>
              <a:r>
                <a:rPr lang="en-US" altLang="zh-TW" sz="20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JhengHei" pitchFamily="34" charset="-120"/>
                  <a:ea typeface="Microsoft JhengHei" pitchFamily="34" charset="-120"/>
                  <a:sym typeface="Calibri" pitchFamily="34" charset="0"/>
                </a:rPr>
                <a:t>Django</a:t>
              </a:r>
              <a:r>
                <a:rPr lang="en-US" altLang="zh-TW" sz="2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JhengHei" pitchFamily="34" charset="-120"/>
                  <a:ea typeface="Microsoft JhengHei" pitchFamily="34" charset="-120"/>
                  <a:sym typeface="Calibri" pitchFamily="34" charset="0"/>
                </a:rPr>
                <a:t> Girls </a:t>
              </a:r>
              <a:r>
                <a:rPr lang="en-US" altLang="zh-TW" sz="20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JhengHei" pitchFamily="34" charset="-120"/>
                  <a:ea typeface="Microsoft JhengHei" pitchFamily="34" charset="-120"/>
                  <a:sym typeface="Calibri" pitchFamily="34" charset="0"/>
                </a:rPr>
                <a:t>meetup</a:t>
              </a:r>
              <a:endParaRPr lang="en-US" altLang="zh-TW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JhengHei" pitchFamily="34" charset="-120"/>
                <a:ea typeface="Microsoft JhengHei" pitchFamily="34" charset="-120"/>
                <a:sym typeface="Calibri" pitchFamily="34" charset="0"/>
              </a:endParaRPr>
            </a:p>
            <a:p>
              <a:pPr algn="ctr">
                <a:buSzPct val="100000"/>
              </a:pPr>
              <a:r>
                <a:rPr lang="en-US" altLang="zh-TW" sz="2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JhengHei" pitchFamily="34" charset="-120"/>
                  <a:ea typeface="Microsoft JhengHei" pitchFamily="34" charset="-120"/>
                  <a:sym typeface="Calibri" pitchFamily="34" charset="0"/>
                </a:rPr>
                <a:t>2015/10/8</a:t>
              </a:r>
              <a:endParaRPr lang="zh-TW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JhengHei" pitchFamily="34" charset="-120"/>
                <a:ea typeface="Microsoft JhengHei" pitchFamily="34" charset="-120"/>
                <a:sym typeface="Calibri" pitchFamily="34" charset="0"/>
              </a:endParaRPr>
            </a:p>
          </p:txBody>
        </p:sp>
      </p:grpSp>
      <p:grpSp>
        <p:nvGrpSpPr>
          <p:cNvPr id="6" name="Book cover"/>
          <p:cNvGrpSpPr>
            <a:grpSpLocks/>
          </p:cNvGrpSpPr>
          <p:nvPr/>
        </p:nvGrpSpPr>
        <p:grpSpPr bwMode="auto">
          <a:xfrm>
            <a:off x="4191000" y="0"/>
            <a:ext cx="4800600" cy="6858000"/>
            <a:chOff x="4572000" y="1371600"/>
            <a:chExt cx="3097161" cy="4114800"/>
          </a:xfrm>
          <a:solidFill>
            <a:srgbClr val="8F3433"/>
          </a:solidFill>
        </p:grpSpPr>
        <p:sp>
          <p:nvSpPr>
            <p:cNvPr id="27" name="Rounded Rectangle 26"/>
            <p:cNvSpPr/>
            <p:nvPr/>
          </p:nvSpPr>
          <p:spPr>
            <a:xfrm>
              <a:off x="4572000" y="1371600"/>
              <a:ext cx="3097161" cy="4114800"/>
            </a:xfrm>
            <a:prstGeom prst="roundRect">
              <a:avLst>
                <a:gd name="adj" fmla="val 2196"/>
              </a:avLst>
            </a:prstGeom>
            <a:grpFill/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algn="ctr" eaLnBrk="1" hangingPunct="1"/>
              <a:endParaRPr lang="en-US">
                <a:solidFill>
                  <a:srgbClr val="FFFFFF"/>
                </a:solidFill>
                <a:latin typeface="Microsoft JhengHei" pitchFamily="34" charset="-120"/>
                <a:ea typeface="Microsoft JhengHei" pitchFamily="34" charset="-120"/>
              </a:endParaRPr>
            </a:p>
          </p:txBody>
        </p:sp>
        <p:sp>
          <p:nvSpPr>
            <p:cNvPr id="84" name="Rounded Rectangle 83"/>
            <p:cNvSpPr/>
            <p:nvPr/>
          </p:nvSpPr>
          <p:spPr>
            <a:xfrm>
              <a:off x="4572000" y="1371600"/>
              <a:ext cx="666750" cy="4114800"/>
            </a:xfrm>
            <a:prstGeom prst="roundRect">
              <a:avLst>
                <a:gd name="adj" fmla="val 219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>
                <a:solidFill>
                  <a:srgbClr val="FFFFFF"/>
                </a:solidFill>
                <a:latin typeface="Microsoft JhengHei" pitchFamily="34" charset="-120"/>
                <a:ea typeface="Microsoft JhengHei" pitchFamily="34" charset="-120"/>
                <a:cs typeface="Arial" charset="0"/>
              </a:endParaRPr>
            </a:p>
          </p:txBody>
        </p:sp>
        <p:sp>
          <p:nvSpPr>
            <p:cNvPr id="88" name="Rounded Rectangle 87"/>
            <p:cNvSpPr/>
            <p:nvPr/>
          </p:nvSpPr>
          <p:spPr>
            <a:xfrm>
              <a:off x="4572000" y="3886200"/>
              <a:ext cx="667512" cy="7315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effectLst/>
            <a:scene3d>
              <a:camera prst="orthographicFront"/>
              <a:lightRig rig="soft" dir="t"/>
            </a:scene3d>
            <a:sp3d>
              <a:bevelT w="381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algn="ctr" eaLnBrk="1" hangingPunct="1"/>
              <a:endParaRPr lang="en-US">
                <a:solidFill>
                  <a:srgbClr val="FFFFFF"/>
                </a:solidFill>
                <a:latin typeface="Microsoft JhengHei" pitchFamily="34" charset="-120"/>
                <a:ea typeface="Microsoft JhengHei" pitchFamily="34" charset="-120"/>
              </a:endParaRPr>
            </a:p>
          </p:txBody>
        </p:sp>
        <p:sp>
          <p:nvSpPr>
            <p:cNvPr id="98" name="Rounded Rectangle 97"/>
            <p:cNvSpPr/>
            <p:nvPr/>
          </p:nvSpPr>
          <p:spPr>
            <a:xfrm>
              <a:off x="4572000" y="4953000"/>
              <a:ext cx="667512" cy="7315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effectLst/>
            <a:scene3d>
              <a:camera prst="orthographicFront"/>
              <a:lightRig rig="soft" dir="t"/>
            </a:scene3d>
            <a:sp3d>
              <a:bevelT w="381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algn="ctr" eaLnBrk="1" hangingPunct="1"/>
              <a:endParaRPr lang="en-US">
                <a:solidFill>
                  <a:srgbClr val="FFFFFF"/>
                </a:solidFill>
                <a:latin typeface="Microsoft JhengHei" pitchFamily="34" charset="-120"/>
                <a:ea typeface="Microsoft JhengHei" pitchFamily="34" charset="-120"/>
              </a:endParaRPr>
            </a:p>
          </p:txBody>
        </p:sp>
        <p:sp>
          <p:nvSpPr>
            <p:cNvPr id="99" name="Rounded Rectangle 98"/>
            <p:cNvSpPr/>
            <p:nvPr/>
          </p:nvSpPr>
          <p:spPr>
            <a:xfrm>
              <a:off x="4572000" y="2819400"/>
              <a:ext cx="667512" cy="7315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effectLst/>
            <a:scene3d>
              <a:camera prst="orthographicFront"/>
              <a:lightRig rig="soft" dir="t"/>
            </a:scene3d>
            <a:sp3d>
              <a:bevelT w="381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algn="ctr" eaLnBrk="1" hangingPunct="1"/>
              <a:endParaRPr lang="en-US">
                <a:solidFill>
                  <a:srgbClr val="FFFFFF"/>
                </a:solidFill>
                <a:latin typeface="Microsoft JhengHei" pitchFamily="34" charset="-120"/>
                <a:ea typeface="Microsoft JhengHei" pitchFamily="34" charset="-120"/>
              </a:endParaRPr>
            </a:p>
          </p:txBody>
        </p:sp>
        <p:sp>
          <p:nvSpPr>
            <p:cNvPr id="100" name="Rounded Rectangle 99"/>
            <p:cNvSpPr/>
            <p:nvPr/>
          </p:nvSpPr>
          <p:spPr>
            <a:xfrm>
              <a:off x="4572000" y="1752600"/>
              <a:ext cx="667512" cy="7315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effectLst/>
            <a:scene3d>
              <a:camera prst="orthographicFront"/>
              <a:lightRig rig="soft" dir="t"/>
            </a:scene3d>
            <a:sp3d>
              <a:bevelT w="381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algn="ctr" eaLnBrk="1" hangingPunct="1"/>
              <a:endParaRPr lang="en-US">
                <a:solidFill>
                  <a:srgbClr val="FFFFFF"/>
                </a:solidFill>
                <a:latin typeface="Microsoft JhengHei" pitchFamily="34" charset="-120"/>
                <a:ea typeface="Microsoft JhengHei" pitchFamily="34" charset="-120"/>
              </a:endParaRPr>
            </a:p>
          </p:txBody>
        </p:sp>
      </p:grpSp>
      <p:grpSp>
        <p:nvGrpSpPr>
          <p:cNvPr id="5" name="Inside-left pages"/>
          <p:cNvGrpSpPr>
            <a:grpSpLocks/>
          </p:cNvGrpSpPr>
          <p:nvPr/>
        </p:nvGrpSpPr>
        <p:grpSpPr bwMode="auto">
          <a:xfrm>
            <a:off x="-4053" y="0"/>
            <a:ext cx="4419600" cy="6858000"/>
            <a:chOff x="1527048" y="1371600"/>
            <a:chExt cx="3044952" cy="4114800"/>
          </a:xfrm>
        </p:grpSpPr>
        <p:sp>
          <p:nvSpPr>
            <p:cNvPr id="103" name="Rounded Rectangle 102"/>
            <p:cNvSpPr/>
            <p:nvPr/>
          </p:nvSpPr>
          <p:spPr>
            <a:xfrm>
              <a:off x="1527048" y="1371600"/>
              <a:ext cx="3044952" cy="4114800"/>
            </a:xfrm>
            <a:prstGeom prst="roundRect">
              <a:avLst>
                <a:gd name="adj" fmla="val 1580"/>
              </a:avLst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100000">
                  <a:schemeClr val="accent2">
                    <a:lumMod val="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>
                <a:solidFill>
                  <a:srgbClr val="FFFFFF"/>
                </a:solidFill>
                <a:latin typeface="Microsoft JhengHei" pitchFamily="34" charset="-120"/>
                <a:ea typeface="Microsoft JhengHei" pitchFamily="34" charset="-120"/>
                <a:cs typeface="Arial" charset="0"/>
              </a:endParaRPr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1692155" y="1449388"/>
              <a:ext cx="2879845" cy="3959225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65000"/>
                  </a:schemeClr>
                </a:gs>
                <a:gs pos="5000">
                  <a:schemeClr val="bg1"/>
                </a:gs>
                <a:gs pos="18000">
                  <a:schemeClr val="bg1">
                    <a:lumMod val="95000"/>
                  </a:schemeClr>
                </a:gs>
                <a:gs pos="38000">
                  <a:schemeClr val="bg1"/>
                </a:gs>
                <a:gs pos="100000">
                  <a:schemeClr val="bg1"/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>
                <a:solidFill>
                  <a:srgbClr val="FFFFFF"/>
                </a:solidFill>
                <a:latin typeface="Microsoft JhengHei" pitchFamily="34" charset="-120"/>
                <a:ea typeface="Microsoft JhengHei" pitchFamily="34" charset="-120"/>
                <a:cs typeface="Arial" charset="0"/>
              </a:endParaRPr>
            </a:p>
          </p:txBody>
        </p:sp>
      </p:grpSp>
      <p:sp>
        <p:nvSpPr>
          <p:cNvPr id="24" name="TextBox 142"/>
          <p:cNvSpPr txBox="1">
            <a:spLocks noChangeArrowheads="1"/>
          </p:cNvSpPr>
          <p:nvPr/>
        </p:nvSpPr>
        <p:spPr bwMode="auto">
          <a:xfrm>
            <a:off x="914400" y="1371600"/>
            <a:ext cx="2684925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>
              <a:buSzPct val="100000"/>
            </a:pPr>
            <a:r>
              <a:rPr lang="en-US" altLang="zh-TW" sz="4000" b="1" dirty="0" err="1" smtClean="0">
                <a:solidFill>
                  <a:srgbClr val="000000"/>
                </a:solidFill>
                <a:latin typeface="Algerian"/>
                <a:ea typeface="Microsoft JhengHei" pitchFamily="34" charset="-120"/>
                <a:cs typeface="Algerian"/>
                <a:sym typeface="Calibri" pitchFamily="34" charset="0"/>
              </a:rPr>
              <a:t>Django</a:t>
            </a:r>
            <a:r>
              <a:rPr lang="en-US" altLang="zh-TW" sz="4000" b="1" dirty="0" smtClean="0">
                <a:solidFill>
                  <a:srgbClr val="000000"/>
                </a:solidFill>
                <a:latin typeface="Algerian"/>
                <a:ea typeface="Microsoft JhengHei" pitchFamily="34" charset="-120"/>
                <a:cs typeface="Algerian"/>
                <a:sym typeface="Calibri" pitchFamily="34" charset="0"/>
              </a:rPr>
              <a:t> Book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066800"/>
          </a:xfrm>
          <a:solidFill>
            <a:srgbClr val="943734"/>
          </a:solidFill>
        </p:spPr>
        <p:txBody>
          <a:bodyPr/>
          <a:lstStyle/>
          <a:p>
            <a:r>
              <a:rPr kumimoji="1" lang="en-US" altLang="zh-TW" sz="3800" b="1" dirty="0" smtClean="0">
                <a:solidFill>
                  <a:schemeClr val="bg1"/>
                </a:solidFill>
              </a:rPr>
              <a:t>Making </a:t>
            </a:r>
            <a:r>
              <a:rPr kumimoji="1" lang="en-US" altLang="zh-TW" sz="3800" b="1" dirty="0">
                <a:solidFill>
                  <a:schemeClr val="bg1"/>
                </a:solidFill>
              </a:rPr>
              <a:t>Changes to a Database Schema</a:t>
            </a:r>
            <a:endParaRPr kumimoji="1" lang="zh-TW" altLang="en-US" sz="3800" b="1" dirty="0">
              <a:solidFill>
                <a:schemeClr val="bg1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457200" y="1676400"/>
            <a:ext cx="8229600" cy="19133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en-US" altLang="zh-TW" sz="2000" dirty="0" smtClean="0"/>
              <a:t> </a:t>
            </a:r>
            <a:r>
              <a:rPr lang="en-US" altLang="zh-TW" sz="2000" dirty="0" err="1" smtClean="0">
                <a:solidFill>
                  <a:schemeClr val="accent2"/>
                </a:solidFill>
                <a:latin typeface="Verdana"/>
                <a:cs typeface="Verdana"/>
              </a:rPr>
              <a:t>syncdb</a:t>
            </a:r>
            <a:r>
              <a:rPr lang="en-US" altLang="zh-TW" sz="2000" dirty="0" smtClean="0"/>
              <a:t> </a:t>
            </a:r>
          </a:p>
          <a:p>
            <a:pPr marL="800100" lvl="1" indent="-342900">
              <a:lnSpc>
                <a:spcPct val="150000"/>
              </a:lnSpc>
              <a:buFont typeface="Symbol" charset="2"/>
              <a:buChar char="-"/>
            </a:pPr>
            <a:r>
              <a:rPr lang="en-US" altLang="zh-TW" sz="2000" dirty="0"/>
              <a:t>s</a:t>
            </a:r>
            <a:r>
              <a:rPr lang="en-US" altLang="zh-TW" sz="2000" dirty="0" smtClean="0"/>
              <a:t>ync model to the database</a:t>
            </a:r>
          </a:p>
          <a:p>
            <a:pPr marL="800100" lvl="1" indent="-342900">
              <a:lnSpc>
                <a:spcPct val="150000"/>
              </a:lnSpc>
              <a:buFont typeface="Symbol" charset="2"/>
              <a:buChar char="-"/>
            </a:pPr>
            <a:r>
              <a:rPr lang="en-US" altLang="zh-TW" sz="2000" dirty="0" smtClean="0"/>
              <a:t>merely </a:t>
            </a:r>
            <a:r>
              <a:rPr lang="en-US" altLang="zh-TW" sz="2000" dirty="0"/>
              <a:t>creates tables that don’t yet exist in </a:t>
            </a:r>
            <a:r>
              <a:rPr lang="en-US" altLang="zh-TW" sz="2000" dirty="0" smtClean="0"/>
              <a:t>database</a:t>
            </a:r>
          </a:p>
          <a:p>
            <a:pPr marL="800100" lvl="1" indent="-342900">
              <a:lnSpc>
                <a:spcPct val="150000"/>
              </a:lnSpc>
              <a:buFont typeface="Symbol" charset="2"/>
              <a:buChar char="-"/>
            </a:pPr>
            <a:r>
              <a:rPr lang="en-US" altLang="zh-TW" sz="2000" dirty="0" smtClean="0"/>
              <a:t>does </a:t>
            </a:r>
            <a:r>
              <a:rPr lang="en-US" altLang="zh-TW" sz="2000" dirty="0"/>
              <a:t>not sync changes in models or perform deletions of </a:t>
            </a:r>
            <a:r>
              <a:rPr lang="en-US" altLang="zh-TW" sz="2000" dirty="0" smtClean="0"/>
              <a:t>models</a:t>
            </a:r>
          </a:p>
        </p:txBody>
      </p:sp>
    </p:spTree>
    <p:extLst>
      <p:ext uri="{BB962C8B-B14F-4D97-AF65-F5344CB8AC3E}">
        <p14:creationId xmlns:p14="http://schemas.microsoft.com/office/powerpoint/2010/main" val="22508464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066800"/>
          </a:xfrm>
          <a:solidFill>
            <a:srgbClr val="943734"/>
          </a:solidFill>
        </p:spPr>
        <p:txBody>
          <a:bodyPr/>
          <a:lstStyle/>
          <a:p>
            <a:r>
              <a:rPr kumimoji="1" lang="en-US" altLang="zh-TW" sz="3800" b="1" dirty="0" smtClean="0">
                <a:solidFill>
                  <a:schemeClr val="bg1"/>
                </a:solidFill>
              </a:rPr>
              <a:t>Making </a:t>
            </a:r>
            <a:r>
              <a:rPr kumimoji="1" lang="en-US" altLang="zh-TW" sz="3800" b="1" dirty="0">
                <a:solidFill>
                  <a:schemeClr val="bg1"/>
                </a:solidFill>
              </a:rPr>
              <a:t>Changes to a Database Schema</a:t>
            </a:r>
            <a:endParaRPr kumimoji="1" lang="zh-TW" altLang="en-US" sz="3800" b="1" dirty="0">
              <a:solidFill>
                <a:schemeClr val="bg1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457200" y="1676400"/>
            <a:ext cx="8229600" cy="14516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kumimoji="1" lang="en-US" altLang="zh-TW" sz="2000" b="1" dirty="0" smtClean="0"/>
              <a:t>Adding Fields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kumimoji="1" lang="en-US" altLang="zh-TW" sz="2000" b="1" dirty="0" smtClean="0"/>
              <a:t>Removing (normal/ Many-to-Many) Fields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altLang="zh-TW" sz="2000" b="1" dirty="0" smtClean="0"/>
              <a:t>Removing </a:t>
            </a:r>
            <a:r>
              <a:rPr lang="en-US" altLang="zh-TW" sz="2000" b="1" dirty="0"/>
              <a:t>Models</a:t>
            </a:r>
            <a:endParaRPr lang="en-US" altLang="zh-TW" sz="2000" dirty="0" smtClean="0"/>
          </a:p>
        </p:txBody>
      </p:sp>
    </p:spTree>
    <p:extLst>
      <p:ext uri="{BB962C8B-B14F-4D97-AF65-F5344CB8AC3E}">
        <p14:creationId xmlns:p14="http://schemas.microsoft.com/office/powerpoint/2010/main" val="42636465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066800"/>
          </a:xfrm>
          <a:solidFill>
            <a:srgbClr val="943734"/>
          </a:solidFill>
        </p:spPr>
        <p:txBody>
          <a:bodyPr/>
          <a:lstStyle/>
          <a:p>
            <a:r>
              <a:rPr kumimoji="1" lang="en-US" altLang="zh-TW" sz="3800" b="1" dirty="0" smtClean="0">
                <a:solidFill>
                  <a:schemeClr val="bg1"/>
                </a:solidFill>
              </a:rPr>
              <a:t>Adding Fields</a:t>
            </a:r>
            <a:endParaRPr kumimoji="1" lang="zh-TW" altLang="en-US" sz="3800" b="1" dirty="0">
              <a:solidFill>
                <a:schemeClr val="bg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457200" y="1524000"/>
            <a:ext cx="2776797" cy="369332"/>
          </a:xfrm>
          <a:prstGeom prst="rect">
            <a:avLst/>
          </a:prstGeom>
          <a:solidFill>
            <a:schemeClr val="accent1"/>
          </a:solidFill>
        </p:spPr>
        <p:txBody>
          <a:bodyPr wrap="none">
            <a:spAutoFit/>
          </a:bodyPr>
          <a:lstStyle/>
          <a:p>
            <a:r>
              <a:rPr lang="en-US" altLang="zh-TW" b="1" dirty="0">
                <a:solidFill>
                  <a:schemeClr val="bg1"/>
                </a:solidFill>
              </a:rPr>
              <a:t>D</a:t>
            </a:r>
            <a:r>
              <a:rPr lang="en-US" altLang="zh-TW" b="1" dirty="0" smtClean="0">
                <a:solidFill>
                  <a:schemeClr val="bg1"/>
                </a:solidFill>
              </a:rPr>
              <a:t>evelopment </a:t>
            </a:r>
            <a:r>
              <a:rPr lang="en-US" altLang="zh-TW" b="1" dirty="0">
                <a:solidFill>
                  <a:schemeClr val="bg1"/>
                </a:solidFill>
              </a:rPr>
              <a:t>E</a:t>
            </a:r>
            <a:r>
              <a:rPr lang="en-US" altLang="zh-TW" b="1" dirty="0" smtClean="0">
                <a:solidFill>
                  <a:schemeClr val="bg1"/>
                </a:solidFill>
              </a:rPr>
              <a:t>nvironment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457200" y="2057400"/>
            <a:ext cx="8229600" cy="52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TW" sz="2000" dirty="0"/>
              <a:t>Add the </a:t>
            </a:r>
            <a:r>
              <a:rPr lang="en-US" altLang="zh-TW" sz="2000" dirty="0" smtClean="0"/>
              <a:t>field to your model</a:t>
            </a:r>
          </a:p>
        </p:txBody>
      </p:sp>
      <p:pic>
        <p:nvPicPr>
          <p:cNvPr id="6" name="圖片 5" descr="螢幕快照 2015-10-07 下午10.16.3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667000"/>
            <a:ext cx="6477000" cy="2861590"/>
          </a:xfrm>
          <a:prstGeom prst="rect">
            <a:avLst/>
          </a:prstGeom>
        </p:spPr>
      </p:pic>
      <p:pic>
        <p:nvPicPr>
          <p:cNvPr id="7" name="圖片 6" descr="螢幕快照 2015-10-07 下午10.15.40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42" t="56119" r="9234" b="31123"/>
          <a:stretch/>
        </p:blipFill>
        <p:spPr>
          <a:xfrm>
            <a:off x="1129065" y="4495800"/>
            <a:ext cx="7405335" cy="286763"/>
          </a:xfrm>
          <a:prstGeom prst="rect">
            <a:avLst/>
          </a:prstGeom>
          <a:ln>
            <a:solidFill>
              <a:schemeClr val="accent2"/>
            </a:solidFill>
          </a:ln>
        </p:spPr>
      </p:pic>
      <p:sp>
        <p:nvSpPr>
          <p:cNvPr id="8" name="矩形 7"/>
          <p:cNvSpPr/>
          <p:nvPr/>
        </p:nvSpPr>
        <p:spPr>
          <a:xfrm>
            <a:off x="5410200" y="4876800"/>
            <a:ext cx="3428999" cy="900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dirty="0" smtClean="0"/>
              <a:t>✐</a:t>
            </a:r>
            <a:r>
              <a:rPr lang="en-US" altLang="zh-TW" dirty="0"/>
              <a:t>a database column will contain </a:t>
            </a:r>
            <a:r>
              <a:rPr lang="en-US" altLang="zh-TW" b="1" dirty="0"/>
              <a:t>NULL values </a:t>
            </a:r>
            <a:r>
              <a:rPr lang="en-US" altLang="zh-TW" dirty="0"/>
              <a:t>when </a:t>
            </a:r>
            <a:r>
              <a:rPr lang="en-US" altLang="zh-TW" dirty="0" smtClean="0"/>
              <a:t>first created.</a:t>
            </a:r>
            <a:endParaRPr kumimoji="1"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1224163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066800"/>
          </a:xfrm>
          <a:solidFill>
            <a:srgbClr val="943734"/>
          </a:solidFill>
        </p:spPr>
        <p:txBody>
          <a:bodyPr/>
          <a:lstStyle/>
          <a:p>
            <a:r>
              <a:rPr kumimoji="1" lang="en-US" altLang="zh-TW" sz="3800" b="1" dirty="0" smtClean="0">
                <a:solidFill>
                  <a:schemeClr val="bg1"/>
                </a:solidFill>
              </a:rPr>
              <a:t>Adding Fields</a:t>
            </a:r>
            <a:endParaRPr kumimoji="1" lang="zh-TW" altLang="en-US" sz="3800" b="1" dirty="0">
              <a:solidFill>
                <a:schemeClr val="bg1"/>
              </a:solidFill>
            </a:endParaRPr>
          </a:p>
        </p:txBody>
      </p:sp>
      <p:pic>
        <p:nvPicPr>
          <p:cNvPr id="3" name="圖片 2" descr="螢幕快照 2015-10-07 下午10.20.4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3124200"/>
            <a:ext cx="7448967" cy="2095500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1066800" y="4572000"/>
            <a:ext cx="2438400" cy="369332"/>
          </a:xfrm>
          <a:prstGeom prst="rect">
            <a:avLst/>
          </a:prstGeom>
          <a:noFill/>
          <a:ln>
            <a:solidFill>
              <a:srgbClr val="C0504D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TW" dirty="0" smtClean="0"/>
              <a:t>                                             </a:t>
            </a:r>
            <a:endParaRPr kumimoji="1"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457200" y="2057400"/>
            <a:ext cx="8229600" cy="990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 startAt="2"/>
            </a:pPr>
            <a:r>
              <a:rPr lang="en-US" altLang="zh-TW" sz="2000" dirty="0" smtClean="0"/>
              <a:t>Run </a:t>
            </a:r>
            <a:r>
              <a:rPr lang="en-US" altLang="zh-TW" sz="1500" dirty="0" err="1">
                <a:latin typeface="Verdana"/>
                <a:cs typeface="Verdana"/>
              </a:rPr>
              <a:t>manage.py</a:t>
            </a:r>
            <a:r>
              <a:rPr lang="en-US" altLang="zh-TW" sz="1500" dirty="0">
                <a:latin typeface="Verdana"/>
                <a:cs typeface="Verdana"/>
              </a:rPr>
              <a:t> </a:t>
            </a:r>
            <a:r>
              <a:rPr lang="en-US" altLang="zh-TW" sz="1500" dirty="0" err="1">
                <a:latin typeface="Verdana"/>
                <a:cs typeface="Verdana"/>
              </a:rPr>
              <a:t>sqlall</a:t>
            </a:r>
            <a:r>
              <a:rPr lang="en-US" altLang="zh-TW" sz="1500" dirty="0">
                <a:latin typeface="Verdana"/>
                <a:cs typeface="Verdana"/>
              </a:rPr>
              <a:t> </a:t>
            </a:r>
            <a:r>
              <a:rPr lang="en-US" altLang="zh-TW" sz="1500" dirty="0" smtClean="0">
                <a:latin typeface="Verdana"/>
                <a:cs typeface="Verdana"/>
              </a:rPr>
              <a:t>[app</a:t>
            </a:r>
            <a:r>
              <a:rPr lang="en-US" altLang="zh-TW" sz="1500" dirty="0">
                <a:latin typeface="Verdana"/>
                <a:cs typeface="Verdana"/>
              </a:rPr>
              <a:t>] </a:t>
            </a:r>
            <a:r>
              <a:rPr lang="en-US" altLang="zh-TW" sz="2000" dirty="0"/>
              <a:t>to see the new </a:t>
            </a:r>
            <a:r>
              <a:rPr lang="en-US" altLang="zh-TW" sz="1500" dirty="0"/>
              <a:t>CREATE TABLE </a:t>
            </a:r>
            <a:r>
              <a:rPr lang="en-US" altLang="zh-TW" sz="2000" dirty="0"/>
              <a:t>statement for the </a:t>
            </a:r>
            <a:r>
              <a:rPr lang="en-US" altLang="zh-TW" sz="2000" dirty="0" smtClean="0"/>
              <a:t>model</a:t>
            </a:r>
            <a:endParaRPr kumimoji="1" lang="en-US" altLang="zh-TW" sz="2000" dirty="0" smtClean="0"/>
          </a:p>
        </p:txBody>
      </p:sp>
      <p:sp>
        <p:nvSpPr>
          <p:cNvPr id="9" name="矩形 8"/>
          <p:cNvSpPr/>
          <p:nvPr/>
        </p:nvSpPr>
        <p:spPr>
          <a:xfrm>
            <a:off x="457200" y="1524000"/>
            <a:ext cx="2776797" cy="369332"/>
          </a:xfrm>
          <a:prstGeom prst="rect">
            <a:avLst/>
          </a:prstGeom>
          <a:solidFill>
            <a:schemeClr val="accent1"/>
          </a:solidFill>
        </p:spPr>
        <p:txBody>
          <a:bodyPr wrap="none">
            <a:spAutoFit/>
          </a:bodyPr>
          <a:lstStyle/>
          <a:p>
            <a:r>
              <a:rPr lang="en-US" altLang="zh-TW" b="1" dirty="0">
                <a:solidFill>
                  <a:schemeClr val="bg1"/>
                </a:solidFill>
              </a:rPr>
              <a:t>D</a:t>
            </a:r>
            <a:r>
              <a:rPr lang="en-US" altLang="zh-TW" b="1" dirty="0" smtClean="0">
                <a:solidFill>
                  <a:schemeClr val="bg1"/>
                </a:solidFill>
              </a:rPr>
              <a:t>evelopment </a:t>
            </a:r>
            <a:r>
              <a:rPr lang="en-US" altLang="zh-TW" b="1" dirty="0">
                <a:solidFill>
                  <a:schemeClr val="bg1"/>
                </a:solidFill>
              </a:rPr>
              <a:t>E</a:t>
            </a:r>
            <a:r>
              <a:rPr lang="en-US" altLang="zh-TW" b="1" dirty="0" smtClean="0">
                <a:solidFill>
                  <a:schemeClr val="bg1"/>
                </a:solidFill>
              </a:rPr>
              <a:t>nvironment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514600" y="4876800"/>
            <a:ext cx="3657860" cy="4847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dirty="0"/>
              <a:t>✐column definition for the new field</a:t>
            </a:r>
            <a:endParaRPr kumimoji="1"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8346919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066800"/>
          </a:xfrm>
          <a:solidFill>
            <a:srgbClr val="943734"/>
          </a:solidFill>
        </p:spPr>
        <p:txBody>
          <a:bodyPr/>
          <a:lstStyle/>
          <a:p>
            <a:r>
              <a:rPr kumimoji="1" lang="en-US" altLang="zh-TW" sz="3800" b="1" dirty="0" smtClean="0">
                <a:solidFill>
                  <a:schemeClr val="bg1"/>
                </a:solidFill>
              </a:rPr>
              <a:t>Adding Fields</a:t>
            </a:r>
            <a:endParaRPr kumimoji="1" lang="zh-TW" altLang="en-US" sz="3800" b="1" dirty="0">
              <a:solidFill>
                <a:schemeClr val="bg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57200" y="2057400"/>
            <a:ext cx="8229600" cy="14516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 startAt="3"/>
            </a:pPr>
            <a:r>
              <a:rPr lang="en-US" altLang="zh-TW" sz="2000" dirty="0"/>
              <a:t>Start database’s interactive shell </a:t>
            </a:r>
          </a:p>
          <a:p>
            <a:pPr indent="363538">
              <a:lnSpc>
                <a:spcPct val="150000"/>
              </a:lnSpc>
            </a:pPr>
            <a:r>
              <a:rPr lang="en-US" altLang="zh-TW" sz="2000" dirty="0" smtClean="0"/>
              <a:t>(</a:t>
            </a:r>
            <a:r>
              <a:rPr lang="en-US" altLang="zh-TW" sz="2000" dirty="0"/>
              <a:t>e.g., </a:t>
            </a:r>
            <a:r>
              <a:rPr lang="en-US" altLang="zh-TW" sz="1500" dirty="0" err="1">
                <a:latin typeface="Verdana"/>
                <a:cs typeface="Verdana"/>
              </a:rPr>
              <a:t>psql</a:t>
            </a:r>
            <a:r>
              <a:rPr lang="en-US" altLang="zh-TW" sz="2000" dirty="0"/>
              <a:t> or </a:t>
            </a:r>
            <a:r>
              <a:rPr lang="en-US" altLang="zh-TW" sz="1500" dirty="0" err="1">
                <a:latin typeface="Verdana"/>
                <a:cs typeface="Verdana"/>
              </a:rPr>
              <a:t>mysql</a:t>
            </a:r>
            <a:r>
              <a:rPr lang="en-US" altLang="zh-TW" sz="2000" dirty="0"/>
              <a:t>, or you can use </a:t>
            </a:r>
            <a:r>
              <a:rPr lang="en-US" altLang="zh-TW" sz="1500" dirty="0" err="1">
                <a:latin typeface="Verdana"/>
                <a:cs typeface="Verdana"/>
              </a:rPr>
              <a:t>manage.py</a:t>
            </a:r>
            <a:r>
              <a:rPr lang="en-US" altLang="zh-TW" sz="1500" dirty="0">
                <a:latin typeface="Verdana"/>
                <a:cs typeface="Verdana"/>
              </a:rPr>
              <a:t> </a:t>
            </a:r>
            <a:r>
              <a:rPr lang="en-US" altLang="zh-TW" sz="1500" dirty="0" err="1">
                <a:latin typeface="Verdana"/>
                <a:cs typeface="Verdana"/>
              </a:rPr>
              <a:t>dbshell</a:t>
            </a:r>
            <a:r>
              <a:rPr lang="en-US" altLang="zh-TW" sz="2000" dirty="0" smtClean="0"/>
              <a:t>)</a:t>
            </a:r>
            <a:endParaRPr lang="en-US" altLang="zh-TW" sz="2000" dirty="0"/>
          </a:p>
          <a:p>
            <a:pPr indent="363538">
              <a:lnSpc>
                <a:spcPct val="150000"/>
              </a:lnSpc>
            </a:pPr>
            <a:r>
              <a:rPr lang="en-US" altLang="zh-TW" sz="2000" dirty="0" smtClean="0"/>
              <a:t>Execute </a:t>
            </a:r>
            <a:r>
              <a:rPr lang="en-US" altLang="zh-TW" sz="2000" dirty="0"/>
              <a:t>an </a:t>
            </a:r>
            <a:r>
              <a:rPr lang="en-US" altLang="zh-TW" sz="1500" dirty="0">
                <a:latin typeface="Verdana"/>
                <a:cs typeface="Verdana"/>
              </a:rPr>
              <a:t>ALTER</a:t>
            </a:r>
            <a:r>
              <a:rPr lang="en-US" altLang="zh-TW" sz="2000" dirty="0"/>
              <a:t> </a:t>
            </a:r>
            <a:r>
              <a:rPr lang="en-US" altLang="zh-TW" sz="1500" dirty="0">
                <a:latin typeface="Verdana"/>
                <a:cs typeface="Verdana"/>
              </a:rPr>
              <a:t>TABLE</a:t>
            </a:r>
            <a:r>
              <a:rPr lang="en-US" altLang="zh-TW" sz="2000" dirty="0"/>
              <a:t> statement that adds your new column</a:t>
            </a:r>
          </a:p>
        </p:txBody>
      </p:sp>
      <p:sp>
        <p:nvSpPr>
          <p:cNvPr id="9" name="矩形 8"/>
          <p:cNvSpPr/>
          <p:nvPr/>
        </p:nvSpPr>
        <p:spPr>
          <a:xfrm>
            <a:off x="457200" y="1524000"/>
            <a:ext cx="2776797" cy="369332"/>
          </a:xfrm>
          <a:prstGeom prst="rect">
            <a:avLst/>
          </a:prstGeom>
          <a:solidFill>
            <a:schemeClr val="accent1"/>
          </a:solidFill>
        </p:spPr>
        <p:txBody>
          <a:bodyPr wrap="none">
            <a:spAutoFit/>
          </a:bodyPr>
          <a:lstStyle/>
          <a:p>
            <a:r>
              <a:rPr lang="en-US" altLang="zh-TW" b="1" dirty="0">
                <a:solidFill>
                  <a:schemeClr val="bg1"/>
                </a:solidFill>
              </a:rPr>
              <a:t>D</a:t>
            </a:r>
            <a:r>
              <a:rPr lang="en-US" altLang="zh-TW" b="1" dirty="0" smtClean="0">
                <a:solidFill>
                  <a:schemeClr val="bg1"/>
                </a:solidFill>
              </a:rPr>
              <a:t>evelopment </a:t>
            </a:r>
            <a:r>
              <a:rPr lang="en-US" altLang="zh-TW" b="1" dirty="0">
                <a:solidFill>
                  <a:schemeClr val="bg1"/>
                </a:solidFill>
              </a:rPr>
              <a:t>E</a:t>
            </a:r>
            <a:r>
              <a:rPr lang="en-US" altLang="zh-TW" b="1" dirty="0" smtClean="0">
                <a:solidFill>
                  <a:schemeClr val="bg1"/>
                </a:solidFill>
              </a:rPr>
              <a:t>nvironment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pic>
        <p:nvPicPr>
          <p:cNvPr id="4" name="圖片 3" descr="螢幕快照 2015-10-07 下午10.26.4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006483"/>
            <a:ext cx="6096000" cy="403041"/>
          </a:xfrm>
          <a:prstGeom prst="rect">
            <a:avLst/>
          </a:prstGeom>
        </p:spPr>
      </p:pic>
      <p:pic>
        <p:nvPicPr>
          <p:cNvPr id="7" name="圖片 6" descr="螢幕快照 2015-10-07 下午10.30.1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271" y="4782226"/>
            <a:ext cx="7028329" cy="1694774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685800" y="3593068"/>
            <a:ext cx="1447707" cy="369332"/>
          </a:xfrm>
          <a:prstGeom prst="rect">
            <a:avLst/>
          </a:prstGeom>
          <a:solidFill>
            <a:schemeClr val="accent6"/>
          </a:solidFill>
        </p:spPr>
        <p:txBody>
          <a:bodyPr wrap="none">
            <a:spAutoFit/>
          </a:bodyPr>
          <a:lstStyle/>
          <a:p>
            <a:r>
              <a:rPr lang="en-US" altLang="zh-TW" b="1" dirty="0" smtClean="0">
                <a:solidFill>
                  <a:schemeClr val="bg1"/>
                </a:solidFill>
              </a:rPr>
              <a:t>NULL column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85800" y="4431268"/>
            <a:ext cx="1922334" cy="369332"/>
          </a:xfrm>
          <a:prstGeom prst="rect">
            <a:avLst/>
          </a:prstGeom>
          <a:solidFill>
            <a:schemeClr val="accent6"/>
          </a:solidFill>
        </p:spPr>
        <p:txBody>
          <a:bodyPr wrap="none">
            <a:spAutoFit/>
          </a:bodyPr>
          <a:lstStyle/>
          <a:p>
            <a:r>
              <a:rPr lang="en-US" altLang="zh-TW" b="1" dirty="0" smtClean="0">
                <a:solidFill>
                  <a:schemeClr val="bg1"/>
                </a:solidFill>
              </a:rPr>
              <a:t>NOT NULL column</a:t>
            </a:r>
            <a:endParaRPr lang="zh-TW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02344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 descr="螢幕快照 2015-10-07 下午10.35.5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004" y="2743200"/>
            <a:ext cx="5074596" cy="7620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066800"/>
          </a:xfrm>
          <a:solidFill>
            <a:srgbClr val="943734"/>
          </a:solidFill>
        </p:spPr>
        <p:txBody>
          <a:bodyPr/>
          <a:lstStyle/>
          <a:p>
            <a:r>
              <a:rPr kumimoji="1" lang="en-US" altLang="zh-TW" sz="3800" b="1" dirty="0" smtClean="0">
                <a:solidFill>
                  <a:schemeClr val="bg1"/>
                </a:solidFill>
              </a:rPr>
              <a:t>Adding Fields</a:t>
            </a:r>
            <a:endParaRPr kumimoji="1" lang="zh-TW" altLang="en-US" sz="3800" b="1" dirty="0">
              <a:solidFill>
                <a:schemeClr val="bg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57200" y="2057400"/>
            <a:ext cx="8229600" cy="52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 startAt="4"/>
            </a:pPr>
            <a:r>
              <a:rPr lang="en-US" altLang="zh-TW" sz="2000" dirty="0"/>
              <a:t>Verify with Python interactive shell </a:t>
            </a:r>
            <a:r>
              <a:rPr lang="en-US" altLang="zh-TW" sz="1500" dirty="0" err="1">
                <a:latin typeface="Verdana"/>
                <a:cs typeface="Verdana"/>
              </a:rPr>
              <a:t>manage.py</a:t>
            </a:r>
            <a:r>
              <a:rPr lang="en-US" altLang="zh-TW" sz="2000" dirty="0"/>
              <a:t> </a:t>
            </a:r>
            <a:r>
              <a:rPr lang="en-US" altLang="zh-TW" sz="1500" dirty="0" smtClean="0">
                <a:latin typeface="Verdana"/>
                <a:cs typeface="Verdana"/>
              </a:rPr>
              <a:t>shell</a:t>
            </a:r>
            <a:endParaRPr lang="en-US" altLang="zh-TW" sz="2000" dirty="0"/>
          </a:p>
        </p:txBody>
      </p:sp>
      <p:sp>
        <p:nvSpPr>
          <p:cNvPr id="9" name="矩形 8"/>
          <p:cNvSpPr/>
          <p:nvPr/>
        </p:nvSpPr>
        <p:spPr>
          <a:xfrm>
            <a:off x="457200" y="1524000"/>
            <a:ext cx="2776797" cy="369332"/>
          </a:xfrm>
          <a:prstGeom prst="rect">
            <a:avLst/>
          </a:prstGeom>
          <a:solidFill>
            <a:schemeClr val="accent1"/>
          </a:solidFill>
        </p:spPr>
        <p:txBody>
          <a:bodyPr wrap="none">
            <a:spAutoFit/>
          </a:bodyPr>
          <a:lstStyle/>
          <a:p>
            <a:r>
              <a:rPr lang="en-US" altLang="zh-TW" b="1" dirty="0">
                <a:solidFill>
                  <a:schemeClr val="bg1"/>
                </a:solidFill>
              </a:rPr>
              <a:t>D</a:t>
            </a:r>
            <a:r>
              <a:rPr lang="en-US" altLang="zh-TW" b="1" dirty="0" smtClean="0">
                <a:solidFill>
                  <a:schemeClr val="bg1"/>
                </a:solidFill>
              </a:rPr>
              <a:t>evelopment </a:t>
            </a:r>
            <a:r>
              <a:rPr lang="en-US" altLang="zh-TW" b="1" dirty="0">
                <a:solidFill>
                  <a:schemeClr val="bg1"/>
                </a:solidFill>
              </a:rPr>
              <a:t>E</a:t>
            </a:r>
            <a:r>
              <a:rPr lang="en-US" altLang="zh-TW" b="1" dirty="0" smtClean="0">
                <a:solidFill>
                  <a:schemeClr val="bg1"/>
                </a:solidFill>
              </a:rPr>
              <a:t>nvironment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200400" y="3581400"/>
            <a:ext cx="4659186" cy="13157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TW" dirty="0" smtClean="0"/>
              <a:t>✐ If </a:t>
            </a:r>
            <a:r>
              <a:rPr lang="en-US" altLang="zh-TW" dirty="0"/>
              <a:t>a model contains a field that </a:t>
            </a:r>
            <a:r>
              <a:rPr lang="en-US" altLang="zh-TW" dirty="0" smtClean="0"/>
              <a:t>has </a:t>
            </a:r>
            <a:r>
              <a:rPr lang="en-US" altLang="zh-TW" i="1" dirty="0" smtClean="0"/>
              <a:t>not </a:t>
            </a:r>
            <a:r>
              <a:rPr lang="en-US" altLang="zh-TW" i="1" dirty="0"/>
              <a:t>yet </a:t>
            </a:r>
            <a:endParaRPr lang="en-US" altLang="zh-TW" i="1" dirty="0" smtClean="0"/>
          </a:p>
          <a:p>
            <a:pPr algn="just">
              <a:lnSpc>
                <a:spcPct val="150000"/>
              </a:lnSpc>
            </a:pPr>
            <a:r>
              <a:rPr lang="en-US" altLang="zh-TW" dirty="0" smtClean="0"/>
              <a:t>been </a:t>
            </a:r>
            <a:r>
              <a:rPr lang="en-US" altLang="zh-TW" dirty="0"/>
              <a:t>created in the database </a:t>
            </a:r>
            <a:r>
              <a:rPr lang="en-US" altLang="zh-TW" dirty="0" smtClean="0"/>
              <a:t>table,</a:t>
            </a:r>
            <a:r>
              <a:rPr lang="en-US" altLang="zh-TW" dirty="0"/>
              <a:t> </a:t>
            </a:r>
            <a:r>
              <a:rPr lang="en-US" altLang="zh-TW" dirty="0" smtClean="0"/>
              <a:t>it will cause</a:t>
            </a:r>
          </a:p>
          <a:p>
            <a:pPr algn="just">
              <a:lnSpc>
                <a:spcPct val="150000"/>
              </a:lnSpc>
            </a:pPr>
            <a:r>
              <a:rPr lang="en-US" altLang="zh-TW" dirty="0" smtClean="0"/>
              <a:t>an error happens at code </a:t>
            </a:r>
            <a:r>
              <a:rPr lang="en-US" altLang="zh-TW" b="1" dirty="0" smtClean="0"/>
              <a:t>execution</a:t>
            </a:r>
            <a:r>
              <a:rPr lang="en-US" altLang="zh-TW" dirty="0" smtClean="0"/>
              <a:t> time.</a:t>
            </a:r>
            <a:endParaRPr kumimoji="1"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1838734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066800"/>
          </a:xfrm>
          <a:solidFill>
            <a:srgbClr val="943734"/>
          </a:solidFill>
        </p:spPr>
        <p:txBody>
          <a:bodyPr/>
          <a:lstStyle/>
          <a:p>
            <a:r>
              <a:rPr kumimoji="1" lang="en-US" altLang="zh-TW" sz="3800" b="1" dirty="0" smtClean="0">
                <a:solidFill>
                  <a:schemeClr val="bg1"/>
                </a:solidFill>
              </a:rPr>
              <a:t>Adding Fields</a:t>
            </a:r>
            <a:endParaRPr kumimoji="1" lang="zh-TW" altLang="en-US" sz="3800" b="1" dirty="0">
              <a:solidFill>
                <a:schemeClr val="bg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457200" y="1524000"/>
            <a:ext cx="2776797" cy="369332"/>
          </a:xfrm>
          <a:prstGeom prst="rect">
            <a:avLst/>
          </a:prstGeom>
          <a:solidFill>
            <a:schemeClr val="accent1"/>
          </a:solidFill>
        </p:spPr>
        <p:txBody>
          <a:bodyPr wrap="none">
            <a:spAutoFit/>
          </a:bodyPr>
          <a:lstStyle/>
          <a:p>
            <a:r>
              <a:rPr lang="en-US" altLang="zh-TW" b="1" dirty="0">
                <a:solidFill>
                  <a:schemeClr val="bg1"/>
                </a:solidFill>
              </a:rPr>
              <a:t>D</a:t>
            </a:r>
            <a:r>
              <a:rPr lang="en-US" altLang="zh-TW" b="1" dirty="0" smtClean="0">
                <a:solidFill>
                  <a:schemeClr val="bg1"/>
                </a:solidFill>
              </a:rPr>
              <a:t>evelopment </a:t>
            </a:r>
            <a:r>
              <a:rPr lang="en-US" altLang="zh-TW" b="1" dirty="0">
                <a:solidFill>
                  <a:schemeClr val="bg1"/>
                </a:solidFill>
              </a:rPr>
              <a:t>E</a:t>
            </a:r>
            <a:r>
              <a:rPr lang="en-US" altLang="zh-TW" b="1" dirty="0" smtClean="0">
                <a:solidFill>
                  <a:schemeClr val="bg1"/>
                </a:solidFill>
              </a:rPr>
              <a:t>nvironment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457200" y="2057400"/>
            <a:ext cx="8229600" cy="37600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TW" sz="2000" dirty="0"/>
              <a:t>Add the </a:t>
            </a:r>
            <a:r>
              <a:rPr lang="en-US" altLang="zh-TW" sz="2000" dirty="0" smtClean="0"/>
              <a:t>field to your model.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TW" sz="2000" dirty="0"/>
              <a:t>Run </a:t>
            </a:r>
            <a:r>
              <a:rPr lang="en-US" altLang="zh-TW" sz="1500" dirty="0" err="1">
                <a:latin typeface="Verdana"/>
                <a:cs typeface="Verdana"/>
              </a:rPr>
              <a:t>manage.py</a:t>
            </a:r>
            <a:r>
              <a:rPr lang="en-US" altLang="zh-TW" sz="1500" dirty="0">
                <a:latin typeface="Verdana"/>
                <a:cs typeface="Verdana"/>
              </a:rPr>
              <a:t> </a:t>
            </a:r>
            <a:r>
              <a:rPr lang="en-US" altLang="zh-TW" sz="1500" dirty="0" err="1">
                <a:latin typeface="Verdana"/>
                <a:cs typeface="Verdana"/>
              </a:rPr>
              <a:t>sqlall</a:t>
            </a:r>
            <a:r>
              <a:rPr lang="en-US" altLang="zh-TW" sz="1500" dirty="0">
                <a:latin typeface="Verdana"/>
                <a:cs typeface="Verdana"/>
              </a:rPr>
              <a:t> </a:t>
            </a:r>
            <a:r>
              <a:rPr lang="en-US" altLang="zh-TW" sz="1500" dirty="0" smtClean="0">
                <a:latin typeface="Verdana"/>
                <a:cs typeface="Verdana"/>
              </a:rPr>
              <a:t>[app</a:t>
            </a:r>
            <a:r>
              <a:rPr lang="en-US" altLang="zh-TW" sz="1500" dirty="0">
                <a:latin typeface="Verdana"/>
                <a:cs typeface="Verdana"/>
              </a:rPr>
              <a:t>] </a:t>
            </a:r>
            <a:r>
              <a:rPr lang="en-US" altLang="zh-TW" sz="2000" dirty="0"/>
              <a:t>to see the new </a:t>
            </a:r>
            <a:r>
              <a:rPr lang="en-US" altLang="zh-TW" sz="1500" dirty="0"/>
              <a:t>CREATE TABLE </a:t>
            </a:r>
            <a:r>
              <a:rPr lang="en-US" altLang="zh-TW" sz="2000" dirty="0"/>
              <a:t>statement for the model. Note the column definition for the new </a:t>
            </a:r>
            <a:r>
              <a:rPr lang="en-US" altLang="zh-TW" sz="2000" dirty="0" smtClean="0"/>
              <a:t>field.</a:t>
            </a:r>
            <a:endParaRPr kumimoji="1" lang="en-US" altLang="zh-TW" sz="2000" dirty="0" smtClean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TW" sz="2000" dirty="0" smtClean="0"/>
              <a:t>Start database’s </a:t>
            </a:r>
            <a:r>
              <a:rPr lang="en-US" altLang="zh-TW" sz="2000" dirty="0"/>
              <a:t>interactive shell (e.g., </a:t>
            </a:r>
            <a:r>
              <a:rPr lang="en-US" altLang="zh-TW" sz="1500" dirty="0" err="1">
                <a:latin typeface="Verdana"/>
                <a:cs typeface="Verdana"/>
              </a:rPr>
              <a:t>psql</a:t>
            </a:r>
            <a:r>
              <a:rPr lang="en-US" altLang="zh-TW" sz="2000" dirty="0"/>
              <a:t> or </a:t>
            </a:r>
            <a:r>
              <a:rPr lang="en-US" altLang="zh-TW" sz="1500" dirty="0" err="1">
                <a:latin typeface="Verdana"/>
                <a:cs typeface="Verdana"/>
              </a:rPr>
              <a:t>mysql</a:t>
            </a:r>
            <a:r>
              <a:rPr lang="en-US" altLang="zh-TW" sz="2000" dirty="0"/>
              <a:t>, or you can use </a:t>
            </a:r>
            <a:r>
              <a:rPr lang="en-US" altLang="zh-TW" sz="1500" dirty="0" err="1">
                <a:latin typeface="Verdana"/>
                <a:cs typeface="Verdana"/>
              </a:rPr>
              <a:t>manage.py</a:t>
            </a:r>
            <a:r>
              <a:rPr lang="en-US" altLang="zh-TW" sz="1500" dirty="0">
                <a:latin typeface="Verdana"/>
                <a:cs typeface="Verdana"/>
              </a:rPr>
              <a:t> </a:t>
            </a:r>
            <a:r>
              <a:rPr lang="en-US" altLang="zh-TW" sz="1500" dirty="0" err="1">
                <a:latin typeface="Verdana"/>
                <a:cs typeface="Verdana"/>
              </a:rPr>
              <a:t>dbshell</a:t>
            </a:r>
            <a:r>
              <a:rPr lang="en-US" altLang="zh-TW" sz="2000" dirty="0"/>
              <a:t>). Execute an </a:t>
            </a:r>
            <a:r>
              <a:rPr lang="en-US" altLang="zh-TW" sz="1500" dirty="0">
                <a:latin typeface="Verdana"/>
                <a:cs typeface="Verdana"/>
              </a:rPr>
              <a:t>ALTER</a:t>
            </a:r>
            <a:r>
              <a:rPr lang="en-US" altLang="zh-TW" sz="2000" dirty="0"/>
              <a:t> </a:t>
            </a:r>
            <a:r>
              <a:rPr lang="en-US" altLang="zh-TW" sz="1500" dirty="0">
                <a:latin typeface="Verdana"/>
                <a:cs typeface="Verdana"/>
              </a:rPr>
              <a:t>TABLE</a:t>
            </a:r>
            <a:r>
              <a:rPr lang="en-US" altLang="zh-TW" sz="2000" dirty="0"/>
              <a:t> statement that adds your new </a:t>
            </a:r>
            <a:r>
              <a:rPr lang="en-US" altLang="zh-TW" sz="2000" dirty="0" smtClean="0"/>
              <a:t>column.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TW" sz="2000" dirty="0" smtClean="0"/>
              <a:t>Verify with Python </a:t>
            </a:r>
            <a:r>
              <a:rPr lang="en-US" altLang="zh-TW" sz="2000" dirty="0"/>
              <a:t>interactive shell </a:t>
            </a:r>
            <a:r>
              <a:rPr lang="en-US" altLang="zh-TW" sz="1500" dirty="0" err="1" smtClean="0">
                <a:latin typeface="Verdana"/>
                <a:cs typeface="Verdana"/>
              </a:rPr>
              <a:t>manage.py</a:t>
            </a:r>
            <a:r>
              <a:rPr lang="en-US" altLang="zh-TW" sz="2000" dirty="0" smtClean="0"/>
              <a:t> </a:t>
            </a:r>
            <a:r>
              <a:rPr lang="en-US" altLang="zh-TW" sz="1500" dirty="0">
                <a:latin typeface="Verdana"/>
                <a:cs typeface="Verdana"/>
              </a:rPr>
              <a:t>shell</a:t>
            </a:r>
            <a:r>
              <a:rPr lang="en-US" altLang="zh-TW" sz="2000" dirty="0"/>
              <a:t> </a:t>
            </a:r>
            <a:r>
              <a:rPr lang="en-US" altLang="zh-TW" sz="2000" dirty="0" smtClean="0"/>
              <a:t>by </a:t>
            </a:r>
            <a:r>
              <a:rPr lang="en-US" altLang="zh-TW" sz="2000" dirty="0"/>
              <a:t>importing the model and selecting from the table (e.g., </a:t>
            </a:r>
            <a:r>
              <a:rPr lang="en-US" altLang="zh-TW" sz="1500" dirty="0" err="1">
                <a:latin typeface="Verdana"/>
                <a:cs typeface="Verdana"/>
              </a:rPr>
              <a:t>MyModel.objects.all</a:t>
            </a:r>
            <a:r>
              <a:rPr lang="en-US" altLang="zh-TW" sz="1500" dirty="0">
                <a:latin typeface="Verdana"/>
                <a:cs typeface="Verdana"/>
              </a:rPr>
              <a:t>()[:5]</a:t>
            </a:r>
            <a:r>
              <a:rPr lang="en-US" altLang="zh-TW" sz="2000" dirty="0" smtClean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6877942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066800"/>
          </a:xfrm>
          <a:solidFill>
            <a:srgbClr val="943734"/>
          </a:solidFill>
        </p:spPr>
        <p:txBody>
          <a:bodyPr/>
          <a:lstStyle/>
          <a:p>
            <a:r>
              <a:rPr kumimoji="1" lang="en-US" altLang="zh-TW" sz="3800" b="1" dirty="0" smtClean="0">
                <a:solidFill>
                  <a:schemeClr val="bg1"/>
                </a:solidFill>
              </a:rPr>
              <a:t>Adding Fields</a:t>
            </a:r>
            <a:endParaRPr kumimoji="1" lang="zh-TW" altLang="en-US" sz="3800" b="1" dirty="0">
              <a:solidFill>
                <a:schemeClr val="bg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457200" y="1524000"/>
            <a:ext cx="1908132" cy="369332"/>
          </a:xfrm>
          <a:prstGeom prst="rect">
            <a:avLst/>
          </a:prstGeom>
          <a:solidFill>
            <a:schemeClr val="accent1"/>
          </a:solidFill>
        </p:spPr>
        <p:txBody>
          <a:bodyPr wrap="none">
            <a:spAutoFit/>
          </a:bodyPr>
          <a:lstStyle/>
          <a:p>
            <a:r>
              <a:rPr lang="en-US" altLang="zh-TW" b="1" dirty="0">
                <a:solidFill>
                  <a:schemeClr val="bg1"/>
                </a:solidFill>
              </a:rPr>
              <a:t>P</a:t>
            </a:r>
            <a:r>
              <a:rPr lang="en-US" altLang="zh-TW" b="1" dirty="0" smtClean="0">
                <a:solidFill>
                  <a:schemeClr val="bg1"/>
                </a:solidFill>
              </a:rPr>
              <a:t>roduction </a:t>
            </a:r>
            <a:r>
              <a:rPr lang="en-US" altLang="zh-TW" b="1" dirty="0">
                <a:solidFill>
                  <a:schemeClr val="bg1"/>
                </a:solidFill>
              </a:rPr>
              <a:t>S</a:t>
            </a:r>
            <a:r>
              <a:rPr lang="en-US" altLang="zh-TW" b="1" dirty="0" smtClean="0">
                <a:solidFill>
                  <a:schemeClr val="bg1"/>
                </a:solidFill>
              </a:rPr>
              <a:t>erver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457200" y="2057400"/>
            <a:ext cx="8229600" cy="37600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TW" sz="2000" dirty="0" smtClean="0"/>
              <a:t>Start database’s </a:t>
            </a:r>
            <a:r>
              <a:rPr lang="en-US" altLang="zh-TW" sz="2000" dirty="0"/>
              <a:t>interactive shell (e.g., </a:t>
            </a:r>
            <a:r>
              <a:rPr lang="en-US" altLang="zh-TW" sz="1500" dirty="0" err="1">
                <a:latin typeface="Verdana"/>
                <a:cs typeface="Verdana"/>
              </a:rPr>
              <a:t>psql</a:t>
            </a:r>
            <a:r>
              <a:rPr lang="en-US" altLang="zh-TW" sz="2000" dirty="0"/>
              <a:t> or </a:t>
            </a:r>
            <a:r>
              <a:rPr lang="en-US" altLang="zh-TW" sz="1500" dirty="0" err="1">
                <a:latin typeface="Verdana"/>
                <a:cs typeface="Verdana"/>
              </a:rPr>
              <a:t>mysql</a:t>
            </a:r>
            <a:r>
              <a:rPr lang="en-US" altLang="zh-TW" sz="2000" dirty="0"/>
              <a:t>, or you can use </a:t>
            </a:r>
            <a:r>
              <a:rPr lang="en-US" altLang="zh-TW" sz="1500" dirty="0" err="1">
                <a:latin typeface="Verdana"/>
                <a:cs typeface="Verdana"/>
              </a:rPr>
              <a:t>manage.py</a:t>
            </a:r>
            <a:r>
              <a:rPr lang="en-US" altLang="zh-TW" sz="1500" dirty="0">
                <a:latin typeface="Verdana"/>
                <a:cs typeface="Verdana"/>
              </a:rPr>
              <a:t> </a:t>
            </a:r>
            <a:r>
              <a:rPr lang="en-US" altLang="zh-TW" sz="1500" dirty="0" err="1">
                <a:latin typeface="Verdana"/>
                <a:cs typeface="Verdana"/>
              </a:rPr>
              <a:t>dbshell</a:t>
            </a:r>
            <a:r>
              <a:rPr lang="en-US" altLang="zh-TW" sz="2000" dirty="0" smtClean="0"/>
              <a:t>)</a:t>
            </a:r>
            <a:endParaRPr lang="en-US" altLang="zh-TW" sz="2000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TW" sz="2000" dirty="0" smtClean="0"/>
              <a:t>Execute the </a:t>
            </a:r>
            <a:r>
              <a:rPr lang="en-US" altLang="zh-TW" sz="1500" dirty="0">
                <a:latin typeface="Verdana"/>
                <a:cs typeface="Verdana"/>
              </a:rPr>
              <a:t>ALTER</a:t>
            </a:r>
            <a:r>
              <a:rPr lang="en-US" altLang="zh-TW" sz="2000" dirty="0"/>
              <a:t> </a:t>
            </a:r>
            <a:r>
              <a:rPr lang="en-US" altLang="zh-TW" sz="1500" dirty="0">
                <a:latin typeface="Verdana"/>
                <a:cs typeface="Verdana"/>
              </a:rPr>
              <a:t>TABLE</a:t>
            </a:r>
            <a:r>
              <a:rPr lang="en-US" altLang="zh-TW" sz="2000" dirty="0"/>
              <a:t> </a:t>
            </a:r>
            <a:r>
              <a:rPr lang="en-US" altLang="zh-TW" sz="2000" dirty="0" smtClean="0"/>
              <a:t>statement</a:t>
            </a:r>
            <a:endParaRPr lang="en-US" altLang="zh-TW" sz="2000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TW" sz="2000" dirty="0" smtClean="0"/>
              <a:t>Add </a:t>
            </a:r>
            <a:r>
              <a:rPr lang="en-US" altLang="zh-TW" sz="2000" dirty="0"/>
              <a:t>the field to your model. If you’re using source-code revision control and you checked in your change in development environment step 1, now is the time to update the code (e.g., </a:t>
            </a:r>
            <a:r>
              <a:rPr lang="en-US" altLang="zh-TW" sz="2000" dirty="0" err="1"/>
              <a:t>svn</a:t>
            </a:r>
            <a:r>
              <a:rPr lang="en-US" altLang="zh-TW" sz="2000" dirty="0"/>
              <a:t> update, with Subversion) on the production </a:t>
            </a:r>
            <a:r>
              <a:rPr lang="en-US" altLang="zh-TW" sz="2000" dirty="0" smtClean="0"/>
              <a:t>server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TW" sz="2000" dirty="0" smtClean="0"/>
              <a:t>Restart </a:t>
            </a:r>
            <a:r>
              <a:rPr lang="en-US" altLang="zh-TW" sz="2000" dirty="0"/>
              <a:t>the Web server</a:t>
            </a:r>
            <a:endParaRPr lang="en-US" altLang="zh-TW" sz="2000" dirty="0" smtClean="0"/>
          </a:p>
        </p:txBody>
      </p:sp>
    </p:spTree>
    <p:extLst>
      <p:ext uri="{BB962C8B-B14F-4D97-AF65-F5344CB8AC3E}">
        <p14:creationId xmlns:p14="http://schemas.microsoft.com/office/powerpoint/2010/main" val="18568675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066800"/>
          </a:xfrm>
          <a:solidFill>
            <a:srgbClr val="943734"/>
          </a:solidFill>
        </p:spPr>
        <p:txBody>
          <a:bodyPr/>
          <a:lstStyle/>
          <a:p>
            <a:r>
              <a:rPr kumimoji="1" lang="en-US" altLang="zh-TW" sz="3800" b="1" dirty="0" smtClean="0">
                <a:solidFill>
                  <a:schemeClr val="bg1"/>
                </a:solidFill>
              </a:rPr>
              <a:t>Removing Fields</a:t>
            </a:r>
            <a:endParaRPr kumimoji="1" lang="zh-TW" altLang="en-US" sz="3800" b="1" dirty="0">
              <a:solidFill>
                <a:schemeClr val="bg1"/>
              </a:solidFill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457200" y="2057400"/>
            <a:ext cx="8229600" cy="990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TW" sz="2000" dirty="0" smtClean="0"/>
              <a:t>Remove </a:t>
            </a:r>
            <a:r>
              <a:rPr lang="en-US" altLang="zh-TW" sz="2000" dirty="0"/>
              <a:t>the field from </a:t>
            </a:r>
            <a:r>
              <a:rPr lang="en-US" altLang="zh-TW" sz="2000" dirty="0" smtClean="0"/>
              <a:t>model </a:t>
            </a:r>
            <a:r>
              <a:rPr lang="en-US" altLang="zh-TW" sz="2000" dirty="0"/>
              <a:t>and restart the Web </a:t>
            </a:r>
            <a:r>
              <a:rPr lang="en-US" altLang="zh-TW" sz="2000" dirty="0" smtClean="0"/>
              <a:t>server.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TW" sz="2000" dirty="0" smtClean="0"/>
              <a:t>Remove the column from your database, using a command like this:</a:t>
            </a:r>
          </a:p>
        </p:txBody>
      </p:sp>
      <p:pic>
        <p:nvPicPr>
          <p:cNvPr id="4" name="圖片 3" descr="螢幕快照 2015-10-07 下午10.44.2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3200400"/>
            <a:ext cx="5715000" cy="537882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6400800" y="1371600"/>
            <a:ext cx="1866654" cy="4847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TW" dirty="0" smtClean="0"/>
              <a:t>✐ Order sensitive</a:t>
            </a:r>
            <a:endParaRPr kumimoji="1" lang="en-US" altLang="zh-TW" dirty="0"/>
          </a:p>
        </p:txBody>
      </p:sp>
      <p:sp>
        <p:nvSpPr>
          <p:cNvPr id="8" name="文字方塊 7"/>
          <p:cNvSpPr txBox="1"/>
          <p:nvPr/>
        </p:nvSpPr>
        <p:spPr>
          <a:xfrm>
            <a:off x="457200" y="4191000"/>
            <a:ext cx="8686800" cy="14516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TW" sz="2000" dirty="0" smtClean="0"/>
              <a:t>Remove the </a:t>
            </a:r>
            <a:r>
              <a:rPr lang="en-US" altLang="zh-TW" sz="2000" dirty="0" err="1" smtClean="0"/>
              <a:t>ManyToManyField</a:t>
            </a:r>
            <a:r>
              <a:rPr lang="en-US" altLang="zh-TW" sz="2000" dirty="0" smtClean="0"/>
              <a:t> from model and restart the Web server.</a:t>
            </a:r>
            <a:endParaRPr lang="en-US" altLang="zh-TW" sz="2000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TW" sz="2000" dirty="0" smtClean="0"/>
              <a:t>Remove </a:t>
            </a:r>
            <a:r>
              <a:rPr lang="en-US" altLang="zh-TW" sz="2000" dirty="0"/>
              <a:t>the many-to-many table from your database, </a:t>
            </a:r>
            <a:endParaRPr lang="en-US" altLang="zh-TW" sz="2000" dirty="0" smtClean="0"/>
          </a:p>
          <a:p>
            <a:pPr indent="442913">
              <a:lnSpc>
                <a:spcPct val="150000"/>
              </a:lnSpc>
            </a:pPr>
            <a:r>
              <a:rPr lang="en-US" altLang="zh-TW" sz="2000" dirty="0" smtClean="0"/>
              <a:t>using </a:t>
            </a:r>
            <a:r>
              <a:rPr lang="en-US" altLang="zh-TW" sz="2000" dirty="0"/>
              <a:t>a command like this:</a:t>
            </a:r>
            <a:endParaRPr lang="en-US" altLang="zh-TW" sz="2000" dirty="0" smtClean="0"/>
          </a:p>
        </p:txBody>
      </p:sp>
      <p:pic>
        <p:nvPicPr>
          <p:cNvPr id="9" name="圖片 8" descr="螢幕快照 2015-10-07 下午10.50.3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5770419"/>
            <a:ext cx="3962400" cy="630381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457200" y="1688068"/>
            <a:ext cx="1412879" cy="369332"/>
          </a:xfrm>
          <a:prstGeom prst="rect">
            <a:avLst/>
          </a:prstGeom>
          <a:solidFill>
            <a:schemeClr val="accent6"/>
          </a:solidFill>
        </p:spPr>
        <p:txBody>
          <a:bodyPr wrap="none">
            <a:spAutoFit/>
          </a:bodyPr>
          <a:lstStyle/>
          <a:p>
            <a:r>
              <a:rPr lang="en-US" altLang="zh-TW" b="1" dirty="0" smtClean="0">
                <a:solidFill>
                  <a:schemeClr val="bg1"/>
                </a:solidFill>
              </a:rPr>
              <a:t>Normal Field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57200" y="3821668"/>
            <a:ext cx="2139528" cy="369332"/>
          </a:xfrm>
          <a:prstGeom prst="rect">
            <a:avLst/>
          </a:prstGeom>
          <a:solidFill>
            <a:schemeClr val="accent6"/>
          </a:solidFill>
        </p:spPr>
        <p:txBody>
          <a:bodyPr wrap="none">
            <a:spAutoFit/>
          </a:bodyPr>
          <a:lstStyle/>
          <a:p>
            <a:r>
              <a:rPr lang="en-US" altLang="zh-TW" b="1" dirty="0" smtClean="0">
                <a:solidFill>
                  <a:schemeClr val="bg1"/>
                </a:solidFill>
              </a:rPr>
              <a:t>Many-to-Many Field</a:t>
            </a:r>
            <a:endParaRPr lang="zh-TW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28613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066800"/>
          </a:xfrm>
          <a:solidFill>
            <a:srgbClr val="943734"/>
          </a:solidFill>
        </p:spPr>
        <p:txBody>
          <a:bodyPr/>
          <a:lstStyle/>
          <a:p>
            <a:r>
              <a:rPr kumimoji="1" lang="en-US" altLang="zh-TW" sz="3800" b="1" dirty="0" smtClean="0">
                <a:solidFill>
                  <a:schemeClr val="bg1"/>
                </a:solidFill>
              </a:rPr>
              <a:t>Removing Models</a:t>
            </a:r>
            <a:endParaRPr kumimoji="1" lang="zh-TW" altLang="en-US" sz="3800" b="1" dirty="0">
              <a:solidFill>
                <a:schemeClr val="bg1"/>
              </a:solidFill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457200" y="2057400"/>
            <a:ext cx="8229600" cy="836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zh-TW" sz="2000" dirty="0"/>
              <a:t>Remove the model from your </a:t>
            </a:r>
            <a:r>
              <a:rPr lang="en-US" altLang="zh-TW" sz="1500" dirty="0" err="1">
                <a:latin typeface="Verdana"/>
                <a:cs typeface="Verdana"/>
              </a:rPr>
              <a:t>models.py</a:t>
            </a:r>
            <a:r>
              <a:rPr lang="en-US" altLang="zh-TW" sz="2000" dirty="0"/>
              <a:t> file and restart the Web server.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TW" sz="2000" dirty="0"/>
              <a:t>Remove the table from your database, using a command like this:</a:t>
            </a:r>
            <a:endParaRPr lang="en-US" altLang="zh-TW" sz="2000" dirty="0" smtClean="0"/>
          </a:p>
        </p:txBody>
      </p:sp>
      <p:sp>
        <p:nvSpPr>
          <p:cNvPr id="7" name="矩形 6"/>
          <p:cNvSpPr/>
          <p:nvPr/>
        </p:nvSpPr>
        <p:spPr>
          <a:xfrm>
            <a:off x="6400800" y="1371600"/>
            <a:ext cx="1866654" cy="4847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TW" dirty="0" smtClean="0"/>
              <a:t>✐ Order sensitive</a:t>
            </a:r>
            <a:endParaRPr kumimoji="1" lang="en-US" altLang="zh-TW" dirty="0"/>
          </a:p>
        </p:txBody>
      </p:sp>
      <p:pic>
        <p:nvPicPr>
          <p:cNvPr id="3" name="圖片 2" descr="螢幕快照 2015-10-07 下午10.54.2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895600"/>
            <a:ext cx="3124201" cy="549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2375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kumimoji="1" lang="en-US" altLang="zh-TW" sz="2500" dirty="0" smtClean="0"/>
              <a:t>Related Objects</a:t>
            </a:r>
          </a:p>
          <a:p>
            <a:pPr>
              <a:lnSpc>
                <a:spcPct val="150000"/>
              </a:lnSpc>
            </a:pPr>
            <a:r>
              <a:rPr kumimoji="1" lang="en-US" altLang="zh-TW" sz="2500" dirty="0" smtClean="0"/>
              <a:t>Making Changes to a Database Schema</a:t>
            </a:r>
          </a:p>
          <a:p>
            <a:pPr>
              <a:lnSpc>
                <a:spcPct val="150000"/>
              </a:lnSpc>
            </a:pPr>
            <a:r>
              <a:rPr kumimoji="1" lang="en-US" altLang="zh-TW" sz="2500" dirty="0" smtClean="0"/>
              <a:t>Manager</a:t>
            </a:r>
          </a:p>
          <a:p>
            <a:pPr>
              <a:lnSpc>
                <a:spcPct val="150000"/>
              </a:lnSpc>
            </a:pPr>
            <a:r>
              <a:rPr kumimoji="1" lang="en-US" altLang="zh-TW" sz="2500" dirty="0" smtClean="0"/>
              <a:t>Model Methods</a:t>
            </a:r>
          </a:p>
          <a:p>
            <a:pPr>
              <a:lnSpc>
                <a:spcPct val="150000"/>
              </a:lnSpc>
            </a:pPr>
            <a:r>
              <a:rPr lang="en-US" altLang="zh-TW" sz="2500" dirty="0"/>
              <a:t>Executing Raw SQL Queries</a:t>
            </a:r>
            <a:endParaRPr kumimoji="1" lang="en-US" altLang="zh-TW" sz="2500" dirty="0" smtClean="0"/>
          </a:p>
          <a:p>
            <a:pPr>
              <a:lnSpc>
                <a:spcPct val="150000"/>
              </a:lnSpc>
            </a:pPr>
            <a:endParaRPr kumimoji="1" lang="en-US" altLang="zh-TW" sz="2500" dirty="0" smtClean="0"/>
          </a:p>
          <a:p>
            <a:pPr>
              <a:lnSpc>
                <a:spcPct val="150000"/>
              </a:lnSpc>
            </a:pPr>
            <a:endParaRPr kumimoji="1" lang="zh-TW" altLang="en-US" sz="2500" dirty="0"/>
          </a:p>
        </p:txBody>
      </p:sp>
      <p:sp>
        <p:nvSpPr>
          <p:cNvPr id="4" name="標題 1"/>
          <p:cNvSpPr txBox="1">
            <a:spLocks/>
          </p:cNvSpPr>
          <p:nvPr/>
        </p:nvSpPr>
        <p:spPr bwMode="auto">
          <a:xfrm>
            <a:off x="457200" y="152400"/>
            <a:ext cx="8229600" cy="1066800"/>
          </a:xfrm>
          <a:prstGeom prst="rect">
            <a:avLst/>
          </a:prstGeom>
          <a:solidFill>
            <a:srgbClr val="94373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kumimoji="1" lang="en-US" altLang="zh-TW" b="1" dirty="0" smtClean="0">
                <a:solidFill>
                  <a:schemeClr val="bg1"/>
                </a:solidFill>
              </a:rPr>
              <a:t>Outline</a:t>
            </a:r>
            <a:endParaRPr kumimoji="1" lang="zh-TW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26384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667000"/>
            <a:ext cx="8229600" cy="1066800"/>
          </a:xfrm>
          <a:solidFill>
            <a:srgbClr val="943734"/>
          </a:solidFill>
        </p:spPr>
        <p:txBody>
          <a:bodyPr/>
          <a:lstStyle/>
          <a:p>
            <a:r>
              <a:rPr lang="en-US" altLang="zh-TW" sz="4000" b="1" dirty="0" smtClean="0">
                <a:solidFill>
                  <a:srgbClr val="FFFFFF"/>
                </a:solidFill>
              </a:rPr>
              <a:t>Manager</a:t>
            </a:r>
            <a:endParaRPr kumimoji="1" lang="zh-TW" altLang="en-US" sz="3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99940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066800"/>
          </a:xfrm>
          <a:solidFill>
            <a:srgbClr val="943734"/>
          </a:solidFill>
        </p:spPr>
        <p:txBody>
          <a:bodyPr/>
          <a:lstStyle/>
          <a:p>
            <a:r>
              <a:rPr lang="en-US" altLang="zh-TW" sz="4000" b="1" dirty="0" smtClean="0">
                <a:solidFill>
                  <a:srgbClr val="FFFFFF"/>
                </a:solidFill>
              </a:rPr>
              <a:t>Manager</a:t>
            </a:r>
            <a:endParaRPr kumimoji="1" lang="zh-TW" altLang="en-US" sz="3800" dirty="0">
              <a:solidFill>
                <a:srgbClr val="FFFFFF"/>
              </a:solidFill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533400" y="2819400"/>
            <a:ext cx="8229600" cy="14516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/>
              <a:buChar char="•"/>
            </a:pPr>
            <a:r>
              <a:rPr lang="en-US" altLang="zh-TW" sz="2000" b="1" dirty="0"/>
              <a:t>Adding Extra Manager </a:t>
            </a:r>
            <a:r>
              <a:rPr lang="en-US" altLang="zh-TW" sz="2000" b="1" dirty="0" smtClean="0"/>
              <a:t>Methods</a:t>
            </a:r>
          </a:p>
          <a:p>
            <a:pPr marL="457200" indent="-457200">
              <a:lnSpc>
                <a:spcPct val="150000"/>
              </a:lnSpc>
              <a:buFont typeface="Arial"/>
              <a:buChar char="•"/>
            </a:pPr>
            <a:r>
              <a:rPr lang="en-US" altLang="zh-TW" sz="2000" b="1" dirty="0"/>
              <a:t>Modifying Initial Manager </a:t>
            </a:r>
            <a:r>
              <a:rPr lang="en-US" altLang="zh-TW" sz="2000" b="1" dirty="0" err="1" smtClean="0"/>
              <a:t>QuerySets</a:t>
            </a:r>
            <a:endParaRPr lang="en-US" altLang="zh-TW" sz="2000" b="1" dirty="0" smtClean="0"/>
          </a:p>
          <a:p>
            <a:pPr marL="457200" indent="-457200">
              <a:lnSpc>
                <a:spcPct val="150000"/>
              </a:lnSpc>
              <a:buFont typeface="Arial"/>
              <a:buChar char="•"/>
            </a:pPr>
            <a:r>
              <a:rPr lang="en-US" altLang="zh-TW" sz="2000" b="1" dirty="0" smtClean="0"/>
              <a:t>Multiple Managers</a:t>
            </a:r>
            <a:endParaRPr lang="en-US" altLang="zh-TW" sz="2000" dirty="0" smtClean="0"/>
          </a:p>
        </p:txBody>
      </p:sp>
      <p:sp>
        <p:nvSpPr>
          <p:cNvPr id="7" name="矩形 6"/>
          <p:cNvSpPr/>
          <p:nvPr/>
        </p:nvSpPr>
        <p:spPr>
          <a:xfrm>
            <a:off x="2884865" y="1371600"/>
            <a:ext cx="3211135" cy="4847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TW" dirty="0" smtClean="0"/>
              <a:t>✐ Managers = </a:t>
            </a:r>
            <a:r>
              <a:rPr lang="en-US" altLang="zh-TW" dirty="0"/>
              <a:t>database queries</a:t>
            </a:r>
            <a:endParaRPr kumimoji="1" lang="en-US" altLang="zh-TW" dirty="0"/>
          </a:p>
        </p:txBody>
      </p:sp>
      <p:pic>
        <p:nvPicPr>
          <p:cNvPr id="8" name="圖片 7" descr="螢幕快照 2015-10-07 下午9.29.3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828800"/>
            <a:ext cx="6371560" cy="64770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2590800" y="1828800"/>
            <a:ext cx="914400" cy="304800"/>
          </a:xfrm>
          <a:prstGeom prst="rect">
            <a:avLst/>
          </a:prstGeom>
          <a:solidFill>
            <a:srgbClr val="C0504D">
              <a:alpha val="37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8219919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066800"/>
          </a:xfrm>
          <a:solidFill>
            <a:srgbClr val="943734"/>
          </a:solidFill>
        </p:spPr>
        <p:txBody>
          <a:bodyPr/>
          <a:lstStyle/>
          <a:p>
            <a:r>
              <a:rPr lang="en-US" altLang="zh-TW" sz="4000" b="1" dirty="0" smtClean="0">
                <a:solidFill>
                  <a:srgbClr val="FFFFFF"/>
                </a:solidFill>
              </a:rPr>
              <a:t>Ad</a:t>
            </a:r>
            <a:r>
              <a:rPr lang="en-US" altLang="zh-TW" sz="4000" b="1" dirty="0">
                <a:solidFill>
                  <a:srgbClr val="FFFFFF"/>
                </a:solidFill>
              </a:rPr>
              <a:t>ding Extra Manager </a:t>
            </a:r>
            <a:r>
              <a:rPr lang="en-US" altLang="zh-TW" sz="4000" b="1" dirty="0" smtClean="0">
                <a:solidFill>
                  <a:srgbClr val="FFFFFF"/>
                </a:solidFill>
              </a:rPr>
              <a:t>Methods</a:t>
            </a:r>
            <a:endParaRPr kumimoji="1" lang="zh-TW" altLang="en-US" sz="3800" dirty="0">
              <a:solidFill>
                <a:srgbClr val="FFFFFF"/>
              </a:solidFill>
            </a:endParaRPr>
          </a:p>
        </p:txBody>
      </p:sp>
      <p:pic>
        <p:nvPicPr>
          <p:cNvPr id="3" name="圖片 2" descr="螢幕快照 2015-10-07 下午11.02.06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" r="2196"/>
          <a:stretch/>
        </p:blipFill>
        <p:spPr>
          <a:xfrm>
            <a:off x="533400" y="1752600"/>
            <a:ext cx="8128035" cy="1019033"/>
          </a:xfrm>
          <a:prstGeom prst="rect">
            <a:avLst/>
          </a:prstGeom>
        </p:spPr>
      </p:pic>
      <p:pic>
        <p:nvPicPr>
          <p:cNvPr id="11" name="圖片 10" descr="螢幕快照 2015-10-07 下午10.16.38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14"/>
          <a:stretch/>
        </p:blipFill>
        <p:spPr>
          <a:xfrm>
            <a:off x="381000" y="2997200"/>
            <a:ext cx="6477000" cy="2761023"/>
          </a:xfrm>
          <a:prstGeom prst="rect">
            <a:avLst/>
          </a:prstGeom>
        </p:spPr>
      </p:pic>
      <p:pic>
        <p:nvPicPr>
          <p:cNvPr id="4" name="圖片 3" descr="螢幕快照 2015-10-07 下午11.03.00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4817569"/>
            <a:ext cx="3200400" cy="313231"/>
          </a:xfrm>
          <a:prstGeom prst="rect">
            <a:avLst/>
          </a:prstGeom>
          <a:ln>
            <a:solidFill>
              <a:srgbClr val="C0504D"/>
            </a:solidFill>
          </a:ln>
        </p:spPr>
      </p:pic>
      <p:sp>
        <p:nvSpPr>
          <p:cNvPr id="12" name="文字方塊 11"/>
          <p:cNvSpPr txBox="1"/>
          <p:nvPr/>
        </p:nvSpPr>
        <p:spPr>
          <a:xfrm>
            <a:off x="1600200" y="2057400"/>
            <a:ext cx="1524000" cy="338554"/>
          </a:xfrm>
          <a:prstGeom prst="rect">
            <a:avLst/>
          </a:prstGeom>
          <a:noFill/>
          <a:ln>
            <a:solidFill>
              <a:srgbClr val="C0504D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TW" sz="1600" dirty="0" smtClean="0"/>
              <a:t>                                             </a:t>
            </a:r>
            <a:endParaRPr kumimoji="1"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2187265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066800"/>
          </a:xfrm>
          <a:solidFill>
            <a:srgbClr val="943734"/>
          </a:solidFill>
        </p:spPr>
        <p:txBody>
          <a:bodyPr/>
          <a:lstStyle/>
          <a:p>
            <a:r>
              <a:rPr lang="en-US" altLang="zh-TW" sz="4000" b="1" dirty="0" smtClean="0">
                <a:solidFill>
                  <a:srgbClr val="FFFFFF"/>
                </a:solidFill>
              </a:rPr>
              <a:t>Ad</a:t>
            </a:r>
            <a:r>
              <a:rPr lang="en-US" altLang="zh-TW" sz="4000" b="1" dirty="0">
                <a:solidFill>
                  <a:srgbClr val="FFFFFF"/>
                </a:solidFill>
              </a:rPr>
              <a:t>ding Extra Manager </a:t>
            </a:r>
            <a:r>
              <a:rPr lang="en-US" altLang="zh-TW" sz="4000" b="1" dirty="0" smtClean="0">
                <a:solidFill>
                  <a:srgbClr val="FFFFFF"/>
                </a:solidFill>
              </a:rPr>
              <a:t>Methods</a:t>
            </a:r>
            <a:endParaRPr kumimoji="1" lang="zh-TW" altLang="en-US" sz="3800" dirty="0">
              <a:solidFill>
                <a:srgbClr val="FFFFFF"/>
              </a:solidFill>
            </a:endParaRPr>
          </a:p>
        </p:txBody>
      </p:sp>
      <p:pic>
        <p:nvPicPr>
          <p:cNvPr id="3" name="圖片 2" descr="螢幕快照 2015-10-07 下午11.02.06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" r="2196"/>
          <a:stretch/>
        </p:blipFill>
        <p:spPr>
          <a:xfrm>
            <a:off x="533400" y="1752600"/>
            <a:ext cx="8128035" cy="1019033"/>
          </a:xfrm>
          <a:prstGeom prst="rect">
            <a:avLst/>
          </a:prstGeom>
        </p:spPr>
      </p:pic>
      <p:pic>
        <p:nvPicPr>
          <p:cNvPr id="11" name="圖片 10" descr="螢幕快照 2015-10-07 下午10.16.38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14"/>
          <a:stretch/>
        </p:blipFill>
        <p:spPr>
          <a:xfrm>
            <a:off x="381000" y="2997200"/>
            <a:ext cx="6477000" cy="2761023"/>
          </a:xfrm>
          <a:prstGeom prst="rect">
            <a:avLst/>
          </a:prstGeom>
        </p:spPr>
      </p:pic>
      <p:pic>
        <p:nvPicPr>
          <p:cNvPr id="4" name="圖片 3" descr="螢幕快照 2015-10-07 下午11.03.00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4817569"/>
            <a:ext cx="3200400" cy="313231"/>
          </a:xfrm>
          <a:prstGeom prst="rect">
            <a:avLst/>
          </a:prstGeom>
          <a:ln>
            <a:solidFill>
              <a:srgbClr val="C0504D"/>
            </a:solidFill>
          </a:ln>
        </p:spPr>
      </p:pic>
      <p:sp>
        <p:nvSpPr>
          <p:cNvPr id="12" name="文字方塊 11"/>
          <p:cNvSpPr txBox="1"/>
          <p:nvPr/>
        </p:nvSpPr>
        <p:spPr>
          <a:xfrm>
            <a:off x="1600200" y="2057400"/>
            <a:ext cx="1524000" cy="338554"/>
          </a:xfrm>
          <a:prstGeom prst="rect">
            <a:avLst/>
          </a:prstGeom>
          <a:noFill/>
          <a:ln>
            <a:solidFill>
              <a:srgbClr val="C0504D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TW" sz="1600" dirty="0" smtClean="0"/>
              <a:t>                                             </a:t>
            </a:r>
            <a:endParaRPr kumimoji="1" lang="zh-TW" altLang="en-US" sz="1600" dirty="0"/>
          </a:p>
        </p:txBody>
      </p:sp>
      <p:pic>
        <p:nvPicPr>
          <p:cNvPr id="6" name="圖片 5" descr="螢幕快照 2015-10-07 下午11.06.11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5740400"/>
            <a:ext cx="3746500" cy="1041400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2438400" y="2362200"/>
            <a:ext cx="685800" cy="304800"/>
          </a:xfrm>
          <a:prstGeom prst="rect">
            <a:avLst/>
          </a:prstGeom>
          <a:solidFill>
            <a:srgbClr val="C0504D">
              <a:alpha val="37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2598336" y="2514600"/>
            <a:ext cx="2659464" cy="4847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TW" dirty="0" smtClean="0"/>
              <a:t>✐ manager itself (objects)</a:t>
            </a:r>
            <a:endParaRPr kumimoji="1" lang="en-US" altLang="zh-TW" dirty="0"/>
          </a:p>
        </p:txBody>
      </p:sp>
      <p:sp>
        <p:nvSpPr>
          <p:cNvPr id="17" name="矩形 16"/>
          <p:cNvSpPr/>
          <p:nvPr/>
        </p:nvSpPr>
        <p:spPr>
          <a:xfrm>
            <a:off x="3276600" y="1295400"/>
            <a:ext cx="3826689" cy="4847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TW" dirty="0" smtClean="0"/>
              <a:t>✐ </a:t>
            </a:r>
            <a:r>
              <a:rPr lang="en-US" altLang="zh-TW" dirty="0"/>
              <a:t>extends </a:t>
            </a:r>
            <a:r>
              <a:rPr lang="en-US" altLang="zh-TW" dirty="0" err="1"/>
              <a:t>django.db.models.Manager</a:t>
            </a:r>
            <a:endParaRPr kumimoji="1" lang="en-US" altLang="zh-TW" dirty="0"/>
          </a:p>
        </p:txBody>
      </p:sp>
      <p:sp>
        <p:nvSpPr>
          <p:cNvPr id="18" name="矩形 17"/>
          <p:cNvSpPr/>
          <p:nvPr/>
        </p:nvSpPr>
        <p:spPr>
          <a:xfrm>
            <a:off x="2819400" y="1752600"/>
            <a:ext cx="2057400" cy="304800"/>
          </a:xfrm>
          <a:prstGeom prst="rect">
            <a:avLst/>
          </a:prstGeom>
          <a:solidFill>
            <a:srgbClr val="C0504D">
              <a:alpha val="37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9" name="矩形 18"/>
          <p:cNvSpPr/>
          <p:nvPr/>
        </p:nvSpPr>
        <p:spPr>
          <a:xfrm>
            <a:off x="4191000" y="4849252"/>
            <a:ext cx="3470534" cy="4847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TW" dirty="0" smtClean="0"/>
              <a:t>✐ replacing </a:t>
            </a:r>
            <a:r>
              <a:rPr lang="en-US" altLang="zh-TW" dirty="0"/>
              <a:t>the “default” </a:t>
            </a:r>
            <a:r>
              <a:rPr lang="en-US" altLang="zh-TW" dirty="0" smtClean="0"/>
              <a:t>manager</a:t>
            </a:r>
            <a:endParaRPr kumimoji="1"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7749830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圖片 19" descr="螢幕快照 2015-10-07 下午10.16.38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787" b="3514"/>
          <a:stretch/>
        </p:blipFill>
        <p:spPr>
          <a:xfrm>
            <a:off x="304800" y="4800600"/>
            <a:ext cx="4953000" cy="496718"/>
          </a:xfrm>
          <a:prstGeom prst="rect">
            <a:avLst/>
          </a:prstGeom>
        </p:spPr>
      </p:pic>
      <p:pic>
        <p:nvPicPr>
          <p:cNvPr id="8" name="圖片 7" descr="螢幕快照 2015-10-07 下午11.16.51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20" t="44571"/>
          <a:stretch/>
        </p:blipFill>
        <p:spPr>
          <a:xfrm>
            <a:off x="7443815" y="2309785"/>
            <a:ext cx="1676400" cy="232343"/>
          </a:xfrm>
          <a:prstGeom prst="rect">
            <a:avLst/>
          </a:prstGeom>
        </p:spPr>
      </p:pic>
      <p:pic>
        <p:nvPicPr>
          <p:cNvPr id="7" name="圖片 6" descr="螢幕快照 2015-10-07 下午11.16.4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786026"/>
            <a:ext cx="7162800" cy="785531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066800"/>
          </a:xfrm>
          <a:solidFill>
            <a:srgbClr val="943734"/>
          </a:solidFill>
        </p:spPr>
        <p:txBody>
          <a:bodyPr/>
          <a:lstStyle/>
          <a:p>
            <a:r>
              <a:rPr lang="en-US" altLang="zh-TW" sz="4000" b="1" dirty="0" smtClean="0">
                <a:solidFill>
                  <a:srgbClr val="FFFFFF"/>
                </a:solidFill>
              </a:rPr>
              <a:t>M</a:t>
            </a:r>
            <a:r>
              <a:rPr lang="en-US" altLang="zh-TW" sz="4000" b="1" dirty="0">
                <a:solidFill>
                  <a:srgbClr val="FFFFFF"/>
                </a:solidFill>
              </a:rPr>
              <a:t>odifying Initial Manager </a:t>
            </a:r>
            <a:r>
              <a:rPr lang="en-US" altLang="zh-TW" sz="4000" b="1" dirty="0" err="1" smtClean="0">
                <a:solidFill>
                  <a:srgbClr val="FFFFFF"/>
                </a:solidFill>
              </a:rPr>
              <a:t>QuerySets</a:t>
            </a:r>
            <a:endParaRPr kumimoji="1" lang="zh-TW" altLang="en-US" sz="3800" dirty="0">
              <a:solidFill>
                <a:srgbClr val="FFFFFF"/>
              </a:solidFill>
            </a:endParaRPr>
          </a:p>
        </p:txBody>
      </p:sp>
      <p:pic>
        <p:nvPicPr>
          <p:cNvPr id="11" name="圖片 10" descr="螢幕快照 2015-10-07 下午10.16.38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832"/>
          <a:stretch/>
        </p:blipFill>
        <p:spPr>
          <a:xfrm>
            <a:off x="304800" y="2809148"/>
            <a:ext cx="4953000" cy="1404181"/>
          </a:xfrm>
          <a:prstGeom prst="rect">
            <a:avLst/>
          </a:prstGeom>
        </p:spPr>
      </p:pic>
      <p:sp>
        <p:nvSpPr>
          <p:cNvPr id="12" name="文字方塊 11"/>
          <p:cNvSpPr txBox="1"/>
          <p:nvPr/>
        </p:nvSpPr>
        <p:spPr>
          <a:xfrm>
            <a:off x="1143000" y="2100590"/>
            <a:ext cx="1371600" cy="261610"/>
          </a:xfrm>
          <a:prstGeom prst="rect">
            <a:avLst/>
          </a:prstGeom>
          <a:noFill/>
          <a:ln>
            <a:solidFill>
              <a:srgbClr val="C0504D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TW" sz="1100" dirty="0" smtClean="0"/>
              <a:t>                                             </a:t>
            </a:r>
            <a:endParaRPr kumimoji="1" lang="zh-TW" altLang="en-US" sz="1100" dirty="0"/>
          </a:p>
        </p:txBody>
      </p:sp>
      <p:pic>
        <p:nvPicPr>
          <p:cNvPr id="9" name="圖片 8" descr="螢幕快照 2015-10-07 下午11.21.40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667001"/>
            <a:ext cx="4844145" cy="228600"/>
          </a:xfrm>
          <a:prstGeom prst="rect">
            <a:avLst/>
          </a:prstGeom>
        </p:spPr>
      </p:pic>
      <p:pic>
        <p:nvPicPr>
          <p:cNvPr id="10" name="圖片 9" descr="螢幕快照 2015-10-07 下午11.22.34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4191000"/>
            <a:ext cx="6705600" cy="428017"/>
          </a:xfrm>
          <a:prstGeom prst="rect">
            <a:avLst/>
          </a:prstGeom>
          <a:ln>
            <a:solidFill>
              <a:schemeClr val="accent2"/>
            </a:solidFill>
          </a:ln>
        </p:spPr>
      </p:pic>
      <p:pic>
        <p:nvPicPr>
          <p:cNvPr id="13" name="圖片 12" descr="螢幕快照 2015-10-07 下午11.27.27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5410200"/>
            <a:ext cx="4013200" cy="901700"/>
          </a:xfrm>
          <a:prstGeom prst="rect">
            <a:avLst/>
          </a:prstGeom>
        </p:spPr>
      </p:pic>
      <p:sp>
        <p:nvSpPr>
          <p:cNvPr id="21" name="文字方塊 20"/>
          <p:cNvSpPr txBox="1"/>
          <p:nvPr/>
        </p:nvSpPr>
        <p:spPr>
          <a:xfrm>
            <a:off x="3276600" y="5638800"/>
            <a:ext cx="1079818" cy="369332"/>
          </a:xfrm>
          <a:prstGeom prst="rect">
            <a:avLst/>
          </a:prstGeom>
          <a:solidFill>
            <a:srgbClr val="C0504D"/>
          </a:solidFill>
        </p:spPr>
        <p:txBody>
          <a:bodyPr wrap="none" rtlCol="0">
            <a:spAutoFit/>
          </a:bodyPr>
          <a:lstStyle/>
          <a:p>
            <a:r>
              <a:rPr kumimoji="1" lang="en-US" altLang="zh-TW" b="1" dirty="0" err="1" smtClean="0">
                <a:solidFill>
                  <a:schemeClr val="bg1"/>
                </a:solidFill>
              </a:rPr>
              <a:t>QuerySet</a:t>
            </a:r>
            <a:endParaRPr kumimoji="1" lang="zh-TW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84770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066800"/>
          </a:xfrm>
          <a:solidFill>
            <a:srgbClr val="943734"/>
          </a:solidFill>
        </p:spPr>
        <p:txBody>
          <a:bodyPr/>
          <a:lstStyle/>
          <a:p>
            <a:r>
              <a:rPr lang="en-US" altLang="zh-TW" sz="4000" b="1" dirty="0" smtClean="0">
                <a:solidFill>
                  <a:srgbClr val="FFFFFF"/>
                </a:solidFill>
              </a:rPr>
              <a:t>Multiple Managers</a:t>
            </a:r>
            <a:endParaRPr kumimoji="1" lang="zh-TW" altLang="en-US" sz="3800" dirty="0">
              <a:solidFill>
                <a:srgbClr val="FFFFFF"/>
              </a:solidFill>
            </a:endParaRPr>
          </a:p>
        </p:txBody>
      </p:sp>
      <p:pic>
        <p:nvPicPr>
          <p:cNvPr id="3" name="圖片 2" descr="螢幕快照 2015-10-07 下午11.28.35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67"/>
          <a:stretch/>
        </p:blipFill>
        <p:spPr>
          <a:xfrm>
            <a:off x="381000" y="1447800"/>
            <a:ext cx="8763000" cy="4317167"/>
          </a:xfrm>
          <a:prstGeom prst="rect">
            <a:avLst/>
          </a:prstGeom>
        </p:spPr>
      </p:pic>
      <p:sp>
        <p:nvSpPr>
          <p:cNvPr id="14" name="文字方塊 13"/>
          <p:cNvSpPr txBox="1"/>
          <p:nvPr/>
        </p:nvSpPr>
        <p:spPr>
          <a:xfrm>
            <a:off x="838200" y="4800600"/>
            <a:ext cx="2667000" cy="938719"/>
          </a:xfrm>
          <a:prstGeom prst="rect">
            <a:avLst/>
          </a:prstGeom>
          <a:noFill/>
          <a:ln>
            <a:solidFill>
              <a:srgbClr val="C0504D"/>
            </a:solidFill>
          </a:ln>
        </p:spPr>
        <p:txBody>
          <a:bodyPr wrap="square" rtlCol="0">
            <a:spAutoFit/>
          </a:bodyPr>
          <a:lstStyle/>
          <a:p>
            <a:endParaRPr kumimoji="1" lang="en-US" altLang="zh-TW" sz="1100" dirty="0" smtClean="0"/>
          </a:p>
          <a:p>
            <a:endParaRPr kumimoji="1" lang="en-US" altLang="zh-TW" sz="1100" dirty="0"/>
          </a:p>
          <a:p>
            <a:endParaRPr kumimoji="1" lang="en-US" altLang="zh-TW" sz="1100" dirty="0" smtClean="0"/>
          </a:p>
          <a:p>
            <a:endParaRPr kumimoji="1" lang="en-US" altLang="zh-TW" sz="1100" dirty="0"/>
          </a:p>
          <a:p>
            <a:endParaRPr kumimoji="1" lang="zh-TW" altLang="en-US" sz="11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4038600" y="5257800"/>
            <a:ext cx="42121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✐ </a:t>
            </a:r>
            <a:r>
              <a:rPr lang="en-US" altLang="zh-TW" dirty="0" err="1" smtClean="0"/>
              <a:t>Django</a:t>
            </a:r>
            <a:r>
              <a:rPr lang="en-US" altLang="zh-TW" dirty="0" smtClean="0"/>
              <a:t> </a:t>
            </a:r>
            <a:r>
              <a:rPr lang="en-US" altLang="zh-TW" dirty="0"/>
              <a:t>interprets </a:t>
            </a:r>
            <a:r>
              <a:rPr lang="en-US" altLang="zh-TW" dirty="0" smtClean="0"/>
              <a:t>the </a:t>
            </a:r>
            <a:r>
              <a:rPr lang="en-US" altLang="zh-TW" i="1" dirty="0"/>
              <a:t>first</a:t>
            </a:r>
            <a:r>
              <a:rPr lang="en-US" altLang="zh-TW" dirty="0"/>
              <a:t> Manager </a:t>
            </a:r>
            <a:endParaRPr lang="en-US" altLang="zh-TW" dirty="0" smtClean="0"/>
          </a:p>
          <a:p>
            <a:r>
              <a:rPr lang="en-US" altLang="zh-TW" dirty="0" smtClean="0"/>
              <a:t>defined </a:t>
            </a:r>
            <a:r>
              <a:rPr lang="en-US" altLang="zh-TW" dirty="0"/>
              <a:t>in a class as the “default” Manager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877052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667000"/>
            <a:ext cx="8229600" cy="1066800"/>
          </a:xfrm>
          <a:solidFill>
            <a:srgbClr val="943734"/>
          </a:solidFill>
        </p:spPr>
        <p:txBody>
          <a:bodyPr/>
          <a:lstStyle/>
          <a:p>
            <a:r>
              <a:rPr lang="en-US" altLang="zh-TW" sz="4000" b="1" dirty="0" smtClean="0">
                <a:solidFill>
                  <a:srgbClr val="FFFFFF"/>
                </a:solidFill>
              </a:rPr>
              <a:t>Model Methods</a:t>
            </a:r>
            <a:endParaRPr kumimoji="1" lang="zh-TW" altLang="en-US" sz="3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68797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066800"/>
          </a:xfrm>
          <a:solidFill>
            <a:srgbClr val="943734"/>
          </a:solidFill>
        </p:spPr>
        <p:txBody>
          <a:bodyPr/>
          <a:lstStyle/>
          <a:p>
            <a:r>
              <a:rPr lang="en-US" altLang="zh-TW" sz="4000" b="1" dirty="0" smtClean="0">
                <a:solidFill>
                  <a:srgbClr val="FFFFFF"/>
                </a:solidFill>
              </a:rPr>
              <a:t>Model Methods</a:t>
            </a:r>
            <a:endParaRPr kumimoji="1" lang="zh-TW" altLang="en-US" sz="3800" dirty="0">
              <a:solidFill>
                <a:srgbClr val="FFFFFF"/>
              </a:solidFill>
            </a:endParaRPr>
          </a:p>
        </p:txBody>
      </p:sp>
      <p:pic>
        <p:nvPicPr>
          <p:cNvPr id="3" name="圖片 2" descr="螢幕快照 2015-10-07 下午11.35.4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676400"/>
            <a:ext cx="5604388" cy="4572000"/>
          </a:xfrm>
          <a:prstGeom prst="rect">
            <a:avLst/>
          </a:prstGeom>
        </p:spPr>
      </p:pic>
      <p:pic>
        <p:nvPicPr>
          <p:cNvPr id="4" name="圖片 3" descr="螢幕快照 2015-10-07 下午11.36.5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2133600"/>
            <a:ext cx="4900141" cy="1627515"/>
          </a:xfrm>
          <a:prstGeom prst="rect">
            <a:avLst/>
          </a:prstGeom>
        </p:spPr>
      </p:pic>
      <p:cxnSp>
        <p:nvCxnSpPr>
          <p:cNvPr id="6" name="直線接點 5"/>
          <p:cNvCxnSpPr/>
          <p:nvPr/>
        </p:nvCxnSpPr>
        <p:spPr>
          <a:xfrm>
            <a:off x="4419600" y="1371600"/>
            <a:ext cx="0" cy="5105400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304800" y="6581001"/>
            <a:ext cx="54864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200" dirty="0" smtClean="0">
                <a:solidFill>
                  <a:schemeClr val="bg1">
                    <a:lumMod val="50000"/>
                  </a:schemeClr>
                </a:solidFill>
              </a:rPr>
              <a:t>http</a:t>
            </a:r>
            <a:r>
              <a:rPr lang="en-US" altLang="zh-TW" sz="1200" dirty="0">
                <a:solidFill>
                  <a:schemeClr val="bg1">
                    <a:lumMod val="50000"/>
                  </a:schemeClr>
                </a:solidFill>
              </a:rPr>
              <a:t>://</a:t>
            </a:r>
            <a:r>
              <a:rPr lang="en-US" altLang="zh-TW" sz="1200" dirty="0" err="1">
                <a:solidFill>
                  <a:schemeClr val="bg1">
                    <a:lumMod val="50000"/>
                  </a:schemeClr>
                </a:solidFill>
              </a:rPr>
              <a:t>www.python.org</a:t>
            </a:r>
            <a:r>
              <a:rPr lang="en-US" altLang="zh-TW" sz="1200" dirty="0">
                <a:solidFill>
                  <a:schemeClr val="bg1">
                    <a:lumMod val="50000"/>
                  </a:schemeClr>
                </a:solidFill>
              </a:rPr>
              <a:t>/download/releases/2.2/</a:t>
            </a:r>
            <a:r>
              <a:rPr lang="en-US" altLang="zh-TW" sz="1200" dirty="0" err="1">
                <a:solidFill>
                  <a:schemeClr val="bg1">
                    <a:lumMod val="50000"/>
                  </a:schemeClr>
                </a:solidFill>
              </a:rPr>
              <a:t>descrintro</a:t>
            </a:r>
            <a:r>
              <a:rPr lang="en-US" altLang="zh-TW" sz="1200" dirty="0">
                <a:solidFill>
                  <a:schemeClr val="bg1">
                    <a:lumMod val="50000"/>
                  </a:schemeClr>
                </a:solidFill>
              </a:rPr>
              <a:t>/#property</a:t>
            </a:r>
            <a:endParaRPr kumimoji="1" lang="zh-TW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914400" y="6248400"/>
            <a:ext cx="5597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✐</a:t>
            </a:r>
            <a:r>
              <a:rPr lang="en-US" altLang="zh-TW" dirty="0" smtClean="0"/>
              <a:t>property</a:t>
            </a:r>
            <a:r>
              <a:rPr lang="en-US" altLang="zh-TW" dirty="0"/>
              <a:t>(</a:t>
            </a:r>
            <a:r>
              <a:rPr lang="en-US" altLang="zh-TW" dirty="0" err="1"/>
              <a:t>fget</a:t>
            </a:r>
            <a:r>
              <a:rPr lang="en-US" altLang="zh-TW" dirty="0"/>
              <a:t>=None, </a:t>
            </a:r>
            <a:r>
              <a:rPr lang="en-US" altLang="zh-TW" dirty="0" err="1"/>
              <a:t>fset</a:t>
            </a:r>
            <a:r>
              <a:rPr lang="en-US" altLang="zh-TW" dirty="0"/>
              <a:t>=None, </a:t>
            </a:r>
            <a:r>
              <a:rPr lang="en-US" altLang="zh-TW" dirty="0" err="1"/>
              <a:t>fdel</a:t>
            </a:r>
            <a:r>
              <a:rPr lang="en-US" altLang="zh-TW" dirty="0"/>
              <a:t>=None, doc=None)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784572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Model Method:</a:t>
            </a:r>
          </a:p>
          <a:p>
            <a:pPr marL="685800" lvl="1">
              <a:lnSpc>
                <a:spcPct val="150000"/>
              </a:lnSpc>
              <a:buFont typeface="Symbol" charset="2"/>
              <a:buChar char="-"/>
            </a:pPr>
            <a:r>
              <a:rPr lang="en-US" altLang="zh-TW" dirty="0"/>
              <a:t>“row-level” functionality to objects</a:t>
            </a:r>
          </a:p>
          <a:p>
            <a:pPr marL="685800" lvl="1">
              <a:lnSpc>
                <a:spcPct val="150000"/>
              </a:lnSpc>
              <a:buFont typeface="Symbol" charset="2"/>
              <a:buChar char="-"/>
            </a:pPr>
            <a:r>
              <a:rPr lang="en-US" altLang="zh-TW" dirty="0"/>
              <a:t>Act on a particular model instance</a:t>
            </a:r>
          </a:p>
          <a:p>
            <a:pPr>
              <a:lnSpc>
                <a:spcPct val="150000"/>
              </a:lnSpc>
            </a:pPr>
            <a:r>
              <a:rPr lang="en-US" altLang="zh-TW" dirty="0"/>
              <a:t>Managers:</a:t>
            </a:r>
          </a:p>
          <a:p>
            <a:pPr marL="685800" lvl="1">
              <a:lnSpc>
                <a:spcPct val="150000"/>
              </a:lnSpc>
              <a:buFont typeface="Symbol" charset="2"/>
              <a:buChar char="-"/>
            </a:pPr>
            <a:r>
              <a:rPr lang="en-US" altLang="zh-TW" dirty="0"/>
              <a:t>“table-wide” </a:t>
            </a:r>
            <a:r>
              <a:rPr lang="en-US" altLang="zh-TW" dirty="0" smtClean="0"/>
              <a:t>or “table-level”</a:t>
            </a:r>
            <a:endParaRPr kumimoji="1" lang="zh-TW" altLang="en-US" dirty="0"/>
          </a:p>
          <a:p>
            <a:endParaRPr kumimoji="1" lang="zh-TW" altLang="en-US" dirty="0"/>
          </a:p>
        </p:txBody>
      </p:sp>
      <p:sp>
        <p:nvSpPr>
          <p:cNvPr id="4" name="標題 1"/>
          <p:cNvSpPr txBox="1">
            <a:spLocks/>
          </p:cNvSpPr>
          <p:nvPr/>
        </p:nvSpPr>
        <p:spPr bwMode="auto">
          <a:xfrm>
            <a:off x="457200" y="152400"/>
            <a:ext cx="8229600" cy="1066800"/>
          </a:xfrm>
          <a:prstGeom prst="rect">
            <a:avLst/>
          </a:prstGeom>
          <a:solidFill>
            <a:srgbClr val="94373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zh-TW" sz="4000" b="1" dirty="0" smtClean="0">
                <a:solidFill>
                  <a:srgbClr val="FFFFFF"/>
                </a:solidFill>
              </a:rPr>
              <a:t>Comparison</a:t>
            </a:r>
            <a:endParaRPr kumimoji="1" lang="zh-TW" altLang="en-US" sz="3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55525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667000"/>
            <a:ext cx="8229600" cy="1066800"/>
          </a:xfrm>
          <a:solidFill>
            <a:srgbClr val="943734"/>
          </a:solidFill>
        </p:spPr>
        <p:txBody>
          <a:bodyPr/>
          <a:lstStyle/>
          <a:p>
            <a:r>
              <a:rPr lang="en-US" altLang="zh-TW" sz="4000" b="1" dirty="0">
                <a:solidFill>
                  <a:srgbClr val="FFFFFF"/>
                </a:solidFill>
              </a:rPr>
              <a:t>Executing Raw SQL Queries</a:t>
            </a:r>
            <a:endParaRPr kumimoji="1" lang="zh-TW" altLang="en-US" sz="3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33408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066800"/>
          </a:xfrm>
          <a:solidFill>
            <a:srgbClr val="943734"/>
          </a:solidFill>
        </p:spPr>
        <p:txBody>
          <a:bodyPr/>
          <a:lstStyle/>
          <a:p>
            <a:r>
              <a:rPr kumimoji="1" lang="en-US" altLang="zh-TW" b="1" dirty="0">
                <a:solidFill>
                  <a:schemeClr val="bg1"/>
                </a:solidFill>
              </a:rPr>
              <a:t>Recall of Chapter </a:t>
            </a:r>
            <a:r>
              <a:rPr kumimoji="1" lang="en-US" altLang="zh-TW" b="1" dirty="0" smtClean="0">
                <a:solidFill>
                  <a:schemeClr val="bg1"/>
                </a:solidFill>
              </a:rPr>
              <a:t>5</a:t>
            </a:r>
            <a:endParaRPr kumimoji="1" lang="zh-TW" altLang="en-US" b="1" dirty="0">
              <a:solidFill>
                <a:schemeClr val="bg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648200" y="4724400"/>
            <a:ext cx="4191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altLang="zh-TW" sz="2000" dirty="0"/>
              <a:t>D</a:t>
            </a:r>
            <a:r>
              <a:rPr lang="en-US" altLang="zh-TW" sz="2000" dirty="0" smtClean="0"/>
              <a:t>efine </a:t>
            </a:r>
            <a:r>
              <a:rPr lang="en-US" altLang="zh-TW" sz="2000" dirty="0"/>
              <a:t>models </a:t>
            </a:r>
            <a:endParaRPr lang="en-US" altLang="zh-TW" sz="2000" dirty="0" smtClean="0"/>
          </a:p>
          <a:p>
            <a:pPr marL="285750" indent="-285750">
              <a:buFont typeface="Arial"/>
              <a:buChar char="•"/>
            </a:pPr>
            <a:r>
              <a:rPr lang="en-US" altLang="zh-TW" sz="2000" dirty="0"/>
              <a:t>U</a:t>
            </a:r>
            <a:r>
              <a:rPr lang="en-US" altLang="zh-TW" sz="2000" dirty="0" smtClean="0"/>
              <a:t>se </a:t>
            </a:r>
            <a:r>
              <a:rPr lang="en-US" altLang="zh-TW" sz="2000" dirty="0"/>
              <a:t>the database API to create, retrieve, update and delete records</a:t>
            </a:r>
            <a:endParaRPr kumimoji="1" lang="zh-TW" altLang="en-US" sz="2000" dirty="0"/>
          </a:p>
        </p:txBody>
      </p:sp>
      <p:pic>
        <p:nvPicPr>
          <p:cNvPr id="9" name="圖片 8" descr="螢幕快照 2015-10-07 下午9.27.4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2895600"/>
            <a:ext cx="4559300" cy="1181100"/>
          </a:xfrm>
          <a:prstGeom prst="rect">
            <a:avLst/>
          </a:prstGeom>
        </p:spPr>
      </p:pic>
      <p:pic>
        <p:nvPicPr>
          <p:cNvPr id="10" name="圖片 9" descr="螢幕快照 2015-10-07 下午9.28.1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327306"/>
            <a:ext cx="4180609" cy="5530694"/>
          </a:xfrm>
          <a:prstGeom prst="rect">
            <a:avLst/>
          </a:prstGeom>
        </p:spPr>
      </p:pic>
      <p:cxnSp>
        <p:nvCxnSpPr>
          <p:cNvPr id="11" name="直線接點 10"/>
          <p:cNvCxnSpPr/>
          <p:nvPr/>
        </p:nvCxnSpPr>
        <p:spPr>
          <a:xfrm>
            <a:off x="4419600" y="1371600"/>
            <a:ext cx="0" cy="5105400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73937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>
            <a:spLocks/>
          </p:cNvSpPr>
          <p:nvPr/>
        </p:nvSpPr>
        <p:spPr bwMode="auto">
          <a:xfrm>
            <a:off x="457200" y="152400"/>
            <a:ext cx="8229600" cy="1066800"/>
          </a:xfrm>
          <a:prstGeom prst="rect">
            <a:avLst/>
          </a:prstGeom>
          <a:solidFill>
            <a:srgbClr val="94373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zh-TW" sz="4000" b="1" dirty="0">
                <a:solidFill>
                  <a:srgbClr val="FFFFFF"/>
                </a:solidFill>
              </a:rPr>
              <a:t>Executing Raw SQL Queries</a:t>
            </a:r>
            <a:endParaRPr kumimoji="1" lang="zh-TW" altLang="en-US" sz="3800" dirty="0">
              <a:solidFill>
                <a:srgbClr val="FFFFFF"/>
              </a:solidFill>
            </a:endParaRPr>
          </a:p>
        </p:txBody>
      </p:sp>
      <p:pic>
        <p:nvPicPr>
          <p:cNvPr id="5" name="圖片 4" descr="螢幕快照 2015-10-07 下午11.47.2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600200"/>
            <a:ext cx="4800600" cy="25146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667000" y="1676400"/>
            <a:ext cx="1066800" cy="228600"/>
          </a:xfrm>
          <a:prstGeom prst="rect">
            <a:avLst/>
          </a:prstGeom>
          <a:solidFill>
            <a:srgbClr val="C0504D">
              <a:alpha val="37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1676400" y="1295400"/>
            <a:ext cx="2533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✐ current </a:t>
            </a:r>
            <a:r>
              <a:rPr lang="en-US" altLang="zh-TW" dirty="0" err="1" smtClean="0"/>
              <a:t>db</a:t>
            </a:r>
            <a:r>
              <a:rPr lang="en-US" altLang="zh-TW" dirty="0" smtClean="0"/>
              <a:t> connection</a:t>
            </a:r>
            <a:endParaRPr kumimoji="1"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2590800" y="2971800"/>
            <a:ext cx="304800" cy="304800"/>
          </a:xfrm>
          <a:prstGeom prst="rect">
            <a:avLst/>
          </a:prstGeom>
          <a:solidFill>
            <a:srgbClr val="C0504D">
              <a:alpha val="37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304800" y="4114800"/>
            <a:ext cx="396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✐</a:t>
            </a:r>
            <a:r>
              <a:rPr lang="en-US" altLang="zh-TW" dirty="0" smtClean="0"/>
              <a:t>use placeholders </a:t>
            </a:r>
            <a:r>
              <a:rPr lang="en-US" altLang="zh-TW" dirty="0"/>
              <a:t>rather than adding parameters directly within the SQL</a:t>
            </a:r>
            <a:endParaRPr kumimoji="1" lang="zh-TW" altLang="en-US" dirty="0"/>
          </a:p>
        </p:txBody>
      </p:sp>
      <p:pic>
        <p:nvPicPr>
          <p:cNvPr id="10" name="圖片 9" descr="螢幕快照 2015-10-07 下午11.51.37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868"/>
          <a:stretch/>
        </p:blipFill>
        <p:spPr>
          <a:xfrm>
            <a:off x="4495800" y="1524000"/>
            <a:ext cx="4648200" cy="3670300"/>
          </a:xfrm>
          <a:prstGeom prst="rect">
            <a:avLst/>
          </a:prstGeom>
        </p:spPr>
      </p:pic>
      <p:cxnSp>
        <p:nvCxnSpPr>
          <p:cNvPr id="12" name="直線接點 11"/>
          <p:cNvCxnSpPr/>
          <p:nvPr/>
        </p:nvCxnSpPr>
        <p:spPr>
          <a:xfrm>
            <a:off x="4419600" y="1371600"/>
            <a:ext cx="0" cy="5105400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圖片 12" descr="螢幕快照 2015-10-07 下午11.54.2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5562600"/>
            <a:ext cx="3898900" cy="711200"/>
          </a:xfrm>
          <a:prstGeom prst="rect">
            <a:avLst/>
          </a:prstGeom>
        </p:spPr>
      </p:pic>
      <p:sp>
        <p:nvSpPr>
          <p:cNvPr id="14" name="文字方塊 13"/>
          <p:cNvSpPr txBox="1"/>
          <p:nvPr/>
        </p:nvSpPr>
        <p:spPr>
          <a:xfrm>
            <a:off x="5257800" y="2286000"/>
            <a:ext cx="1066800" cy="261610"/>
          </a:xfrm>
          <a:prstGeom prst="rect">
            <a:avLst/>
          </a:prstGeom>
          <a:noFill/>
          <a:ln>
            <a:solidFill>
              <a:srgbClr val="C0504D"/>
            </a:solidFill>
          </a:ln>
        </p:spPr>
        <p:txBody>
          <a:bodyPr wrap="square" rtlCol="0">
            <a:spAutoFit/>
          </a:bodyPr>
          <a:lstStyle/>
          <a:p>
            <a:endParaRPr kumimoji="1" lang="en-US" altLang="zh-TW" sz="1100" dirty="0" smtClean="0"/>
          </a:p>
        </p:txBody>
      </p:sp>
      <p:sp>
        <p:nvSpPr>
          <p:cNvPr id="15" name="文字方塊 14"/>
          <p:cNvSpPr txBox="1"/>
          <p:nvPr/>
        </p:nvSpPr>
        <p:spPr>
          <a:xfrm>
            <a:off x="152400" y="6428601"/>
            <a:ext cx="48013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solidFill>
                  <a:srgbClr val="7F7F7F"/>
                </a:solidFill>
              </a:rPr>
              <a:t>standard Python “DB-</a:t>
            </a:r>
            <a:r>
              <a:rPr lang="en-US" altLang="zh-TW" sz="1200" dirty="0" smtClean="0">
                <a:solidFill>
                  <a:srgbClr val="7F7F7F"/>
                </a:solidFill>
              </a:rPr>
              <a:t>API”:  </a:t>
            </a:r>
            <a:r>
              <a:rPr kumimoji="1" lang="en-US" altLang="zh-TW" sz="1200" dirty="0" smtClean="0">
                <a:solidFill>
                  <a:srgbClr val="7F7F7F"/>
                </a:solidFill>
              </a:rPr>
              <a:t>https</a:t>
            </a:r>
            <a:r>
              <a:rPr kumimoji="1" lang="en-US" altLang="zh-TW" sz="1200" dirty="0">
                <a:solidFill>
                  <a:srgbClr val="7F7F7F"/>
                </a:solidFill>
              </a:rPr>
              <a:t>://</a:t>
            </a:r>
            <a:r>
              <a:rPr kumimoji="1" lang="en-US" altLang="zh-TW" sz="1200" dirty="0" err="1">
                <a:solidFill>
                  <a:srgbClr val="7F7F7F"/>
                </a:solidFill>
              </a:rPr>
              <a:t>www.python.org</a:t>
            </a:r>
            <a:r>
              <a:rPr kumimoji="1" lang="en-US" altLang="zh-TW" sz="1200" dirty="0">
                <a:solidFill>
                  <a:srgbClr val="7F7F7F"/>
                </a:solidFill>
              </a:rPr>
              <a:t>/</a:t>
            </a:r>
            <a:r>
              <a:rPr kumimoji="1" lang="en-US" altLang="zh-TW" sz="1200" dirty="0" err="1">
                <a:solidFill>
                  <a:srgbClr val="7F7F7F"/>
                </a:solidFill>
              </a:rPr>
              <a:t>dev</a:t>
            </a:r>
            <a:r>
              <a:rPr kumimoji="1" lang="en-US" altLang="zh-TW" sz="1200" dirty="0">
                <a:solidFill>
                  <a:srgbClr val="7F7F7F"/>
                </a:solidFill>
              </a:rPr>
              <a:t>/peps/pep-0249/</a:t>
            </a:r>
            <a:endParaRPr kumimoji="1" lang="zh-TW" altLang="en-US" sz="1200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19487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>
            <a:spLocks/>
          </p:cNvSpPr>
          <p:nvPr/>
        </p:nvSpPr>
        <p:spPr bwMode="auto">
          <a:xfrm>
            <a:off x="457200" y="2667000"/>
            <a:ext cx="8229600" cy="1066800"/>
          </a:xfrm>
          <a:prstGeom prst="rect">
            <a:avLst/>
          </a:prstGeom>
          <a:solidFill>
            <a:srgbClr val="94373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zh-TW" sz="4000" b="1" dirty="0" smtClean="0">
                <a:solidFill>
                  <a:srgbClr val="FFFFFF"/>
                </a:solidFill>
              </a:rPr>
              <a:t>Thank you</a:t>
            </a:r>
            <a:endParaRPr kumimoji="1" lang="zh-TW" altLang="en-US" sz="3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03481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667000"/>
            <a:ext cx="8229600" cy="1066800"/>
          </a:xfrm>
          <a:solidFill>
            <a:srgbClr val="943734"/>
          </a:solidFill>
        </p:spPr>
        <p:txBody>
          <a:bodyPr/>
          <a:lstStyle/>
          <a:p>
            <a:r>
              <a:rPr lang="en-US" altLang="zh-TW" sz="4000" b="1" dirty="0" smtClean="0">
                <a:solidFill>
                  <a:srgbClr val="FFFFFF"/>
                </a:solidFill>
              </a:rPr>
              <a:t>Related Objects</a:t>
            </a:r>
            <a:endParaRPr kumimoji="1" lang="zh-TW" altLang="en-US" sz="3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15462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066800"/>
          </a:xfrm>
          <a:solidFill>
            <a:srgbClr val="943734"/>
          </a:solidFill>
        </p:spPr>
        <p:txBody>
          <a:bodyPr/>
          <a:lstStyle/>
          <a:p>
            <a:r>
              <a:rPr kumimoji="1" lang="en-US" altLang="zh-TW" b="1" dirty="0">
                <a:solidFill>
                  <a:schemeClr val="bg1"/>
                </a:solidFill>
              </a:rPr>
              <a:t>Related Objects</a:t>
            </a:r>
            <a:endParaRPr kumimoji="1" lang="zh-TW" altLang="en-US" b="1" dirty="0">
              <a:solidFill>
                <a:schemeClr val="bg1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457200" y="1676400"/>
            <a:ext cx="4191000" cy="17915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kumimoji="1" lang="en-US" altLang="zh-TW" sz="2500" dirty="0"/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kumimoji="1" lang="en-US" altLang="zh-TW" sz="2500" dirty="0" err="1" smtClean="0"/>
              <a:t>ForeignKey</a:t>
            </a:r>
            <a:endParaRPr kumimoji="1" lang="en-US" altLang="zh-TW" sz="2500" dirty="0" smtClean="0"/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kumimoji="1" lang="en-US" altLang="zh-TW" sz="2500" dirty="0" err="1" smtClean="0"/>
              <a:t>ManyToManyField</a:t>
            </a:r>
            <a:endParaRPr lang="en-US" altLang="zh-TW" sz="2500" dirty="0" smtClean="0"/>
          </a:p>
        </p:txBody>
      </p:sp>
    </p:spTree>
    <p:extLst>
      <p:ext uri="{BB962C8B-B14F-4D97-AF65-F5344CB8AC3E}">
        <p14:creationId xmlns:p14="http://schemas.microsoft.com/office/powerpoint/2010/main" val="42699036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圖片 12" descr="螢幕快照 2015-10-07 下午9.28.1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327306"/>
            <a:ext cx="4180609" cy="5530694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066800"/>
          </a:xfrm>
          <a:solidFill>
            <a:srgbClr val="943734"/>
          </a:solidFill>
        </p:spPr>
        <p:txBody>
          <a:bodyPr/>
          <a:lstStyle/>
          <a:p>
            <a:r>
              <a:rPr kumimoji="1" lang="en-US" altLang="zh-TW" b="1" dirty="0" smtClean="0">
                <a:solidFill>
                  <a:schemeClr val="bg1"/>
                </a:solidFill>
              </a:rPr>
              <a:t>Related Objects</a:t>
            </a:r>
            <a:endParaRPr kumimoji="1" lang="zh-TW" altLang="en-US" b="1" dirty="0">
              <a:solidFill>
                <a:schemeClr val="bg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981200" y="5943600"/>
            <a:ext cx="685800" cy="152400"/>
          </a:xfrm>
          <a:prstGeom prst="rect">
            <a:avLst/>
          </a:prstGeom>
          <a:solidFill>
            <a:srgbClr val="C0504D">
              <a:alpha val="37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pic>
        <p:nvPicPr>
          <p:cNvPr id="11" name="圖片 10" descr="螢幕快照 2015-10-07 下午7.13.3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3505200"/>
            <a:ext cx="3314700" cy="1460500"/>
          </a:xfrm>
          <a:prstGeom prst="rect">
            <a:avLst/>
          </a:prstGeom>
        </p:spPr>
      </p:pic>
      <p:cxnSp>
        <p:nvCxnSpPr>
          <p:cNvPr id="14" name="直線接點 13"/>
          <p:cNvCxnSpPr/>
          <p:nvPr/>
        </p:nvCxnSpPr>
        <p:spPr>
          <a:xfrm>
            <a:off x="4419600" y="1371600"/>
            <a:ext cx="0" cy="5105400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弧形向右鍵 9"/>
          <p:cNvSpPr/>
          <p:nvPr/>
        </p:nvSpPr>
        <p:spPr>
          <a:xfrm rot="10800000">
            <a:off x="3657600" y="2819400"/>
            <a:ext cx="1447800" cy="3276600"/>
          </a:xfrm>
          <a:prstGeom prst="curvedRightArrow">
            <a:avLst>
              <a:gd name="adj1" fmla="val 15116"/>
              <a:gd name="adj2" fmla="val 37772"/>
              <a:gd name="adj3" fmla="val 15667"/>
            </a:avLst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21448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圖片 12" descr="螢幕快照 2015-10-07 下午9.28.1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327306"/>
            <a:ext cx="4180609" cy="5530694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066800"/>
          </a:xfrm>
          <a:solidFill>
            <a:srgbClr val="943734"/>
          </a:solidFill>
        </p:spPr>
        <p:txBody>
          <a:bodyPr/>
          <a:lstStyle/>
          <a:p>
            <a:r>
              <a:rPr kumimoji="1" lang="en-US" altLang="zh-TW" b="1" dirty="0" smtClean="0">
                <a:solidFill>
                  <a:schemeClr val="bg1"/>
                </a:solidFill>
              </a:rPr>
              <a:t>Related Objects</a:t>
            </a:r>
            <a:endParaRPr kumimoji="1" lang="zh-TW" altLang="en-US" b="1" dirty="0">
              <a:solidFill>
                <a:schemeClr val="bg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828800" y="5715000"/>
            <a:ext cx="1066800" cy="152400"/>
          </a:xfrm>
          <a:prstGeom prst="rect">
            <a:avLst/>
          </a:prstGeom>
          <a:solidFill>
            <a:srgbClr val="C0504D">
              <a:alpha val="37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pic>
        <p:nvPicPr>
          <p:cNvPr id="4" name="圖片 3" descr="螢幕快照 2015-10-07 下午9.34.41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39"/>
          <a:stretch/>
        </p:blipFill>
        <p:spPr>
          <a:xfrm>
            <a:off x="4572000" y="2362200"/>
            <a:ext cx="4572000" cy="1549400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5562600" y="4572000"/>
            <a:ext cx="281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✐return </a:t>
            </a:r>
            <a:r>
              <a:rPr lang="en-US" altLang="zh-TW" dirty="0" err="1"/>
              <a:t>QuerySet</a:t>
            </a:r>
            <a:r>
              <a:rPr lang="en-US" altLang="zh-TW" dirty="0"/>
              <a:t> values instead of model instances</a:t>
            </a:r>
            <a:endParaRPr kumimoji="1" lang="zh-TW" altLang="en-US" dirty="0"/>
          </a:p>
        </p:txBody>
      </p:sp>
      <p:cxnSp>
        <p:nvCxnSpPr>
          <p:cNvPr id="9" name="直線接點 8"/>
          <p:cNvCxnSpPr/>
          <p:nvPr/>
        </p:nvCxnSpPr>
        <p:spPr>
          <a:xfrm>
            <a:off x="4419600" y="1371600"/>
            <a:ext cx="0" cy="5105400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弧形向右鍵 13"/>
          <p:cNvSpPr/>
          <p:nvPr/>
        </p:nvSpPr>
        <p:spPr>
          <a:xfrm rot="10800000">
            <a:off x="3962400" y="3886200"/>
            <a:ext cx="1447800" cy="1981200"/>
          </a:xfrm>
          <a:prstGeom prst="curvedRightArrow">
            <a:avLst>
              <a:gd name="adj1" fmla="val 15116"/>
              <a:gd name="adj2" fmla="val 37772"/>
              <a:gd name="adj3" fmla="val 15667"/>
            </a:avLst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07714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圖片 27" descr="螢幕快照 2015-10-07 下午9.31.0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510" y="3341112"/>
            <a:ext cx="6121090" cy="606195"/>
          </a:xfrm>
          <a:prstGeom prst="rect">
            <a:avLst/>
          </a:prstGeom>
        </p:spPr>
      </p:pic>
      <p:pic>
        <p:nvPicPr>
          <p:cNvPr id="27" name="圖片 26" descr="螢幕快照 2015-10-07 下午9.30.1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895600"/>
            <a:ext cx="6019800" cy="409799"/>
          </a:xfrm>
          <a:prstGeom prst="rect">
            <a:avLst/>
          </a:prstGeom>
        </p:spPr>
      </p:pic>
      <p:pic>
        <p:nvPicPr>
          <p:cNvPr id="26" name="圖片 25" descr="螢幕快照 2015-10-07 下午9.29.32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828800"/>
            <a:ext cx="6371560" cy="6477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066800"/>
          </a:xfrm>
          <a:solidFill>
            <a:srgbClr val="943734"/>
          </a:solidFill>
        </p:spPr>
        <p:txBody>
          <a:bodyPr/>
          <a:lstStyle/>
          <a:p>
            <a:r>
              <a:rPr kumimoji="1" lang="en-US" altLang="zh-TW" b="1" dirty="0" smtClean="0">
                <a:solidFill>
                  <a:schemeClr val="bg1"/>
                </a:solidFill>
              </a:rPr>
              <a:t>Related Objects</a:t>
            </a:r>
            <a:endParaRPr kumimoji="1" lang="zh-TW" altLang="en-US" b="1" dirty="0">
              <a:solidFill>
                <a:schemeClr val="bg1"/>
              </a:solidFill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1447800" y="2438400"/>
            <a:ext cx="4515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✐ </a:t>
            </a:r>
            <a:r>
              <a:rPr lang="en-US" altLang="zh-TW" dirty="0" err="1" smtClean="0">
                <a:solidFill>
                  <a:srgbClr val="C0504D"/>
                </a:solidFill>
                <a:latin typeface="Avenir Black"/>
                <a:cs typeface="Avenir Black"/>
              </a:rPr>
              <a:t>book_set</a:t>
            </a:r>
            <a:r>
              <a:rPr lang="en-US" altLang="zh-TW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venir Black"/>
                <a:cs typeface="Avenir Black"/>
              </a:rPr>
              <a:t> = lowercase(</a:t>
            </a:r>
            <a:r>
              <a:rPr lang="en-US" altLang="zh-TW" dirty="0" smtClean="0">
                <a:solidFill>
                  <a:schemeClr val="tx2"/>
                </a:solidFill>
                <a:latin typeface="Avenir Black"/>
                <a:cs typeface="Avenir Black"/>
              </a:rPr>
              <a:t>Book</a:t>
            </a:r>
            <a:r>
              <a:rPr lang="en-US" altLang="zh-TW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venir Black"/>
                <a:cs typeface="Avenir Black"/>
              </a:rPr>
              <a:t>) </a:t>
            </a:r>
            <a:r>
              <a:rPr lang="en-US" altLang="zh-TW" dirty="0">
                <a:latin typeface="Avenir Black"/>
                <a:cs typeface="Avenir Black"/>
              </a:rPr>
              <a:t>+</a:t>
            </a:r>
            <a:r>
              <a:rPr lang="en-US" altLang="zh-TW" dirty="0" smtClean="0">
                <a:latin typeface="Avenir Black"/>
                <a:cs typeface="Avenir Black"/>
              </a:rPr>
              <a:t> “</a:t>
            </a:r>
            <a:r>
              <a:rPr lang="en-US" altLang="zh-TW" dirty="0" smtClean="0">
                <a:solidFill>
                  <a:schemeClr val="accent2"/>
                </a:solidFill>
                <a:latin typeface="Avenir Black"/>
                <a:cs typeface="Avenir Black"/>
              </a:rPr>
              <a:t>_set</a:t>
            </a:r>
            <a:r>
              <a:rPr lang="en-US" altLang="zh-TW" dirty="0" smtClean="0">
                <a:solidFill>
                  <a:srgbClr val="0D0D0D"/>
                </a:solidFill>
                <a:latin typeface="Avenir Black"/>
                <a:cs typeface="Avenir Black"/>
              </a:rPr>
              <a:t>”</a:t>
            </a:r>
            <a:endParaRPr kumimoji="1" lang="zh-TW" altLang="en-US" dirty="0">
              <a:solidFill>
                <a:srgbClr val="0D0D0D"/>
              </a:solidFill>
              <a:latin typeface="Avenir Black"/>
              <a:cs typeface="Avenir Black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295400" y="2133600"/>
            <a:ext cx="990600" cy="304800"/>
          </a:xfrm>
          <a:prstGeom prst="rect">
            <a:avLst/>
          </a:prstGeom>
          <a:solidFill>
            <a:srgbClr val="C0504D">
              <a:alpha val="37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6858000" y="2895600"/>
            <a:ext cx="1079818" cy="369332"/>
          </a:xfrm>
          <a:prstGeom prst="rect">
            <a:avLst/>
          </a:prstGeom>
          <a:solidFill>
            <a:srgbClr val="C0504D"/>
          </a:solidFill>
        </p:spPr>
        <p:txBody>
          <a:bodyPr wrap="none" rtlCol="0">
            <a:spAutoFit/>
          </a:bodyPr>
          <a:lstStyle/>
          <a:p>
            <a:r>
              <a:rPr kumimoji="1" lang="en-US" altLang="zh-TW" b="1" dirty="0" err="1" smtClean="0">
                <a:solidFill>
                  <a:schemeClr val="bg1"/>
                </a:solidFill>
              </a:rPr>
              <a:t>QuerySet</a:t>
            </a:r>
            <a:endParaRPr kumimoji="1" lang="zh-TW" altLang="en-US" b="1" dirty="0">
              <a:solidFill>
                <a:schemeClr val="bg1"/>
              </a:solidFill>
            </a:endParaRPr>
          </a:p>
        </p:txBody>
      </p:sp>
      <p:pic>
        <p:nvPicPr>
          <p:cNvPr id="30" name="圖片 29" descr="螢幕快照 2015-10-07 下午9.41.33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4267199"/>
            <a:ext cx="7772400" cy="1001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9148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667000"/>
            <a:ext cx="8229600" cy="1066800"/>
          </a:xfrm>
          <a:solidFill>
            <a:srgbClr val="943734"/>
          </a:solidFill>
        </p:spPr>
        <p:txBody>
          <a:bodyPr/>
          <a:lstStyle/>
          <a:p>
            <a:r>
              <a:rPr kumimoji="1" lang="en-US" altLang="zh-TW" sz="3800" b="1" dirty="0">
                <a:solidFill>
                  <a:schemeClr val="bg1"/>
                </a:solidFill>
              </a:rPr>
              <a:t>Making Changes to a Database Schema</a:t>
            </a:r>
            <a:endParaRPr kumimoji="1" lang="zh-TW" altLang="en-US" sz="3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68623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M0191924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PDescription xmlns="c66daf58-3c46-4c48-8560-c485e881f7f9" xsi:nil="true"/>
    <AssetExpire xmlns="c66daf58-3c46-4c48-8560-c485e881f7f9">2035-01-01T08:00:00+00:00</AssetExpire>
    <CampaignTagsTaxHTField0 xmlns="c66daf58-3c46-4c48-8560-c485e881f7f9">
      <Terms xmlns="http://schemas.microsoft.com/office/infopath/2007/PartnerControls"/>
    </CampaignTagsTaxHTField0>
    <IntlLangReviewDate xmlns="c66daf58-3c46-4c48-8560-c485e881f7f9" xsi:nil="true"/>
    <TPFriendlyName xmlns="c66daf58-3c46-4c48-8560-c485e881f7f9" xsi:nil="true"/>
    <IntlLangReview xmlns="c66daf58-3c46-4c48-8560-c485e881f7f9" xsi:nil="true"/>
    <LocLastLocAttemptVersionLookup xmlns="c66daf58-3c46-4c48-8560-c485e881f7f9">128852</LocLastLocAttemptVersionLookup>
    <PolicheckWords xmlns="c66daf58-3c46-4c48-8560-c485e881f7f9" xsi:nil="true"/>
    <SubmitterId xmlns="c66daf58-3c46-4c48-8560-c485e881f7f9" xsi:nil="true"/>
    <AcquiredFrom xmlns="c66daf58-3c46-4c48-8560-c485e881f7f9">Community</AcquiredFrom>
    <EditorialStatus xmlns="c66daf58-3c46-4c48-8560-c485e881f7f9" xsi:nil="true"/>
    <Markets xmlns="c66daf58-3c46-4c48-8560-c485e881f7f9"/>
    <OriginAsset xmlns="c66daf58-3c46-4c48-8560-c485e881f7f9" xsi:nil="true"/>
    <AssetStart xmlns="c66daf58-3c46-4c48-8560-c485e881f7f9">2011-12-27T10:51:41+00:00</AssetStart>
    <FriendlyTitle xmlns="c66daf58-3c46-4c48-8560-c485e881f7f9" xsi:nil="true"/>
    <MarketSpecific xmlns="c66daf58-3c46-4c48-8560-c485e881f7f9">false</MarketSpecific>
    <TPNamespace xmlns="c66daf58-3c46-4c48-8560-c485e881f7f9" xsi:nil="true"/>
    <PublishStatusLookup xmlns="c66daf58-3c46-4c48-8560-c485e881f7f9">
      <Value>387633</Value>
      <Value>423525</Value>
    </PublishStatusLookup>
    <APAuthor xmlns="c66daf58-3c46-4c48-8560-c485e881f7f9">
      <UserInfo>
        <DisplayName>REDMOND\v-luannv</DisplayName>
        <AccountId>92</AccountId>
        <AccountType/>
      </UserInfo>
    </APAuthor>
    <TPCommandLine xmlns="c66daf58-3c46-4c48-8560-c485e881f7f9" xsi:nil="true"/>
    <IntlLangReviewer xmlns="c66daf58-3c46-4c48-8560-c485e881f7f9" xsi:nil="true"/>
    <OpenTemplate xmlns="c66daf58-3c46-4c48-8560-c485e881f7f9">true</OpenTemplate>
    <CSXSubmissionDate xmlns="c66daf58-3c46-4c48-8560-c485e881f7f9" xsi:nil="true"/>
    <TaxCatchAll xmlns="c66daf58-3c46-4c48-8560-c485e881f7f9"/>
    <Manager xmlns="c66daf58-3c46-4c48-8560-c485e881f7f9" xsi:nil="true"/>
    <NumericId xmlns="c66daf58-3c46-4c48-8560-c485e881f7f9" xsi:nil="true"/>
    <ParentAssetId xmlns="c66daf58-3c46-4c48-8560-c485e881f7f9" xsi:nil="true"/>
    <OriginalSourceMarket xmlns="c66daf58-3c46-4c48-8560-c485e881f7f9">english</OriginalSourceMarket>
    <ApprovalStatus xmlns="c66daf58-3c46-4c48-8560-c485e881f7f9">InProgress</ApprovalStatus>
    <TPComponent xmlns="c66daf58-3c46-4c48-8560-c485e881f7f9" xsi:nil="true"/>
    <EditorialTags xmlns="c66daf58-3c46-4c48-8560-c485e881f7f9" xsi:nil="true"/>
    <TPExecutable xmlns="c66daf58-3c46-4c48-8560-c485e881f7f9" xsi:nil="true"/>
    <TPLaunchHelpLink xmlns="c66daf58-3c46-4c48-8560-c485e881f7f9" xsi:nil="true"/>
    <LocComments xmlns="c66daf58-3c46-4c48-8560-c485e881f7f9" xsi:nil="true"/>
    <LocRecommendedHandoff xmlns="c66daf58-3c46-4c48-8560-c485e881f7f9" xsi:nil="true"/>
    <SourceTitle xmlns="c66daf58-3c46-4c48-8560-c485e881f7f9" xsi:nil="true"/>
    <CSXUpdate xmlns="c66daf58-3c46-4c48-8560-c485e881f7f9">false</CSXUpdate>
    <IntlLocPriority xmlns="c66daf58-3c46-4c48-8560-c485e881f7f9" xsi:nil="true"/>
    <UAProjectedTotalWords xmlns="c66daf58-3c46-4c48-8560-c485e881f7f9" xsi:nil="true"/>
    <AssetType xmlns="c66daf58-3c46-4c48-8560-c485e881f7f9">TP</AssetType>
    <MachineTranslated xmlns="c66daf58-3c46-4c48-8560-c485e881f7f9">false</MachineTranslated>
    <OutputCachingOn xmlns="c66daf58-3c46-4c48-8560-c485e881f7f9">true</OutputCachingOn>
    <TemplateStatus xmlns="c66daf58-3c46-4c48-8560-c485e881f7f9" xsi:nil="true"/>
    <IsSearchable xmlns="c66daf58-3c46-4c48-8560-c485e881f7f9">true</IsSearchable>
    <ContentItem xmlns="c66daf58-3c46-4c48-8560-c485e881f7f9" xsi:nil="true"/>
    <HandoffToMSDN xmlns="c66daf58-3c46-4c48-8560-c485e881f7f9" xsi:nil="true"/>
    <ShowIn xmlns="c66daf58-3c46-4c48-8560-c485e881f7f9">Show everywhere</ShowIn>
    <ThumbnailAssetId xmlns="c66daf58-3c46-4c48-8560-c485e881f7f9" xsi:nil="true"/>
    <UALocComments xmlns="c66daf58-3c46-4c48-8560-c485e881f7f9" xsi:nil="true"/>
    <UALocRecommendation xmlns="c66daf58-3c46-4c48-8560-c485e881f7f9">Localize</UALocRecommendation>
    <LastModifiedDateTime xmlns="c66daf58-3c46-4c48-8560-c485e881f7f9" xsi:nil="true"/>
    <LegacyData xmlns="c66daf58-3c46-4c48-8560-c485e881f7f9" xsi:nil="true"/>
    <LocManualTestRequired xmlns="c66daf58-3c46-4c48-8560-c485e881f7f9" xsi:nil="true"/>
    <ClipArtFilename xmlns="c66daf58-3c46-4c48-8560-c485e881f7f9" xsi:nil="true"/>
    <TPApplication xmlns="c66daf58-3c46-4c48-8560-c485e881f7f9" xsi:nil="true"/>
    <CSXHash xmlns="c66daf58-3c46-4c48-8560-c485e881f7f9" xsi:nil="true"/>
    <DirectSourceMarket xmlns="c66daf58-3c46-4c48-8560-c485e881f7f9">english</DirectSourceMarket>
    <PrimaryImageGen xmlns="c66daf58-3c46-4c48-8560-c485e881f7f9">true</PrimaryImageGen>
    <PlannedPubDate xmlns="c66daf58-3c46-4c48-8560-c485e881f7f9" xsi:nil="true"/>
    <CSXSubmissionMarket xmlns="c66daf58-3c46-4c48-8560-c485e881f7f9" xsi:nil="true"/>
    <Downloads xmlns="c66daf58-3c46-4c48-8560-c485e881f7f9">0</Downloads>
    <ArtSampleDocs xmlns="c66daf58-3c46-4c48-8560-c485e881f7f9" xsi:nil="true"/>
    <TrustLevel xmlns="c66daf58-3c46-4c48-8560-c485e881f7f9">1 Microsoft Managed Content</TrustLevel>
    <BlockPublish xmlns="c66daf58-3c46-4c48-8560-c485e881f7f9" xsi:nil="true"/>
    <TPLaunchHelpLinkType xmlns="c66daf58-3c46-4c48-8560-c485e881f7f9">Template</TPLaunchHelpLinkType>
    <LocalizationTagsTaxHTField0 xmlns="c66daf58-3c46-4c48-8560-c485e881f7f9">
      <Terms xmlns="http://schemas.microsoft.com/office/infopath/2007/PartnerControls"/>
    </LocalizationTagsTaxHTField0>
    <BusinessGroup xmlns="c66daf58-3c46-4c48-8560-c485e881f7f9" xsi:nil="true"/>
    <Providers xmlns="c66daf58-3c46-4c48-8560-c485e881f7f9" xsi:nil="true"/>
    <TemplateTemplateType xmlns="c66daf58-3c46-4c48-8560-c485e881f7f9">PowerPoint Presentation Template</TemplateTemplateType>
    <TimesCloned xmlns="c66daf58-3c46-4c48-8560-c485e881f7f9" xsi:nil="true"/>
    <TPAppVersion xmlns="c66daf58-3c46-4c48-8560-c485e881f7f9" xsi:nil="true"/>
    <VoteCount xmlns="c66daf58-3c46-4c48-8560-c485e881f7f9" xsi:nil="true"/>
    <AverageRating xmlns="c66daf58-3c46-4c48-8560-c485e881f7f9" xsi:nil="true"/>
    <FeatureTagsTaxHTField0 xmlns="c66daf58-3c46-4c48-8560-c485e881f7f9">
      <Terms xmlns="http://schemas.microsoft.com/office/infopath/2007/PartnerControls"/>
    </FeatureTagsTaxHTField0>
    <Provider xmlns="c66daf58-3c46-4c48-8560-c485e881f7f9" xsi:nil="true"/>
    <UACurrentWords xmlns="c66daf58-3c46-4c48-8560-c485e881f7f9" xsi:nil="true"/>
    <AssetId xmlns="c66daf58-3c46-4c48-8560-c485e881f7f9">TP101919199</AssetId>
    <TPClientViewer xmlns="c66daf58-3c46-4c48-8560-c485e881f7f9" xsi:nil="true"/>
    <DSATActionTaken xmlns="c66daf58-3c46-4c48-8560-c485e881f7f9">Best Bets</DSATActionTaken>
    <APEditor xmlns="c66daf58-3c46-4c48-8560-c485e881f7f9">
      <UserInfo>
        <DisplayName/>
        <AccountId xsi:nil="true"/>
        <AccountType/>
      </UserInfo>
    </APEditor>
    <TPInstallLocation xmlns="c66daf58-3c46-4c48-8560-c485e881f7f9" xsi:nil="true"/>
    <OOCacheId xmlns="c66daf58-3c46-4c48-8560-c485e881f7f9" xsi:nil="true"/>
    <IsDeleted xmlns="c66daf58-3c46-4c48-8560-c485e881f7f9">false</IsDeleted>
    <PublishTargets xmlns="c66daf58-3c46-4c48-8560-c485e881f7f9">OfficeOnline</PublishTargets>
    <ApprovalLog xmlns="c66daf58-3c46-4c48-8560-c485e881f7f9" xsi:nil="true"/>
    <BugNumber xmlns="c66daf58-3c46-4c48-8560-c485e881f7f9" xsi:nil="true"/>
    <CrawlForDependencies xmlns="c66daf58-3c46-4c48-8560-c485e881f7f9">false</CrawlForDependencies>
    <InternalTagsTaxHTField0 xmlns="c66daf58-3c46-4c48-8560-c485e881f7f9">
      <Terms xmlns="http://schemas.microsoft.com/office/infopath/2007/PartnerControls"/>
    </InternalTagsTaxHTField0>
    <LastHandOff xmlns="c66daf58-3c46-4c48-8560-c485e881f7f9" xsi:nil="true"/>
    <Milestone xmlns="c66daf58-3c46-4c48-8560-c485e881f7f9" xsi:nil="true"/>
    <OriginalRelease xmlns="c66daf58-3c46-4c48-8560-c485e881f7f9">14</OriginalRelease>
    <RecommendationsModifier xmlns="c66daf58-3c46-4c48-8560-c485e881f7f9" xsi:nil="true"/>
    <ScenarioTagsTaxHTField0 xmlns="c66daf58-3c46-4c48-8560-c485e881f7f9">
      <Terms xmlns="http://schemas.microsoft.com/office/infopath/2007/PartnerControls"/>
    </ScenarioTagsTaxHTField0>
    <UANotes xmlns="c66daf58-3c46-4c48-8560-c485e881f7f9" xsi:nil="true"/>
    <Component xmlns="8e8ea6d1-e150-4704-b47c-0a92d6aed386" xsi:nil="true"/>
    <Description0 xmlns="8e8ea6d1-e150-4704-b47c-0a92d6aed386" xsi:nil="true"/>
    <LocLastLocAttemptVersionTypeLookup xmlns="c66daf58-3c46-4c48-8560-c485e881f7f9" xsi:nil="true"/>
    <LocPublishedLinkedAssetsLookup xmlns="c66daf58-3c46-4c48-8560-c485e881f7f9" xsi:nil="true"/>
    <LocNewPublishedVersionLookup xmlns="c66daf58-3c46-4c48-8560-c485e881f7f9" xsi:nil="true"/>
    <LocOverallPublishStatusLookup xmlns="c66daf58-3c46-4c48-8560-c485e881f7f9" xsi:nil="true"/>
    <LocOverallLocStatusLookup xmlns="c66daf58-3c46-4c48-8560-c485e881f7f9" xsi:nil="true"/>
    <LastPublishResultLookup xmlns="c66daf58-3c46-4c48-8560-c485e881f7f9"/>
    <LocPublishedDependentAssetsLookup xmlns="c66daf58-3c46-4c48-8560-c485e881f7f9" xsi:nil="true"/>
    <LocProcessedForHandoffsLookup xmlns="c66daf58-3c46-4c48-8560-c485e881f7f9" xsi:nil="true"/>
    <LocOverallPreviewStatusLookup xmlns="c66daf58-3c46-4c48-8560-c485e881f7f9" xsi:nil="true"/>
    <LocProcessedForMarketsLookup xmlns="c66daf58-3c46-4c48-8560-c485e881f7f9" xsi:nil="true"/>
    <LocOverallHandbackStatusLookup xmlns="c66daf58-3c46-4c48-8560-c485e881f7f9" xsi:nil="true"/>
    <LocMarketGroupTiers2 xmlns="c66daf58-3c46-4c48-8560-c485e881f7f9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9D4095AFEE790E42B52CF3AD35B999BF040086E71550AC00CE488731BAE03648ABFB" ma:contentTypeVersion="69" ma:contentTypeDescription="Create a new document." ma:contentTypeScope="" ma:versionID="19c8e0d4ec850202fc84bb6df7d27d5a">
  <xsd:schema xmlns:xsd="http://www.w3.org/2001/XMLSchema" xmlns:xs="http://www.w3.org/2001/XMLSchema" xmlns:p="http://schemas.microsoft.com/office/2006/metadata/properties" xmlns:ns2="c66daf58-3c46-4c48-8560-c485e881f7f9" xmlns:ns3="8e8ea6d1-e150-4704-b47c-0a92d6aed386" targetNamespace="http://schemas.microsoft.com/office/2006/metadata/properties" ma:root="true" ma:fieldsID="61474f05e94678c8e4bfc6326c72eb04" ns2:_="" ns3:_="">
    <xsd:import namespace="c66daf58-3c46-4c48-8560-c485e881f7f9"/>
    <xsd:import namespace="8e8ea6d1-e150-4704-b47c-0a92d6aed386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  <xsd:element ref="ns3:Description0" minOccurs="0"/>
                <xsd:element ref="ns3:Compone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66daf58-3c46-4c48-8560-c485e881f7f9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0:00:00Z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7395a81f-9577-418e-910a-32f7a61cddb7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5EEE958E-8061-4FA6-908C-FF1913BBCE99}" ma:internalName="CSXSubmissionMarket" ma:readOnly="false" ma:showField="MarketName" ma:web="c66daf58-3c46-4c48-8560-c485e881f7f9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c3aa597f-d352-4d18-b6bb-dd7b199309e2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4424DF09-D473-47CB-8F99-CE4C88C30A56}" ma:internalName="InProjectListLookup" ma:readOnly="true" ma:showField="InProjectList" ma:web="c66daf58-3c46-4c48-8560-c485e881f7f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c392861a-3365-44e0-a108-b907e1530f9f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4424DF09-D473-47CB-8F99-CE4C88C30A56}" ma:internalName="LastCompleteVersionLookup" ma:readOnly="true" ma:showField="LastCompleteVersion" ma:web="c66daf58-3c46-4c48-8560-c485e881f7f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4424DF09-D473-47CB-8F99-CE4C88C30A56}" ma:internalName="LastPreviewErrorLookup" ma:readOnly="true" ma:showField="LastPreviewError" ma:web="c66daf58-3c46-4c48-8560-c485e881f7f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4424DF09-D473-47CB-8F99-CE4C88C30A56}" ma:internalName="LastPreviewResultLookup" ma:readOnly="true" ma:showField="LastPreviewResult" ma:web="c66daf58-3c46-4c48-8560-c485e881f7f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4424DF09-D473-47CB-8F99-CE4C88C30A56}" ma:internalName="LastPreviewAttemptDateLookup" ma:readOnly="true" ma:showField="LastPreviewAttemptDate" ma:web="c66daf58-3c46-4c48-8560-c485e881f7f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4424DF09-D473-47CB-8F99-CE4C88C30A56}" ma:internalName="LastPreviewedByLookup" ma:readOnly="true" ma:showField="LastPreviewedBy" ma:web="c66daf58-3c46-4c48-8560-c485e881f7f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4424DF09-D473-47CB-8F99-CE4C88C30A56}" ma:internalName="LastPreviewTimeLookup" ma:readOnly="true" ma:showField="LastPreviewTime" ma:web="c66daf58-3c46-4c48-8560-c485e881f7f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4424DF09-D473-47CB-8F99-CE4C88C30A56}" ma:internalName="LastPreviewVersionLookup" ma:readOnly="true" ma:showField="LastPreviewVersion" ma:web="c66daf58-3c46-4c48-8560-c485e881f7f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4424DF09-D473-47CB-8F99-CE4C88C30A56}" ma:internalName="LastPublishErrorLookup" ma:readOnly="true" ma:showField="LastPublishError" ma:web="c66daf58-3c46-4c48-8560-c485e881f7f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4424DF09-D473-47CB-8F99-CE4C88C30A56}" ma:internalName="LastPublishResultLookup" ma:readOnly="true" ma:showField="LastPublishResult" ma:web="c66daf58-3c46-4c48-8560-c485e881f7f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4424DF09-D473-47CB-8F99-CE4C88C30A56}" ma:internalName="LastPublishAttemptDateLookup" ma:readOnly="true" ma:showField="LastPublishAttemptDate" ma:web="c66daf58-3c46-4c48-8560-c485e881f7f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4424DF09-D473-47CB-8F99-CE4C88C30A56}" ma:internalName="LastPublishedByLookup" ma:readOnly="true" ma:showField="LastPublishedBy" ma:web="c66daf58-3c46-4c48-8560-c485e881f7f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4424DF09-D473-47CB-8F99-CE4C88C30A56}" ma:internalName="LastPublishTimeLookup" ma:readOnly="true" ma:showField="LastPublishTime" ma:web="c66daf58-3c46-4c48-8560-c485e881f7f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4424DF09-D473-47CB-8F99-CE4C88C30A56}" ma:internalName="LastPublishVersionLookup" ma:readOnly="true" ma:showField="LastPublishVersion" ma:web="c66daf58-3c46-4c48-8560-c485e881f7f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B02123C9-D1B3-425D-A38A-7FDEACDA3FC6}" ma:internalName="LocLastLocAttemptVersionLookup" ma:readOnly="false" ma:showField="LastLocAttemptVersion" ma:web="c66daf58-3c46-4c48-8560-c485e881f7f9">
      <xsd:simpleType>
        <xsd:restriction base="dms:Lookup"/>
      </xsd:simpleType>
    </xsd:element>
    <xsd:element name="LocLastLocAttemptVersionTypeLookup" ma:index="72" nillable="true" ma:displayName="Loc Last Loc Attempt Version Type" ma:default="" ma:list="{B02123C9-D1B3-425D-A38A-7FDEACDA3FC6}" ma:internalName="LocLastLocAttemptVersionTypeLookup" ma:readOnly="true" ma:showField="LastLocAttemptVersionType" ma:web="c66daf58-3c46-4c48-8560-c485e881f7f9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B02123C9-D1B3-425D-A38A-7FDEACDA3FC6}" ma:internalName="LocNewPublishedVersionLookup" ma:readOnly="true" ma:showField="NewPublishedVersion" ma:web="c66daf58-3c46-4c48-8560-c485e881f7f9">
      <xsd:simpleType>
        <xsd:restriction base="dms:Lookup"/>
      </xsd:simpleType>
    </xsd:element>
    <xsd:element name="LocOverallHandbackStatusLookup" ma:index="76" nillable="true" ma:displayName="Loc Overall Handback Status" ma:default="" ma:list="{B02123C9-D1B3-425D-A38A-7FDEACDA3FC6}" ma:internalName="LocOverallHandbackStatusLookup" ma:readOnly="true" ma:showField="OverallHandbackStatus" ma:web="c66daf58-3c46-4c48-8560-c485e881f7f9">
      <xsd:simpleType>
        <xsd:restriction base="dms:Lookup"/>
      </xsd:simpleType>
    </xsd:element>
    <xsd:element name="LocOverallLocStatusLookup" ma:index="77" nillable="true" ma:displayName="Loc Overall Localize Status" ma:default="" ma:list="{B02123C9-D1B3-425D-A38A-7FDEACDA3FC6}" ma:internalName="LocOverallLocStatusLookup" ma:readOnly="true" ma:showField="OverallLocStatus" ma:web="c66daf58-3c46-4c48-8560-c485e881f7f9">
      <xsd:simpleType>
        <xsd:restriction base="dms:Lookup"/>
      </xsd:simpleType>
    </xsd:element>
    <xsd:element name="LocOverallPreviewStatusLookup" ma:index="78" nillable="true" ma:displayName="Loc Overall Preview Status" ma:default="" ma:list="{B02123C9-D1B3-425D-A38A-7FDEACDA3FC6}" ma:internalName="LocOverallPreviewStatusLookup" ma:readOnly="true" ma:showField="OverallPreviewStatus" ma:web="c66daf58-3c46-4c48-8560-c485e881f7f9">
      <xsd:simpleType>
        <xsd:restriction base="dms:Lookup"/>
      </xsd:simpleType>
    </xsd:element>
    <xsd:element name="LocOverallPublishStatusLookup" ma:index="79" nillable="true" ma:displayName="Loc Overall Publish Status" ma:default="" ma:list="{B02123C9-D1B3-425D-A38A-7FDEACDA3FC6}" ma:internalName="LocOverallPublishStatusLookup" ma:readOnly="true" ma:showField="OverallPublishStatus" ma:web="c66daf58-3c46-4c48-8560-c485e881f7f9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B02123C9-D1B3-425D-A38A-7FDEACDA3FC6}" ma:internalName="LocProcessedForHandoffsLookup" ma:readOnly="true" ma:showField="ProcessedForHandoffs" ma:web="c66daf58-3c46-4c48-8560-c485e881f7f9">
      <xsd:simpleType>
        <xsd:restriction base="dms:Lookup"/>
      </xsd:simpleType>
    </xsd:element>
    <xsd:element name="LocProcessedForMarketsLookup" ma:index="82" nillable="true" ma:displayName="Loc Processed For Markets" ma:default="" ma:list="{B02123C9-D1B3-425D-A38A-7FDEACDA3FC6}" ma:internalName="LocProcessedForMarketsLookup" ma:readOnly="true" ma:showField="ProcessedForMarkets" ma:web="c66daf58-3c46-4c48-8560-c485e881f7f9">
      <xsd:simpleType>
        <xsd:restriction base="dms:Lookup"/>
      </xsd:simpleType>
    </xsd:element>
    <xsd:element name="LocPublishedDependentAssetsLookup" ma:index="83" nillable="true" ma:displayName="Loc Published Dependent Assets" ma:default="" ma:list="{B02123C9-D1B3-425D-A38A-7FDEACDA3FC6}" ma:internalName="LocPublishedDependentAssetsLookup" ma:readOnly="true" ma:showField="PublishedDependentAssets" ma:web="c66daf58-3c46-4c48-8560-c485e881f7f9">
      <xsd:simpleType>
        <xsd:restriction base="dms:Lookup"/>
      </xsd:simpleType>
    </xsd:element>
    <xsd:element name="LocPublishedLinkedAssetsLookup" ma:index="84" nillable="true" ma:displayName="Loc Published Linked Assets" ma:default="" ma:list="{B02123C9-D1B3-425D-A38A-7FDEACDA3FC6}" ma:internalName="LocPublishedLinkedAssetsLookup" ma:readOnly="true" ma:showField="PublishedLinkedAssets" ma:web="c66daf58-3c46-4c48-8560-c485e881f7f9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8612d4a4-f894-4474-9fef-d579f90c35e1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5EEE958E-8061-4FA6-908C-FF1913BBCE99}" ma:internalName="Markets" ma:readOnly="false" ma:showField="MarketName" ma:web="c66daf58-3c46-4c48-8560-c485e881f7f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4424DF09-D473-47CB-8F99-CE4C88C30A56}" ma:internalName="NumOfRatingsLookup" ma:readOnly="true" ma:showField="NumOfRatings" ma:web="c66daf58-3c46-4c48-8560-c485e881f7f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4424DF09-D473-47CB-8F99-CE4C88C30A56}" ma:internalName="PublishStatusLookup" ma:readOnly="false" ma:showField="PublishStatus" ma:web="c66daf58-3c46-4c48-8560-c485e881f7f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8e26204e-beeb-4929-ac8b-f970debed3f2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a0cdb01e-f835-423d-bf84-41ea51f83b24}" ma:internalName="TaxCatchAll" ma:showField="CatchAllData" ma:web="c66daf58-3c46-4c48-8560-c485e881f7f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a0cdb01e-f835-423d-bf84-41ea51f83b24}" ma:internalName="TaxCatchAllLabel" ma:readOnly="true" ma:showField="CatchAllDataLabel" ma:web="c66daf58-3c46-4c48-8560-c485e881f7f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e8ea6d1-e150-4704-b47c-0a92d6aed386" elementFormDefault="qualified">
    <xsd:import namespace="http://schemas.microsoft.com/office/2006/documentManagement/types"/>
    <xsd:import namespace="http://schemas.microsoft.com/office/infopath/2007/PartnerControls"/>
    <xsd:element name="Description0" ma:index="134" nillable="true" ma:displayName="Description" ma:internalName="Description0">
      <xsd:simpleType>
        <xsd:restriction base="dms:Note"/>
      </xsd:simpleType>
    </xsd:element>
    <xsd:element name="Component" ma:index="135" nillable="true" ma:displayName="Component" ma:internalName="Component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A6C6E89-B1AE-4014-8820-23ED9EDDBEA3}">
  <ds:schemaRefs>
    <ds:schemaRef ds:uri="http://schemas.microsoft.com/office/2006/metadata/properties"/>
    <ds:schemaRef ds:uri="http://schemas.microsoft.com/office/infopath/2007/PartnerControls"/>
    <ds:schemaRef ds:uri="c66daf58-3c46-4c48-8560-c485e881f7f9"/>
    <ds:schemaRef ds:uri="8e8ea6d1-e150-4704-b47c-0a92d6aed386"/>
  </ds:schemaRefs>
</ds:datastoreItem>
</file>

<file path=customXml/itemProps2.xml><?xml version="1.0" encoding="utf-8"?>
<ds:datastoreItem xmlns:ds="http://schemas.openxmlformats.org/officeDocument/2006/customXml" ds:itemID="{EF3A8243-BD1C-4085-A421-990FE5BF8E7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66daf58-3c46-4c48-8560-c485e881f7f9"/>
    <ds:schemaRef ds:uri="8e8ea6d1-e150-4704-b47c-0a92d6aed38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FD8CA19-ACDF-4720-9A29-676F55BA94D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TM01919243</Template>
  <TotalTime>0</TotalTime>
  <Words>730</Words>
  <Application>Microsoft Macintosh PowerPoint</Application>
  <PresentationFormat>如螢幕大小 (4:3)</PresentationFormat>
  <Paragraphs>121</Paragraphs>
  <Slides>31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31</vt:i4>
      </vt:variant>
    </vt:vector>
  </HeadingPairs>
  <TitlesOfParts>
    <vt:vector size="32" baseType="lpstr">
      <vt:lpstr>TM01919243</vt:lpstr>
      <vt:lpstr>PowerPoint 簡報</vt:lpstr>
      <vt:lpstr>PowerPoint 簡報</vt:lpstr>
      <vt:lpstr>Recall of Chapter 5</vt:lpstr>
      <vt:lpstr>Related Objects</vt:lpstr>
      <vt:lpstr>Related Objects</vt:lpstr>
      <vt:lpstr>Related Objects</vt:lpstr>
      <vt:lpstr>Related Objects</vt:lpstr>
      <vt:lpstr>Related Objects</vt:lpstr>
      <vt:lpstr>Making Changes to a Database Schema</vt:lpstr>
      <vt:lpstr>Making Changes to a Database Schema</vt:lpstr>
      <vt:lpstr>Making Changes to a Database Schema</vt:lpstr>
      <vt:lpstr>Adding Fields</vt:lpstr>
      <vt:lpstr>Adding Fields</vt:lpstr>
      <vt:lpstr>Adding Fields</vt:lpstr>
      <vt:lpstr>Adding Fields</vt:lpstr>
      <vt:lpstr>Adding Fields</vt:lpstr>
      <vt:lpstr>Adding Fields</vt:lpstr>
      <vt:lpstr>Removing Fields</vt:lpstr>
      <vt:lpstr>Removing Models</vt:lpstr>
      <vt:lpstr>Manager</vt:lpstr>
      <vt:lpstr>Manager</vt:lpstr>
      <vt:lpstr>Adding Extra Manager Methods</vt:lpstr>
      <vt:lpstr>Adding Extra Manager Methods</vt:lpstr>
      <vt:lpstr>Modifying Initial Manager QuerySets</vt:lpstr>
      <vt:lpstr>Multiple Managers</vt:lpstr>
      <vt:lpstr>Model Methods</vt:lpstr>
      <vt:lpstr>Model Methods</vt:lpstr>
      <vt:lpstr>PowerPoint 簡報</vt:lpstr>
      <vt:lpstr>Executing Raw SQL Queries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2010-06-15T22:17:34Z</dcterms:created>
  <dcterms:modified xsi:type="dcterms:W3CDTF">2015-11-19T13:26:33Z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0x0101009D4095AFEE790E42B52CF3AD35B999BF040086E71550AC00CE488731BAE03648ABFB</vt:lpwstr>
  </property>
  <property fmtid="{D5CDD505-2E9C-101B-9397-08002B2CF9AE}" pid="3" name="LastPublishResultLookup">
    <vt:lpwstr/>
  </property>
  <property fmtid="{D5CDD505-2E9C-101B-9397-08002B2CF9AE}" pid="4" name="ModificationsAwaitingManualResolutionLookup">
    <vt:lpwstr/>
  </property>
  <property fmtid="{D5CDD505-2E9C-101B-9397-08002B2CF9AE}" pid="5" name="LocLastLocAttemptVersionTypeLookup">
    <vt:lpwstr/>
  </property>
  <property fmtid="{D5CDD505-2E9C-101B-9397-08002B2CF9AE}" pid="6" name="LocOverallPreviewStatusLookup">
    <vt:lpwstr/>
  </property>
  <property fmtid="{D5CDD505-2E9C-101B-9397-08002B2CF9AE}" pid="7" name="LocOverallPublishStatusLookup">
    <vt:lpwstr/>
  </property>
  <property fmtid="{D5CDD505-2E9C-101B-9397-08002B2CF9AE}" pid="8" name="LocNewPublishedVersionLookup">
    <vt:lpwstr/>
  </property>
  <property fmtid="{D5CDD505-2E9C-101B-9397-08002B2CF9AE}" pid="9" name="LocPublishedDependentAssetsLookup">
    <vt:lpwstr/>
  </property>
  <property fmtid="{D5CDD505-2E9C-101B-9397-08002B2CF9AE}" pid="10" name="LocProcessedForMarketsLookup">
    <vt:lpwstr/>
  </property>
  <property fmtid="{D5CDD505-2E9C-101B-9397-08002B2CF9AE}" pid="11" name="LocProcessedForHandoffsLookup">
    <vt:lpwstr/>
  </property>
  <property fmtid="{D5CDD505-2E9C-101B-9397-08002B2CF9AE}" pid="12" name="LocOverallHandbackStatusLookup">
    <vt:lpwstr/>
  </property>
  <property fmtid="{D5CDD505-2E9C-101B-9397-08002B2CF9AE}" pid="13" name="LocOverallLocStatusLookup">
    <vt:lpwstr/>
  </property>
  <property fmtid="{D5CDD505-2E9C-101B-9397-08002B2CF9AE}" pid="14" name="LocPublishedLinkedAssetsLookup">
    <vt:lpwstr/>
  </property>
</Properties>
</file>