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71" r:id="rId3"/>
    <p:sldId id="258" r:id="rId4"/>
    <p:sldId id="272" r:id="rId5"/>
    <p:sldId id="273" r:id="rId6"/>
    <p:sldId id="259" r:id="rId7"/>
    <p:sldId id="277" r:id="rId8"/>
    <p:sldId id="262" r:id="rId9"/>
    <p:sldId id="261" r:id="rId10"/>
    <p:sldId id="263" r:id="rId11"/>
    <p:sldId id="265" r:id="rId12"/>
    <p:sldId id="266" r:id="rId13"/>
    <p:sldId id="267" r:id="rId14"/>
    <p:sldId id="268" r:id="rId15"/>
    <p:sldId id="269" r:id="rId16"/>
    <p:sldId id="270" r:id="rId17"/>
    <p:sldId id="274" r:id="rId18"/>
    <p:sldId id="275" r:id="rId19"/>
    <p:sldId id="276" r:id="rId20"/>
    <p:sldId id="278"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5970"/>
  </p:normalViewPr>
  <p:slideViewPr>
    <p:cSldViewPr snapToGrid="0">
      <p:cViewPr>
        <p:scale>
          <a:sx n="118" d="100"/>
          <a:sy n="118" d="100"/>
        </p:scale>
        <p:origin x="360" y="4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GB"/>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11/26/23</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11/26/23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11/26/23</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GB"/>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11/26/23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GB"/>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11/26/23</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GB"/>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11/26/23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GB"/>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11/26/23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11/26/23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11/26/23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GB"/>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11/26/23</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GB"/>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11/26/23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GB"/>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11/26/23</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hyperlink" Target="https://miro.com/app/board/uXjVNWPufHc=/" TargetMode="External"/><Relationship Id="rId2" Type="http://schemas.openxmlformats.org/officeDocument/2006/relationships/hyperlink" Target="https://trello.com/b/nB7bA3KD/moaki-travel-social-media" TargetMode="External"/><Relationship Id="rId1" Type="http://schemas.openxmlformats.org/officeDocument/2006/relationships/slideLayout" Target="../slideLayouts/slideLayout8.xml"/><Relationship Id="rId5" Type="http://schemas.openxmlformats.org/officeDocument/2006/relationships/hyperlink" Target="https://github.com/armandliv/Moaki_Backend" TargetMode="External"/><Relationship Id="rId4" Type="http://schemas.openxmlformats.org/officeDocument/2006/relationships/hyperlink" Target="https://github.com/MoiseAlexandru/Moaki_Frontend"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7C62E9-E5E5-4CD2-F915-9AC632023A30}"/>
              </a:ext>
            </a:extLst>
          </p:cNvPr>
          <p:cNvSpPr>
            <a:spLocks noGrp="1"/>
          </p:cNvSpPr>
          <p:nvPr>
            <p:ph type="ctrTitle"/>
          </p:nvPr>
        </p:nvSpPr>
        <p:spPr/>
        <p:txBody>
          <a:bodyPr/>
          <a:lstStyle/>
          <a:p>
            <a:r>
              <a:rPr lang="en-RO" dirty="0"/>
              <a:t>Moaki – Travel Social Media</a:t>
            </a:r>
          </a:p>
        </p:txBody>
      </p:sp>
      <p:sp>
        <p:nvSpPr>
          <p:cNvPr id="3" name="Subtitle 2">
            <a:extLst>
              <a:ext uri="{FF2B5EF4-FFF2-40B4-BE49-F238E27FC236}">
                <a16:creationId xmlns:a16="http://schemas.microsoft.com/office/drawing/2014/main" id="{D4F246B2-D480-0C42-AFDE-F0A1589FD940}"/>
              </a:ext>
            </a:extLst>
          </p:cNvPr>
          <p:cNvSpPr>
            <a:spLocks noGrp="1"/>
          </p:cNvSpPr>
          <p:nvPr>
            <p:ph type="subTitle" idx="1"/>
          </p:nvPr>
        </p:nvSpPr>
        <p:spPr/>
        <p:txBody>
          <a:bodyPr/>
          <a:lstStyle/>
          <a:p>
            <a:r>
              <a:rPr lang="en-RO" dirty="0"/>
              <a:t>BY Team Duracell</a:t>
            </a:r>
          </a:p>
        </p:txBody>
      </p:sp>
      <p:sp>
        <p:nvSpPr>
          <p:cNvPr id="5" name="TextBox 4">
            <a:extLst>
              <a:ext uri="{FF2B5EF4-FFF2-40B4-BE49-F238E27FC236}">
                <a16:creationId xmlns:a16="http://schemas.microsoft.com/office/drawing/2014/main" id="{3EF8367E-8826-F631-2011-109BB663DEA4}"/>
              </a:ext>
            </a:extLst>
          </p:cNvPr>
          <p:cNvSpPr txBox="1"/>
          <p:nvPr/>
        </p:nvSpPr>
        <p:spPr>
          <a:xfrm>
            <a:off x="581191" y="3105834"/>
            <a:ext cx="8766118" cy="923330"/>
          </a:xfrm>
          <a:prstGeom prst="rect">
            <a:avLst/>
          </a:prstGeom>
          <a:noFill/>
        </p:spPr>
        <p:txBody>
          <a:bodyPr wrap="none" rtlCol="0">
            <a:spAutoFit/>
          </a:bodyPr>
          <a:lstStyle/>
          <a:p>
            <a:pPr algn="l"/>
            <a:br>
              <a:rPr lang="en-GB" b="0" i="0" dirty="0">
                <a:solidFill>
                  <a:schemeClr val="bg1"/>
                </a:solidFill>
                <a:effectLst/>
                <a:latin typeface="Söhne"/>
              </a:rPr>
            </a:br>
            <a:r>
              <a:rPr lang="en-GB" b="0" i="0" dirty="0">
                <a:solidFill>
                  <a:schemeClr val="bg1"/>
                </a:solidFill>
                <a:effectLst/>
                <a:latin typeface="Söhne"/>
              </a:rPr>
              <a:t>A social media-style travel application where users can document the places they've visited </a:t>
            </a:r>
          </a:p>
          <a:p>
            <a:pPr algn="l"/>
            <a:r>
              <a:rPr lang="en-GB" b="0" i="0" dirty="0">
                <a:solidFill>
                  <a:schemeClr val="bg1"/>
                </a:solidFill>
                <a:effectLst/>
                <a:latin typeface="Söhne"/>
              </a:rPr>
              <a:t>and meet like-minded people. </a:t>
            </a:r>
            <a:endParaRPr lang="en-RO" dirty="0">
              <a:solidFill>
                <a:schemeClr val="bg1"/>
              </a:solidFill>
            </a:endParaRPr>
          </a:p>
        </p:txBody>
      </p:sp>
    </p:spTree>
    <p:extLst>
      <p:ext uri="{BB962C8B-B14F-4D97-AF65-F5344CB8AC3E}">
        <p14:creationId xmlns:p14="http://schemas.microsoft.com/office/powerpoint/2010/main" val="38873554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92B69-AC84-6DCC-9F39-AB77EFF2BC2B}"/>
              </a:ext>
            </a:extLst>
          </p:cNvPr>
          <p:cNvSpPr>
            <a:spLocks noGrp="1"/>
          </p:cNvSpPr>
          <p:nvPr>
            <p:ph type="title"/>
          </p:nvPr>
        </p:nvSpPr>
        <p:spPr/>
        <p:txBody>
          <a:bodyPr/>
          <a:lstStyle/>
          <a:p>
            <a:r>
              <a:rPr lang="en-RO" dirty="0"/>
              <a:t>Activity/state diagram</a:t>
            </a:r>
          </a:p>
        </p:txBody>
      </p:sp>
      <p:pic>
        <p:nvPicPr>
          <p:cNvPr id="4" name="Content Placeholder 3">
            <a:extLst>
              <a:ext uri="{FF2B5EF4-FFF2-40B4-BE49-F238E27FC236}">
                <a16:creationId xmlns:a16="http://schemas.microsoft.com/office/drawing/2014/main" id="{966C9F38-BD5A-1AEE-EE20-4007E5ABDA7D}"/>
              </a:ext>
            </a:extLst>
          </p:cNvPr>
          <p:cNvPicPr>
            <a:picLocks noGrp="1" noChangeAspect="1"/>
          </p:cNvPicPr>
          <p:nvPr>
            <p:ph idx="1"/>
          </p:nvPr>
        </p:nvPicPr>
        <p:blipFill rotWithShape="1">
          <a:blip r:embed="rId2"/>
          <a:srcRect l="1571" t="2182" b="2589"/>
          <a:stretch/>
        </p:blipFill>
        <p:spPr>
          <a:xfrm>
            <a:off x="3831770" y="1839685"/>
            <a:ext cx="3995057" cy="4780411"/>
          </a:xfrm>
          <a:prstGeom prst="rect">
            <a:avLst/>
          </a:prstGeom>
        </p:spPr>
      </p:pic>
    </p:spTree>
    <p:extLst>
      <p:ext uri="{BB962C8B-B14F-4D97-AF65-F5344CB8AC3E}">
        <p14:creationId xmlns:p14="http://schemas.microsoft.com/office/powerpoint/2010/main" val="20858275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6E0063-9FD0-FFAF-B596-B4944AC98ED3}"/>
              </a:ext>
            </a:extLst>
          </p:cNvPr>
          <p:cNvSpPr>
            <a:spLocks noGrp="1"/>
          </p:cNvSpPr>
          <p:nvPr>
            <p:ph type="title"/>
          </p:nvPr>
        </p:nvSpPr>
        <p:spPr/>
        <p:txBody>
          <a:bodyPr/>
          <a:lstStyle/>
          <a:p>
            <a:r>
              <a:rPr lang="en-RO" dirty="0"/>
              <a:t>USER Stories</a:t>
            </a:r>
          </a:p>
        </p:txBody>
      </p:sp>
      <p:sp>
        <p:nvSpPr>
          <p:cNvPr id="3" name="Content Placeholder 2">
            <a:extLst>
              <a:ext uri="{FF2B5EF4-FFF2-40B4-BE49-F238E27FC236}">
                <a16:creationId xmlns:a16="http://schemas.microsoft.com/office/drawing/2014/main" id="{E44C8452-E896-BCC0-97ED-A6D7F48AA69C}"/>
              </a:ext>
            </a:extLst>
          </p:cNvPr>
          <p:cNvSpPr>
            <a:spLocks noGrp="1"/>
          </p:cNvSpPr>
          <p:nvPr>
            <p:ph sz="half" idx="1"/>
          </p:nvPr>
        </p:nvSpPr>
        <p:spPr/>
        <p:txBody>
          <a:bodyPr>
            <a:normAutofit fontScale="62500" lnSpcReduction="20000"/>
          </a:bodyPr>
          <a:lstStyle/>
          <a:p>
            <a:pPr marL="342900" lvl="0" indent="-342900" fontAlgn="base">
              <a:buFont typeface="+mj-lt"/>
              <a:buAutoNum type="arabicPeriod"/>
              <a:tabLst>
                <a:tab pos="457200" algn="l"/>
              </a:tabLst>
            </a:pPr>
            <a:r>
              <a:rPr lang="en-RO" sz="18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Title: </a:t>
            </a:r>
            <a:r>
              <a:rPr lang="en-RO"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as an admin, I want to be able to see all the posts on the main feed in order to moderate them.</a:t>
            </a:r>
            <a:endParaRPr lang="en-RO"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RO" sz="18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Description: </a:t>
            </a:r>
            <a:r>
              <a:rPr lang="en-RO"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I want to have the option to delete them if they are off-topic or contain harmful language.</a:t>
            </a:r>
            <a:endParaRPr lang="en-RO"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RO" sz="18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Acceptance criteria - positive:</a:t>
            </a:r>
            <a:endParaRPr lang="en-RO" sz="1800" b="1"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a:buSzPts val="1000"/>
              <a:buFont typeface="Symbol" pitchFamily="2" charset="2"/>
              <a:buChar char=""/>
              <a:tabLst>
                <a:tab pos="457200" algn="l"/>
              </a:tabLst>
            </a:pPr>
            <a:r>
              <a:rPr lang="en-RO"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Scenario: A moderator wants to search and delete posts that are off-topic.</a:t>
            </a:r>
            <a:endParaRPr lang="en-RO"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a:buSzPts val="1000"/>
              <a:buFont typeface="Symbol" pitchFamily="2" charset="2"/>
              <a:buChar char=""/>
              <a:tabLst>
                <a:tab pos="457200" algn="l"/>
              </a:tabLst>
            </a:pPr>
            <a:r>
              <a:rPr lang="en-RO"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Given: Moderator is on the feed page, and sees that kind of review</a:t>
            </a:r>
            <a:endParaRPr lang="en-RO"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a:buSzPts val="1000"/>
              <a:buFont typeface="Symbol" pitchFamily="2" charset="2"/>
              <a:buChar char=""/>
              <a:tabLst>
                <a:tab pos="457200" algn="l"/>
              </a:tabLst>
            </a:pPr>
            <a:r>
              <a:rPr lang="en-RO"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When: He opts for deleting the post and the post is found in database</a:t>
            </a:r>
            <a:endParaRPr lang="en-RO"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a:buSzPts val="1000"/>
              <a:buFont typeface="Symbol" pitchFamily="2" charset="2"/>
              <a:buChar char=""/>
              <a:tabLst>
                <a:tab pos="457200" algn="l"/>
              </a:tabLst>
            </a:pPr>
            <a:r>
              <a:rPr lang="en-RO"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Then: The post gets deleted</a:t>
            </a:r>
            <a:endParaRPr lang="en-RO"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RO" sz="18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Acceptance criteria</a:t>
            </a:r>
            <a:r>
              <a:rPr lang="en-RO"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 negative:</a:t>
            </a:r>
            <a:endParaRPr lang="en-RO"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a:buSzPts val="1000"/>
              <a:buFont typeface="Symbol" pitchFamily="2" charset="2"/>
              <a:buChar char=""/>
              <a:tabLst>
                <a:tab pos="457200" algn="l"/>
              </a:tabLst>
            </a:pPr>
            <a:r>
              <a:rPr lang="en-RO"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Scenario: A moderator wants to search and delete posts that are off-topic.</a:t>
            </a:r>
            <a:endParaRPr lang="en-RO"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a:buSzPts val="1000"/>
              <a:buFont typeface="Symbol" pitchFamily="2" charset="2"/>
              <a:buChar char=""/>
              <a:tabLst>
                <a:tab pos="457200" algn="l"/>
              </a:tabLst>
            </a:pPr>
            <a:r>
              <a:rPr lang="en-RO"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Given: Moderator is on the feed page, and sees that kind of review</a:t>
            </a:r>
            <a:endParaRPr lang="en-RO"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a:buSzPts val="1000"/>
              <a:buFont typeface="Symbol" pitchFamily="2" charset="2"/>
              <a:buChar char=""/>
              <a:tabLst>
                <a:tab pos="457200" algn="l"/>
              </a:tabLst>
            </a:pPr>
            <a:r>
              <a:rPr lang="en-RO"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When: He tries to delete on a post that has already been deleted</a:t>
            </a:r>
            <a:endParaRPr lang="en-RO" sz="1800" dirty="0">
              <a:effectLst/>
              <a:latin typeface="Calibri" panose="020F0502020204030204" pitchFamily="34" charset="0"/>
              <a:ea typeface="Calibri" panose="020F0502020204030204" pitchFamily="34" charset="0"/>
              <a:cs typeface="Times New Roman" panose="02020603050405020304" pitchFamily="18" charset="0"/>
            </a:endParaRPr>
          </a:p>
          <a:p>
            <a:r>
              <a:rPr lang="en-RO" sz="1800" dirty="0">
                <a:solidFill>
                  <a:srgbClr val="000000"/>
                </a:solidFill>
                <a:effectLst/>
                <a:latin typeface="Arial" panose="020B0604020202020204" pitchFamily="34" charset="0"/>
                <a:ea typeface="Times New Roman" panose="02020603050405020304" pitchFamily="18" charset="0"/>
              </a:rPr>
              <a:t>Then: An error message is displayed, and the page is reloaded</a:t>
            </a:r>
            <a:br>
              <a:rPr lang="en-RO" sz="1800" dirty="0">
                <a:effectLst/>
                <a:latin typeface="Times New Roman" panose="02020603050405020304" pitchFamily="18" charset="0"/>
                <a:ea typeface="Times New Roman" panose="02020603050405020304" pitchFamily="18" charset="0"/>
              </a:rPr>
            </a:br>
            <a:endParaRPr lang="en-RO" dirty="0"/>
          </a:p>
        </p:txBody>
      </p:sp>
      <p:sp>
        <p:nvSpPr>
          <p:cNvPr id="4" name="Content Placeholder 3">
            <a:extLst>
              <a:ext uri="{FF2B5EF4-FFF2-40B4-BE49-F238E27FC236}">
                <a16:creationId xmlns:a16="http://schemas.microsoft.com/office/drawing/2014/main" id="{3A69F5A9-AA7B-A382-11C1-7936B5AE94EF}"/>
              </a:ext>
            </a:extLst>
          </p:cNvPr>
          <p:cNvSpPr>
            <a:spLocks noGrp="1"/>
          </p:cNvSpPr>
          <p:nvPr>
            <p:ph sz="half" idx="2"/>
          </p:nvPr>
        </p:nvSpPr>
        <p:spPr/>
        <p:txBody>
          <a:bodyPr>
            <a:normAutofit fontScale="62500" lnSpcReduction="20000"/>
          </a:bodyPr>
          <a:lstStyle/>
          <a:p>
            <a:pPr marL="342900" lvl="0" indent="-342900" fontAlgn="base">
              <a:buFont typeface="+mj-lt"/>
              <a:buAutoNum type="arabicPeriod" startAt="2"/>
            </a:pPr>
            <a:r>
              <a:rPr lang="en-RO" sz="18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Title: </a:t>
            </a:r>
            <a:r>
              <a:rPr lang="en-RO"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As an Admin, I want to have the option to exclude users for their behavior, so that the application is kept clean.</a:t>
            </a:r>
            <a:endParaRPr lang="en-RO" dirty="0">
              <a:latin typeface="Calibri" panose="020F0502020204030204" pitchFamily="34" charset="0"/>
              <a:ea typeface="Times New Roman" panose="02020603050405020304" pitchFamily="18" charset="0"/>
              <a:cs typeface="Times New Roman" panose="02020603050405020304" pitchFamily="18" charset="0"/>
            </a:endParaRPr>
          </a:p>
          <a:p>
            <a:pPr marL="0" lvl="0" indent="0" fontAlgn="base">
              <a:buNone/>
            </a:pPr>
            <a:r>
              <a:rPr lang="en-RO" sz="18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Description: </a:t>
            </a:r>
            <a:r>
              <a:rPr lang="en-RO"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when on a user profile, I want to have an option that allows me to ban or delete the user.</a:t>
            </a:r>
            <a:endParaRPr lang="en-RO"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RO" sz="18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Acceptance criteria - positive</a:t>
            </a:r>
            <a:r>
              <a:rPr lang="en-RO"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t>
            </a:r>
            <a:endParaRPr lang="en-RO"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a:buSzPts val="1000"/>
              <a:buFont typeface="Symbol" pitchFamily="2" charset="2"/>
              <a:buChar char=""/>
              <a:tabLst>
                <a:tab pos="457200" algn="l"/>
              </a:tabLst>
            </a:pPr>
            <a:r>
              <a:rPr lang="en-RO"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Scenario: A moderator sees a user that is breaking the rules</a:t>
            </a:r>
            <a:endParaRPr lang="en-RO"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a:buSzPts val="1000"/>
              <a:buFont typeface="Symbol" pitchFamily="2" charset="2"/>
              <a:buChar char=""/>
              <a:tabLst>
                <a:tab pos="457200" algn="l"/>
              </a:tabLst>
            </a:pPr>
            <a:r>
              <a:rPr lang="en-RO"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Given: Moderator is on the user’s profile page</a:t>
            </a:r>
            <a:endParaRPr lang="en-RO"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a:buSzPts val="1000"/>
              <a:buFont typeface="Symbol" pitchFamily="2" charset="2"/>
              <a:buChar char=""/>
              <a:tabLst>
                <a:tab pos="457200" algn="l"/>
              </a:tabLst>
            </a:pPr>
            <a:r>
              <a:rPr lang="en-RO"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When: He goes for the option to ban the user, and the user has normal privileges</a:t>
            </a:r>
            <a:endParaRPr lang="en-RO"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a:buSzPts val="1000"/>
              <a:buFont typeface="Symbol" pitchFamily="2" charset="2"/>
              <a:buChar char=""/>
              <a:tabLst>
                <a:tab pos="457200" algn="l"/>
              </a:tabLst>
            </a:pPr>
            <a:r>
              <a:rPr lang="en-RO"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Then: The users gets deleted</a:t>
            </a:r>
            <a:endParaRPr lang="en-RO"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RO" sz="18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Acceptance criteria - negative</a:t>
            </a:r>
            <a:r>
              <a:rPr lang="en-RO"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t>
            </a:r>
            <a:endParaRPr lang="en-RO"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a:buSzPts val="1000"/>
              <a:buFont typeface="Symbol" pitchFamily="2" charset="2"/>
              <a:buChar char=""/>
              <a:tabLst>
                <a:tab pos="457200" algn="l"/>
              </a:tabLst>
            </a:pPr>
            <a:r>
              <a:rPr lang="en-RO"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Scenario: A moderator sees a user that is breaking the rules</a:t>
            </a:r>
            <a:endParaRPr lang="en-RO"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a:buSzPts val="1000"/>
              <a:buFont typeface="Symbol" pitchFamily="2" charset="2"/>
              <a:buChar char=""/>
              <a:tabLst>
                <a:tab pos="457200" algn="l"/>
              </a:tabLst>
            </a:pPr>
            <a:r>
              <a:rPr lang="en-RO"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Given: Moderator is on the user’s profile page</a:t>
            </a:r>
            <a:endParaRPr lang="en-RO"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a:buSzPts val="1000"/>
              <a:buFont typeface="Symbol" pitchFamily="2" charset="2"/>
              <a:buChar char=""/>
              <a:tabLst>
                <a:tab pos="457200" algn="l"/>
              </a:tabLst>
            </a:pPr>
            <a:r>
              <a:rPr lang="en-RO"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When: He goes for the option to ban the user, and the user is a moderator as well</a:t>
            </a:r>
            <a:endParaRPr lang="en-RO" sz="1800" dirty="0">
              <a:effectLst/>
              <a:latin typeface="Calibri" panose="020F0502020204030204" pitchFamily="34" charset="0"/>
              <a:ea typeface="Calibri" panose="020F0502020204030204" pitchFamily="34" charset="0"/>
              <a:cs typeface="Times New Roman" panose="02020603050405020304" pitchFamily="18" charset="0"/>
            </a:endParaRPr>
          </a:p>
          <a:p>
            <a:r>
              <a:rPr lang="en-RO" sz="1800" dirty="0">
                <a:solidFill>
                  <a:srgbClr val="000000"/>
                </a:solidFill>
                <a:effectLst/>
                <a:latin typeface="Arial" panose="020B0604020202020204" pitchFamily="34" charset="0"/>
                <a:ea typeface="Times New Roman" panose="02020603050405020304" pitchFamily="18" charset="0"/>
              </a:rPr>
              <a:t>Then: a message error is displayed, suggesting to contact a higher authority for moderator removal</a:t>
            </a:r>
            <a:r>
              <a:rPr lang="en-RO" dirty="0">
                <a:effectLst/>
              </a:rPr>
              <a:t> </a:t>
            </a:r>
            <a:endParaRPr lang="en-RO" dirty="0"/>
          </a:p>
        </p:txBody>
      </p:sp>
    </p:spTree>
    <p:extLst>
      <p:ext uri="{BB962C8B-B14F-4D97-AF65-F5344CB8AC3E}">
        <p14:creationId xmlns:p14="http://schemas.microsoft.com/office/powerpoint/2010/main" val="40866180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51D7E-D523-6A03-C719-28380BBB2362}"/>
              </a:ext>
            </a:extLst>
          </p:cNvPr>
          <p:cNvSpPr>
            <a:spLocks noGrp="1"/>
          </p:cNvSpPr>
          <p:nvPr>
            <p:ph type="title"/>
          </p:nvPr>
        </p:nvSpPr>
        <p:spPr/>
        <p:txBody>
          <a:bodyPr/>
          <a:lstStyle/>
          <a:p>
            <a:r>
              <a:rPr lang="en-RO" dirty="0"/>
              <a:t>User stories</a:t>
            </a:r>
          </a:p>
        </p:txBody>
      </p:sp>
      <p:sp>
        <p:nvSpPr>
          <p:cNvPr id="3" name="Content Placeholder 2">
            <a:extLst>
              <a:ext uri="{FF2B5EF4-FFF2-40B4-BE49-F238E27FC236}">
                <a16:creationId xmlns:a16="http://schemas.microsoft.com/office/drawing/2014/main" id="{65A68C35-0853-4E75-DE80-F90C2637CBD9}"/>
              </a:ext>
            </a:extLst>
          </p:cNvPr>
          <p:cNvSpPr>
            <a:spLocks noGrp="1"/>
          </p:cNvSpPr>
          <p:nvPr>
            <p:ph sz="half" idx="1"/>
          </p:nvPr>
        </p:nvSpPr>
        <p:spPr/>
        <p:txBody>
          <a:bodyPr>
            <a:noAutofit/>
          </a:bodyPr>
          <a:lstStyle/>
          <a:p>
            <a:pPr marL="342900" lvl="0" indent="-342900" fontAlgn="base">
              <a:lnSpc>
                <a:spcPct val="80000"/>
              </a:lnSpc>
              <a:buFont typeface="+mj-lt"/>
              <a:buAutoNum type="arabicPeriod" startAt="3"/>
            </a:pPr>
            <a:r>
              <a:rPr lang="en-RO" sz="1100" b="1" dirty="0">
                <a:solidFill>
                  <a:srgbClr val="000000"/>
                </a:solidFill>
                <a:latin typeface="Arial" panose="020B0604020202020204" pitchFamily="34" charset="0"/>
                <a:cs typeface="Times New Roman" panose="02020603050405020304" pitchFamily="18" charset="0"/>
              </a:rPr>
              <a:t>Title: </a:t>
            </a:r>
            <a:r>
              <a:rPr lang="en-RO" sz="1100" dirty="0">
                <a:solidFill>
                  <a:srgbClr val="000000"/>
                </a:solidFill>
                <a:latin typeface="Arial" panose="020B0604020202020204" pitchFamily="34" charset="0"/>
                <a:cs typeface="Times New Roman" panose="02020603050405020304" pitchFamily="18" charset="0"/>
              </a:rPr>
              <a:t>As a user, I want to be able to create a post for a location, in order to help other users with accurate information.</a:t>
            </a:r>
          </a:p>
          <a:p>
            <a:pPr marL="0" lvl="0" indent="0" fontAlgn="base">
              <a:lnSpc>
                <a:spcPct val="80000"/>
              </a:lnSpc>
              <a:buNone/>
            </a:pPr>
            <a:r>
              <a:rPr lang="en-RO" sz="1100" b="1" dirty="0">
                <a:solidFill>
                  <a:srgbClr val="000000"/>
                </a:solidFill>
                <a:latin typeface="Arial" panose="020B0604020202020204" pitchFamily="34" charset="0"/>
                <a:cs typeface="Times New Roman" panose="02020603050405020304" pitchFamily="18" charset="0"/>
              </a:rPr>
              <a:t>Description: </a:t>
            </a:r>
            <a:r>
              <a:rPr lang="en-RO" sz="1100" dirty="0">
                <a:solidFill>
                  <a:srgbClr val="000000"/>
                </a:solidFill>
                <a:latin typeface="Arial" panose="020B0604020202020204" pitchFamily="34" charset="0"/>
                <a:cs typeface="Times New Roman" panose="02020603050405020304" pitchFamily="18" charset="0"/>
              </a:rPr>
              <a:t>the post for the location should contain fields for: Title, Location, Images, Description, Rating</a:t>
            </a:r>
          </a:p>
          <a:p>
            <a:pPr marL="0" indent="0">
              <a:lnSpc>
                <a:spcPct val="80000"/>
              </a:lnSpc>
              <a:buNone/>
            </a:pPr>
            <a:r>
              <a:rPr lang="en-RO" sz="1100" b="1" dirty="0">
                <a:solidFill>
                  <a:srgbClr val="000000"/>
                </a:solidFill>
                <a:latin typeface="Arial" panose="020B0604020202020204" pitchFamily="34" charset="0"/>
                <a:cs typeface="Times New Roman" panose="02020603050405020304" pitchFamily="18" charset="0"/>
              </a:rPr>
              <a:t>Acceptance criteria - positive:</a:t>
            </a:r>
          </a:p>
          <a:p>
            <a:pPr marL="342900" lvl="0" indent="-342900" fontAlgn="base">
              <a:lnSpc>
                <a:spcPct val="80000"/>
              </a:lnSpc>
              <a:buSzPts val="1000"/>
              <a:buFont typeface="Symbol" pitchFamily="2" charset="2"/>
              <a:buChar char=""/>
              <a:tabLst>
                <a:tab pos="457200" algn="l"/>
              </a:tabLst>
            </a:pPr>
            <a:r>
              <a:rPr lang="en-RO" sz="1100" dirty="0">
                <a:solidFill>
                  <a:srgbClr val="000000"/>
                </a:solidFill>
                <a:latin typeface="Arial" panose="020B0604020202020204" pitchFamily="34" charset="0"/>
                <a:cs typeface="Times New Roman" panose="02020603050405020304" pitchFamily="18" charset="0"/>
              </a:rPr>
              <a:t>Scenario: a user wants to review a location</a:t>
            </a:r>
          </a:p>
          <a:p>
            <a:pPr marL="342900" lvl="0" indent="-342900" fontAlgn="base">
              <a:lnSpc>
                <a:spcPct val="80000"/>
              </a:lnSpc>
              <a:buSzPts val="1000"/>
              <a:buFont typeface="Symbol" pitchFamily="2" charset="2"/>
              <a:buChar char=""/>
              <a:tabLst>
                <a:tab pos="457200" algn="l"/>
              </a:tabLst>
            </a:pPr>
            <a:r>
              <a:rPr lang="en-RO" sz="1100" dirty="0">
                <a:solidFill>
                  <a:srgbClr val="000000"/>
                </a:solidFill>
                <a:latin typeface="Arial" panose="020B0604020202020204" pitchFamily="34" charset="0"/>
                <a:cs typeface="Times New Roman" panose="02020603050405020304" pitchFamily="18" charset="0"/>
              </a:rPr>
              <a:t>Given: user completed the form for the review</a:t>
            </a:r>
          </a:p>
          <a:p>
            <a:pPr marL="342900" lvl="0" indent="-342900" fontAlgn="base">
              <a:lnSpc>
                <a:spcPct val="80000"/>
              </a:lnSpc>
              <a:buSzPts val="1000"/>
              <a:buFont typeface="Symbol" pitchFamily="2" charset="2"/>
              <a:buChar char=""/>
              <a:tabLst>
                <a:tab pos="457200" algn="l"/>
              </a:tabLst>
            </a:pPr>
            <a:r>
              <a:rPr lang="en-RO" sz="1100" dirty="0">
                <a:solidFill>
                  <a:srgbClr val="000000"/>
                </a:solidFill>
                <a:latin typeface="Arial" panose="020B0604020202020204" pitchFamily="34" charset="0"/>
                <a:cs typeface="Times New Roman" panose="02020603050405020304" pitchFamily="18" charset="0"/>
              </a:rPr>
              <a:t>When: user chooses to submit the form and the fields are valid</a:t>
            </a:r>
          </a:p>
          <a:p>
            <a:pPr marL="342900" lvl="0" indent="-342900" fontAlgn="base">
              <a:lnSpc>
                <a:spcPct val="80000"/>
              </a:lnSpc>
              <a:buSzPts val="1000"/>
              <a:buFont typeface="Symbol" pitchFamily="2" charset="2"/>
              <a:buChar char=""/>
              <a:tabLst>
                <a:tab pos="457200" algn="l"/>
              </a:tabLst>
            </a:pPr>
            <a:r>
              <a:rPr lang="en-RO" sz="1100" dirty="0">
                <a:solidFill>
                  <a:srgbClr val="000000"/>
                </a:solidFill>
                <a:latin typeface="Arial" panose="020B0604020202020204" pitchFamily="34" charset="0"/>
                <a:cs typeface="Times New Roman" panose="02020603050405020304" pitchFamily="18" charset="0"/>
              </a:rPr>
              <a:t>Then: the review is added to the location’s page.</a:t>
            </a:r>
          </a:p>
          <a:p>
            <a:pPr marL="0" lvl="0" indent="0" fontAlgn="base">
              <a:lnSpc>
                <a:spcPct val="80000"/>
              </a:lnSpc>
              <a:buSzPts val="1000"/>
              <a:buNone/>
              <a:tabLst>
                <a:tab pos="457200" algn="l"/>
              </a:tabLst>
            </a:pPr>
            <a:r>
              <a:rPr lang="en-RO" sz="1100" b="1" dirty="0">
                <a:solidFill>
                  <a:srgbClr val="000000"/>
                </a:solidFill>
                <a:latin typeface="Arial" panose="020B0604020202020204" pitchFamily="34" charset="0"/>
                <a:cs typeface="Times New Roman" panose="02020603050405020304" pitchFamily="18" charset="0"/>
              </a:rPr>
              <a:t>Acceptance criteria - negative:</a:t>
            </a:r>
          </a:p>
          <a:p>
            <a:pPr marL="342900" lvl="0" indent="-342900" fontAlgn="base">
              <a:lnSpc>
                <a:spcPct val="80000"/>
              </a:lnSpc>
              <a:buSzPts val="1000"/>
              <a:buFont typeface="Symbol" pitchFamily="2" charset="2"/>
              <a:buChar char=""/>
              <a:tabLst>
                <a:tab pos="457200" algn="l"/>
              </a:tabLst>
            </a:pPr>
            <a:r>
              <a:rPr lang="en-RO" sz="1100" dirty="0">
                <a:solidFill>
                  <a:srgbClr val="000000"/>
                </a:solidFill>
                <a:latin typeface="Arial" panose="020B0604020202020204" pitchFamily="34" charset="0"/>
                <a:cs typeface="Times New Roman" panose="02020603050405020304" pitchFamily="18" charset="0"/>
              </a:rPr>
              <a:t>Scenario: a user wants to review a location</a:t>
            </a:r>
          </a:p>
          <a:p>
            <a:pPr marL="342900" lvl="0" indent="-342900" fontAlgn="base">
              <a:lnSpc>
                <a:spcPct val="80000"/>
              </a:lnSpc>
              <a:buSzPts val="1000"/>
              <a:buFont typeface="Symbol" pitchFamily="2" charset="2"/>
              <a:buChar char=""/>
              <a:tabLst>
                <a:tab pos="457200" algn="l"/>
              </a:tabLst>
            </a:pPr>
            <a:r>
              <a:rPr lang="en-RO" sz="1100" dirty="0">
                <a:solidFill>
                  <a:srgbClr val="000000"/>
                </a:solidFill>
                <a:latin typeface="Arial" panose="020B0604020202020204" pitchFamily="34" charset="0"/>
                <a:cs typeface="Times New Roman" panose="02020603050405020304" pitchFamily="18" charset="0"/>
              </a:rPr>
              <a:t>Given: user completed the form for the review</a:t>
            </a:r>
          </a:p>
          <a:p>
            <a:pPr marL="342900" lvl="0" indent="-342900" fontAlgn="base">
              <a:lnSpc>
                <a:spcPct val="80000"/>
              </a:lnSpc>
              <a:buSzPts val="1000"/>
              <a:buFont typeface="Symbol" pitchFamily="2" charset="2"/>
              <a:buChar char=""/>
              <a:tabLst>
                <a:tab pos="457200" algn="l"/>
              </a:tabLst>
            </a:pPr>
            <a:r>
              <a:rPr lang="en-RO" sz="1100" dirty="0">
                <a:solidFill>
                  <a:srgbClr val="000000"/>
                </a:solidFill>
                <a:latin typeface="Arial" panose="020B0604020202020204" pitchFamily="34" charset="0"/>
                <a:cs typeface="Times New Roman" panose="02020603050405020304" pitchFamily="18" charset="0"/>
              </a:rPr>
              <a:t>When: user chooses to submit the form, but the fields are either incorrect or invalid</a:t>
            </a:r>
          </a:p>
          <a:p>
            <a:pPr>
              <a:lnSpc>
                <a:spcPct val="80000"/>
              </a:lnSpc>
            </a:pPr>
            <a:r>
              <a:rPr lang="en-RO" sz="1100" dirty="0">
                <a:solidFill>
                  <a:srgbClr val="000000"/>
                </a:solidFill>
                <a:latin typeface="Arial" panose="020B0604020202020204" pitchFamily="34" charset="0"/>
                <a:cs typeface="Times New Roman" panose="02020603050405020304" pitchFamily="18" charset="0"/>
              </a:rPr>
              <a:t>Then: an error message is displayed, and the user is asked to complete the form again with the correct information </a:t>
            </a:r>
          </a:p>
        </p:txBody>
      </p:sp>
      <p:sp>
        <p:nvSpPr>
          <p:cNvPr id="4" name="Content Placeholder 3">
            <a:extLst>
              <a:ext uri="{FF2B5EF4-FFF2-40B4-BE49-F238E27FC236}">
                <a16:creationId xmlns:a16="http://schemas.microsoft.com/office/drawing/2014/main" id="{3B41E23A-1721-42EB-1FCA-76B4D2BE1EFE}"/>
              </a:ext>
            </a:extLst>
          </p:cNvPr>
          <p:cNvSpPr>
            <a:spLocks noGrp="1"/>
          </p:cNvSpPr>
          <p:nvPr>
            <p:ph sz="half" idx="2"/>
          </p:nvPr>
        </p:nvSpPr>
        <p:spPr/>
        <p:txBody>
          <a:bodyPr>
            <a:normAutofit fontScale="62500" lnSpcReduction="20000"/>
          </a:bodyPr>
          <a:lstStyle/>
          <a:p>
            <a:pPr marL="342900" lvl="0" indent="-342900" fontAlgn="base">
              <a:buFont typeface="+mj-lt"/>
              <a:buAutoNum type="arabicPeriod" startAt="4"/>
            </a:pPr>
            <a:r>
              <a:rPr lang="en-RO" sz="18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Title: </a:t>
            </a:r>
            <a:r>
              <a:rPr lang="en-RO"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As a user, I want to be able to like and leave a comment to a post</a:t>
            </a:r>
          </a:p>
          <a:p>
            <a:pPr marL="0" lvl="0" indent="0" fontAlgn="base">
              <a:buNone/>
            </a:pPr>
            <a:r>
              <a:rPr lang="en-RO" sz="18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Description: </a:t>
            </a:r>
            <a:r>
              <a:rPr lang="en-RO"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the post needs to have an option to like it and an option that opens the comment section on the post page.</a:t>
            </a:r>
          </a:p>
          <a:p>
            <a:pPr marL="0" lvl="0" indent="0" fontAlgn="base">
              <a:buNone/>
            </a:pPr>
            <a:r>
              <a:rPr lang="en-RO" sz="18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Acceptance criteria - positive:</a:t>
            </a:r>
            <a:endParaRPr lang="en-RO" sz="1800" b="1"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a:buSzPts val="1000"/>
              <a:buFont typeface="Symbol" pitchFamily="2" charset="2"/>
              <a:buChar char=""/>
              <a:tabLst>
                <a:tab pos="457200" algn="l"/>
              </a:tabLst>
            </a:pPr>
            <a:r>
              <a:rPr lang="en-RO"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Scenario: a user wants to comment on a post</a:t>
            </a:r>
            <a:endParaRPr lang="en-RO"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a:buSzPts val="1000"/>
              <a:buFont typeface="Symbol" pitchFamily="2" charset="2"/>
              <a:buChar char=""/>
              <a:tabLst>
                <a:tab pos="457200" algn="l"/>
              </a:tabLst>
            </a:pPr>
            <a:r>
              <a:rPr lang="en-RO"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Given: user completed the form</a:t>
            </a:r>
            <a:endParaRPr lang="en-RO"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a:buSzPts val="1000"/>
              <a:buFont typeface="Symbol" pitchFamily="2" charset="2"/>
              <a:buChar char=""/>
              <a:tabLst>
                <a:tab pos="457200" algn="l"/>
              </a:tabLst>
            </a:pPr>
            <a:r>
              <a:rPr lang="en-RO"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When: user submits the form, and the post is still in the database</a:t>
            </a:r>
            <a:endParaRPr lang="en-RO"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a:buSzPts val="1000"/>
              <a:buFont typeface="Symbol" pitchFamily="2" charset="2"/>
              <a:buChar char=""/>
              <a:tabLst>
                <a:tab pos="457200" algn="l"/>
              </a:tabLst>
            </a:pPr>
            <a:r>
              <a:rPr lang="en-RO"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Then: the comment is added to the post</a:t>
            </a:r>
          </a:p>
          <a:p>
            <a:pPr marL="0" lvl="0" indent="0" fontAlgn="base">
              <a:buSzPts val="1000"/>
              <a:buNone/>
              <a:tabLst>
                <a:tab pos="457200" algn="l"/>
              </a:tabLst>
            </a:pPr>
            <a:r>
              <a:rPr lang="en-RO" sz="18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Acceptance criteria - negative:</a:t>
            </a:r>
            <a:endParaRPr lang="en-RO" sz="1800" b="1"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a:buSzPts val="1000"/>
              <a:buFont typeface="Symbol" pitchFamily="2" charset="2"/>
              <a:buChar char=""/>
              <a:tabLst>
                <a:tab pos="457200" algn="l"/>
              </a:tabLst>
            </a:pPr>
            <a:r>
              <a:rPr lang="en-RO"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Scenario: a user wants to comment on a post</a:t>
            </a:r>
            <a:endParaRPr lang="en-RO"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a:buSzPts val="1000"/>
              <a:buFont typeface="Symbol" pitchFamily="2" charset="2"/>
              <a:buChar char=""/>
              <a:tabLst>
                <a:tab pos="457200" algn="l"/>
              </a:tabLst>
            </a:pPr>
            <a:r>
              <a:rPr lang="en-RO"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Given: user completed the form</a:t>
            </a:r>
            <a:endParaRPr lang="en-RO"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a:buSzPts val="1000"/>
              <a:buFont typeface="Symbol" pitchFamily="2" charset="2"/>
              <a:buChar char=""/>
              <a:tabLst>
                <a:tab pos="457200" algn="l"/>
              </a:tabLst>
            </a:pPr>
            <a:r>
              <a:rPr lang="en-RO"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When: user submits the form, and the post got deleted</a:t>
            </a:r>
            <a:endParaRPr lang="en-RO" sz="1800" dirty="0">
              <a:effectLst/>
              <a:latin typeface="Calibri" panose="020F0502020204030204" pitchFamily="34" charset="0"/>
              <a:ea typeface="Calibri" panose="020F0502020204030204" pitchFamily="34" charset="0"/>
              <a:cs typeface="Times New Roman" panose="02020603050405020304" pitchFamily="18" charset="0"/>
            </a:endParaRPr>
          </a:p>
          <a:p>
            <a:r>
              <a:rPr lang="en-RO" sz="1800" dirty="0">
                <a:solidFill>
                  <a:srgbClr val="000000"/>
                </a:solidFill>
                <a:effectLst/>
                <a:latin typeface="Arial" panose="020B0604020202020204" pitchFamily="34" charset="0"/>
                <a:ea typeface="Times New Roman" panose="02020603050405020304" pitchFamily="18" charset="0"/>
              </a:rPr>
              <a:t>Then: an error message is displayed, and the user is returned to the previous page</a:t>
            </a:r>
            <a:r>
              <a:rPr lang="en-RO" dirty="0">
                <a:effectLst/>
              </a:rPr>
              <a:t> </a:t>
            </a:r>
            <a:endParaRPr lang="en-RO" dirty="0"/>
          </a:p>
        </p:txBody>
      </p:sp>
    </p:spTree>
    <p:extLst>
      <p:ext uri="{BB962C8B-B14F-4D97-AF65-F5344CB8AC3E}">
        <p14:creationId xmlns:p14="http://schemas.microsoft.com/office/powerpoint/2010/main" val="41790828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70A05A-497A-E137-5816-E44BA7458612}"/>
              </a:ext>
            </a:extLst>
          </p:cNvPr>
          <p:cNvSpPr>
            <a:spLocks noGrp="1"/>
          </p:cNvSpPr>
          <p:nvPr>
            <p:ph type="title"/>
          </p:nvPr>
        </p:nvSpPr>
        <p:spPr/>
        <p:txBody>
          <a:bodyPr/>
          <a:lstStyle/>
          <a:p>
            <a:r>
              <a:rPr lang="en-GB" dirty="0"/>
              <a:t>U</a:t>
            </a:r>
            <a:r>
              <a:rPr lang="en-RO" dirty="0"/>
              <a:t>ser stories</a:t>
            </a:r>
          </a:p>
        </p:txBody>
      </p:sp>
      <p:sp>
        <p:nvSpPr>
          <p:cNvPr id="3" name="Content Placeholder 2">
            <a:extLst>
              <a:ext uri="{FF2B5EF4-FFF2-40B4-BE49-F238E27FC236}">
                <a16:creationId xmlns:a16="http://schemas.microsoft.com/office/drawing/2014/main" id="{78A175BA-133A-6616-18E2-60560F27F09C}"/>
              </a:ext>
            </a:extLst>
          </p:cNvPr>
          <p:cNvSpPr>
            <a:spLocks noGrp="1"/>
          </p:cNvSpPr>
          <p:nvPr>
            <p:ph sz="half" idx="1"/>
          </p:nvPr>
        </p:nvSpPr>
        <p:spPr/>
        <p:txBody>
          <a:bodyPr>
            <a:normAutofit fontScale="70000" lnSpcReduction="20000"/>
          </a:bodyPr>
          <a:lstStyle/>
          <a:p>
            <a:pPr marL="342900" lvl="0" indent="-342900" fontAlgn="base">
              <a:buFont typeface="+mj-lt"/>
              <a:buAutoNum type="arabicPeriod" startAt="5"/>
            </a:pPr>
            <a:r>
              <a:rPr lang="en-RO" sz="18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Title: </a:t>
            </a:r>
            <a:r>
              <a:rPr lang="en-RO"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As a user, I want all my posts to be displayed on my profile page</a:t>
            </a:r>
            <a:endParaRPr lang="en-RO"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RO" sz="18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Description: </a:t>
            </a:r>
            <a:r>
              <a:rPr lang="en-RO"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on each user’s page, there should be all the reviews that the user wrote displayed in a mini-view (does not contain comments for example)</a:t>
            </a:r>
            <a:endParaRPr lang="en-RO" dirty="0">
              <a:latin typeface="Calibri" panose="020F0502020204030204" pitchFamily="34" charset="0"/>
              <a:ea typeface="Times New Roman" panose="02020603050405020304" pitchFamily="18" charset="0"/>
              <a:cs typeface="Times New Roman" panose="02020603050405020304" pitchFamily="18" charset="0"/>
            </a:endParaRPr>
          </a:p>
          <a:p>
            <a:pPr marL="0" indent="0">
              <a:buNone/>
            </a:pPr>
            <a:r>
              <a:rPr lang="en-RO" sz="18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Acceptance criteria - positive:</a:t>
            </a:r>
            <a:endParaRPr lang="en-RO" sz="1800" b="1"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a:buSzPts val="1000"/>
              <a:buFont typeface="Symbol" pitchFamily="2" charset="2"/>
              <a:buChar char=""/>
              <a:tabLst>
                <a:tab pos="457200" algn="l"/>
              </a:tabLst>
            </a:pPr>
            <a:r>
              <a:rPr lang="en-RO"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Given: you want to see a user’s posts</a:t>
            </a:r>
            <a:endParaRPr lang="en-RO"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a:buSzPts val="1000"/>
              <a:buFont typeface="Symbol" pitchFamily="2" charset="2"/>
              <a:buChar char=""/>
              <a:tabLst>
                <a:tab pos="457200" algn="l"/>
              </a:tabLst>
            </a:pPr>
            <a:r>
              <a:rPr lang="en-RO"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When: you access a user’s profile page, and user posted in the past</a:t>
            </a:r>
            <a:endParaRPr lang="en-RO"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a:buSzPts val="1000"/>
              <a:buFont typeface="Symbol" pitchFamily="2" charset="2"/>
              <a:buChar char=""/>
              <a:tabLst>
                <a:tab pos="457200" algn="l"/>
              </a:tabLst>
            </a:pPr>
            <a:r>
              <a:rPr lang="en-RO"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Then: the user’s posts are rendered.</a:t>
            </a:r>
            <a:endParaRPr lang="en-RO"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RO" sz="18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Acceptance criteria - negative:</a:t>
            </a:r>
            <a:endParaRPr lang="en-RO" sz="1800" b="1"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a:buSzPts val="1000"/>
              <a:buFont typeface="Symbol" pitchFamily="2" charset="2"/>
              <a:buChar char=""/>
              <a:tabLst>
                <a:tab pos="457200" algn="l"/>
              </a:tabLst>
            </a:pPr>
            <a:r>
              <a:rPr lang="en-RO"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Given: you want to see a user’s posts</a:t>
            </a:r>
            <a:endParaRPr lang="en-RO"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a:buSzPts val="1000"/>
              <a:buFont typeface="Symbol" pitchFamily="2" charset="2"/>
              <a:buChar char=""/>
              <a:tabLst>
                <a:tab pos="457200" algn="l"/>
              </a:tabLst>
            </a:pPr>
            <a:r>
              <a:rPr lang="en-RO"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When: you access a user’s profile page, and user has no posts</a:t>
            </a:r>
            <a:endParaRPr lang="en-RO"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a:buSzPts val="1000"/>
              <a:buFont typeface="Symbol" pitchFamily="2" charset="2"/>
              <a:buChar char=""/>
              <a:tabLst>
                <a:tab pos="457200" algn="l"/>
              </a:tabLst>
            </a:pPr>
            <a:r>
              <a:rPr lang="en-RO"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Then: a message is displayed, confirming that the user has not posted yet</a:t>
            </a:r>
            <a:endParaRPr lang="en-RO"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RO" dirty="0"/>
          </a:p>
        </p:txBody>
      </p:sp>
      <p:sp>
        <p:nvSpPr>
          <p:cNvPr id="4" name="Content Placeholder 3">
            <a:extLst>
              <a:ext uri="{FF2B5EF4-FFF2-40B4-BE49-F238E27FC236}">
                <a16:creationId xmlns:a16="http://schemas.microsoft.com/office/drawing/2014/main" id="{FE7D32DB-61FD-21AE-040F-BB6EF9DB7C70}"/>
              </a:ext>
            </a:extLst>
          </p:cNvPr>
          <p:cNvSpPr>
            <a:spLocks noGrp="1"/>
          </p:cNvSpPr>
          <p:nvPr>
            <p:ph sz="half" idx="2"/>
          </p:nvPr>
        </p:nvSpPr>
        <p:spPr/>
        <p:txBody>
          <a:bodyPr>
            <a:normAutofit fontScale="70000" lnSpcReduction="20000"/>
          </a:bodyPr>
          <a:lstStyle/>
          <a:p>
            <a:pPr marL="342900" lvl="0" indent="-342900" fontAlgn="base">
              <a:buFont typeface="+mj-lt"/>
              <a:buAutoNum type="arabicPeriod" startAt="6"/>
            </a:pPr>
            <a:r>
              <a:rPr lang="en-RO" sz="18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Title: </a:t>
            </a:r>
            <a:r>
              <a:rPr lang="en-RO"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As a user, I want to be able to edit and delete the posts I have on my page</a:t>
            </a:r>
            <a:endParaRPr lang="en-RO"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a:buFont typeface="+mj-lt"/>
              <a:buAutoNum type="arabicPeriod" startAt="6"/>
            </a:pPr>
            <a:r>
              <a:rPr lang="en-RO" sz="18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Title: </a:t>
            </a:r>
            <a:r>
              <a:rPr lang="en-RO"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As a user, I want to be able to edit and delete the comments I wrote.</a:t>
            </a:r>
            <a:endParaRPr lang="en-RO" dirty="0">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fontAlgn="base">
              <a:buFont typeface="+mj-lt"/>
              <a:buAutoNum type="arabicPeriod" startAt="6"/>
            </a:pPr>
            <a:r>
              <a:rPr lang="en-RO" sz="1800" b="1" dirty="0">
                <a:solidFill>
                  <a:srgbClr val="000000"/>
                </a:solidFill>
                <a:effectLst/>
                <a:latin typeface="Arial" panose="020B0604020202020204" pitchFamily="34" charset="0"/>
                <a:ea typeface="Times New Roman" panose="02020603050405020304" pitchFamily="18" charset="0"/>
              </a:rPr>
              <a:t>Title: </a:t>
            </a:r>
            <a:r>
              <a:rPr lang="en-RO" sz="1800" dirty="0">
                <a:solidFill>
                  <a:srgbClr val="000000"/>
                </a:solidFill>
                <a:effectLst/>
                <a:latin typeface="Arial" panose="020B0604020202020204" pitchFamily="34" charset="0"/>
                <a:ea typeface="Times New Roman" panose="02020603050405020304" pitchFamily="18" charset="0"/>
              </a:rPr>
              <a:t>As a user, I want to have a personal feed filled with recent posts of the users I followed in order to learn more about new places</a:t>
            </a:r>
            <a:r>
              <a:rPr lang="en-RO" dirty="0">
                <a:effectLst/>
              </a:rPr>
              <a:t> </a:t>
            </a:r>
          </a:p>
          <a:p>
            <a:pPr marL="342900" lvl="0" indent="-342900" fontAlgn="base">
              <a:buFont typeface="+mj-lt"/>
              <a:buAutoNum type="arabicPeriod" startAt="6"/>
            </a:pPr>
            <a:r>
              <a:rPr lang="en-RO" sz="18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Title: </a:t>
            </a:r>
            <a:r>
              <a:rPr lang="en-RO"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As a user, I want to be able to edit my profile page (picture, bio etc) and settings.</a:t>
            </a:r>
            <a:endParaRPr lang="en-RO" sz="1800" dirty="0">
              <a:effectLst/>
              <a:latin typeface="Calibri" panose="020F0502020204030204" pitchFamily="34" charset="0"/>
              <a:ea typeface="Calibri" panose="020F0502020204030204" pitchFamily="34" charset="0"/>
              <a:cs typeface="Times New Roman" panose="02020603050405020304" pitchFamily="18" charset="0"/>
            </a:endParaRPr>
          </a:p>
          <a:p>
            <a:pPr marL="151200" indent="0">
              <a:buNone/>
            </a:pPr>
            <a:r>
              <a:rPr lang="en-RO" sz="18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Description: </a:t>
            </a:r>
            <a:r>
              <a:rPr lang="en-RO"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I want to have an option in the menu that will take me to the settings, and one that will take me to my profile page.</a:t>
            </a:r>
            <a:endParaRPr lang="en-RO"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a:buFont typeface="+mj-lt"/>
              <a:buAutoNum type="arabicPeriod" startAt="6"/>
            </a:pPr>
            <a:endParaRPr lang="en-RO" dirty="0"/>
          </a:p>
        </p:txBody>
      </p:sp>
    </p:spTree>
    <p:extLst>
      <p:ext uri="{BB962C8B-B14F-4D97-AF65-F5344CB8AC3E}">
        <p14:creationId xmlns:p14="http://schemas.microsoft.com/office/powerpoint/2010/main" val="5936567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C9F6D-058A-F3A8-619E-FF5398B4DF63}"/>
              </a:ext>
            </a:extLst>
          </p:cNvPr>
          <p:cNvSpPr>
            <a:spLocks noGrp="1"/>
          </p:cNvSpPr>
          <p:nvPr>
            <p:ph type="title"/>
          </p:nvPr>
        </p:nvSpPr>
        <p:spPr/>
        <p:txBody>
          <a:bodyPr/>
          <a:lstStyle/>
          <a:p>
            <a:r>
              <a:rPr lang="en-RO" dirty="0"/>
              <a:t>User stories</a:t>
            </a:r>
          </a:p>
        </p:txBody>
      </p:sp>
      <p:sp>
        <p:nvSpPr>
          <p:cNvPr id="3" name="Content Placeholder 2">
            <a:extLst>
              <a:ext uri="{FF2B5EF4-FFF2-40B4-BE49-F238E27FC236}">
                <a16:creationId xmlns:a16="http://schemas.microsoft.com/office/drawing/2014/main" id="{717558C7-6485-47B7-AA23-46F74CE7FCB9}"/>
              </a:ext>
            </a:extLst>
          </p:cNvPr>
          <p:cNvSpPr>
            <a:spLocks noGrp="1"/>
          </p:cNvSpPr>
          <p:nvPr>
            <p:ph sz="half" idx="1"/>
          </p:nvPr>
        </p:nvSpPr>
        <p:spPr/>
        <p:txBody>
          <a:bodyPr>
            <a:normAutofit fontScale="62500" lnSpcReduction="20000"/>
          </a:bodyPr>
          <a:lstStyle/>
          <a:p>
            <a:pPr marL="342900" lvl="0" indent="-342900" fontAlgn="base">
              <a:buAutoNum type="arabicPeriod" startAt="10"/>
            </a:pPr>
            <a:r>
              <a:rPr lang="en-RO" sz="18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Title: </a:t>
            </a:r>
            <a:r>
              <a:rPr lang="en-RO"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As a user, I want to have the option to search for users and follow them, in order to see more of their posts in my personal feed</a:t>
            </a:r>
            <a:endParaRPr lang="en-RO" dirty="0">
              <a:latin typeface="Calibri" panose="020F0502020204030204" pitchFamily="34" charset="0"/>
              <a:ea typeface="Times New Roman" panose="02020603050405020304" pitchFamily="18" charset="0"/>
              <a:cs typeface="Times New Roman" panose="02020603050405020304" pitchFamily="18" charset="0"/>
            </a:endParaRPr>
          </a:p>
          <a:p>
            <a:pPr marL="0" lvl="0" indent="0" fontAlgn="base">
              <a:buNone/>
            </a:pPr>
            <a:r>
              <a:rPr lang="en-RO" sz="18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Description: </a:t>
            </a:r>
            <a:r>
              <a:rPr lang="en-RO"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there should be a user search page that contains a search bar and a section that displays the search results.</a:t>
            </a:r>
            <a:endParaRPr lang="en-RO" dirty="0">
              <a:latin typeface="Calibri" panose="020F0502020204030204" pitchFamily="34" charset="0"/>
              <a:ea typeface="Times New Roman" panose="02020603050405020304" pitchFamily="18" charset="0"/>
              <a:cs typeface="Times New Roman" panose="02020603050405020304" pitchFamily="18" charset="0"/>
            </a:endParaRPr>
          </a:p>
          <a:p>
            <a:pPr marL="0" lvl="0" indent="0" fontAlgn="base">
              <a:buNone/>
            </a:pPr>
            <a:r>
              <a:rPr lang="en-RO" sz="18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Acceptance criteria - positive:</a:t>
            </a:r>
            <a:endParaRPr lang="en-RO" sz="1800" b="1"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a:buSzPts val="1000"/>
              <a:buFont typeface="Symbol" pitchFamily="2" charset="2"/>
              <a:buChar char=""/>
              <a:tabLst>
                <a:tab pos="457200" algn="l"/>
              </a:tabLst>
            </a:pPr>
            <a:r>
              <a:rPr lang="en-RO"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Scenario: you want to find an user</a:t>
            </a:r>
            <a:endParaRPr lang="en-RO"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a:buSzPts val="1000"/>
              <a:buFont typeface="Symbol" pitchFamily="2" charset="2"/>
              <a:buChar char=""/>
              <a:tabLst>
                <a:tab pos="457200" algn="l"/>
              </a:tabLst>
            </a:pPr>
            <a:r>
              <a:rPr lang="en-RO"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Given: you are on the user search page</a:t>
            </a:r>
            <a:endParaRPr lang="en-RO"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a:buSzPts val="1000"/>
              <a:buFont typeface="Symbol" pitchFamily="2" charset="2"/>
              <a:buChar char=""/>
              <a:tabLst>
                <a:tab pos="457200" algn="l"/>
              </a:tabLst>
            </a:pPr>
            <a:r>
              <a:rPr lang="en-RO"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When: you type an username in the search bar, and results are found</a:t>
            </a:r>
            <a:endParaRPr lang="en-RO"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a:buSzPts val="1000"/>
              <a:buFont typeface="Symbol" pitchFamily="2" charset="2"/>
              <a:buChar char=""/>
              <a:tabLst>
                <a:tab pos="457200" algn="l"/>
              </a:tabLst>
            </a:pPr>
            <a:r>
              <a:rPr lang="en-RO"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Then: a list of users with matching usernames is displayed</a:t>
            </a:r>
            <a:endParaRPr lang="en-RO" dirty="0">
              <a:latin typeface="Calibri" panose="020F0502020204030204" pitchFamily="34" charset="0"/>
              <a:ea typeface="Times New Roman" panose="02020603050405020304" pitchFamily="18" charset="0"/>
              <a:cs typeface="Times New Roman" panose="02020603050405020304" pitchFamily="18" charset="0"/>
            </a:endParaRPr>
          </a:p>
          <a:p>
            <a:pPr marL="0" lvl="0" indent="0" fontAlgn="base">
              <a:buSzPts val="1000"/>
              <a:buNone/>
              <a:tabLst>
                <a:tab pos="457200" algn="l"/>
              </a:tabLst>
            </a:pPr>
            <a:r>
              <a:rPr lang="en-RO" sz="18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Acceptance criteria - negative:</a:t>
            </a:r>
            <a:endParaRPr lang="en-RO" sz="1800" b="1"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a:buSzPts val="1000"/>
              <a:buFont typeface="Symbol" pitchFamily="2" charset="2"/>
              <a:buChar char=""/>
              <a:tabLst>
                <a:tab pos="457200" algn="l"/>
              </a:tabLst>
            </a:pPr>
            <a:r>
              <a:rPr lang="en-RO"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Scenario: you want to find an user</a:t>
            </a:r>
            <a:endParaRPr lang="en-RO"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a:buSzPts val="1000"/>
              <a:buFont typeface="Symbol" pitchFamily="2" charset="2"/>
              <a:buChar char=""/>
              <a:tabLst>
                <a:tab pos="457200" algn="l"/>
              </a:tabLst>
            </a:pPr>
            <a:r>
              <a:rPr lang="en-RO"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Given: you are on the user search page</a:t>
            </a:r>
            <a:endParaRPr lang="en-RO"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a:buSzPts val="1000"/>
              <a:buFont typeface="Symbol" pitchFamily="2" charset="2"/>
              <a:buChar char=""/>
              <a:tabLst>
                <a:tab pos="457200" algn="l"/>
              </a:tabLst>
            </a:pPr>
            <a:r>
              <a:rPr lang="en-RO"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When: you type an username in the search bar, and results are found</a:t>
            </a:r>
            <a:endParaRPr lang="en-RO"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a:buSzPts val="1000"/>
              <a:buFont typeface="Symbol" pitchFamily="2" charset="2"/>
              <a:buChar char=""/>
              <a:tabLst>
                <a:tab pos="457200" algn="l"/>
              </a:tabLst>
            </a:pPr>
            <a:r>
              <a:rPr lang="en-RO"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Then: a message that says there are no matching usernames is displayed</a:t>
            </a:r>
            <a:br>
              <a:rPr lang="en-RO" sz="1800" dirty="0">
                <a:effectLst/>
                <a:latin typeface="Times New Roman" panose="02020603050405020304" pitchFamily="18" charset="0"/>
                <a:ea typeface="Times New Roman" panose="02020603050405020304" pitchFamily="18" charset="0"/>
                <a:cs typeface="Times New Roman" panose="02020603050405020304" pitchFamily="18" charset="0"/>
              </a:rPr>
            </a:br>
            <a:endParaRPr lang="en-RO"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RO" dirty="0"/>
          </a:p>
        </p:txBody>
      </p:sp>
      <p:sp>
        <p:nvSpPr>
          <p:cNvPr id="4" name="Content Placeholder 3">
            <a:extLst>
              <a:ext uri="{FF2B5EF4-FFF2-40B4-BE49-F238E27FC236}">
                <a16:creationId xmlns:a16="http://schemas.microsoft.com/office/drawing/2014/main" id="{170CF7F6-0ADC-EA52-AAE5-44A0AC27B474}"/>
              </a:ext>
            </a:extLst>
          </p:cNvPr>
          <p:cNvSpPr>
            <a:spLocks noGrp="1"/>
          </p:cNvSpPr>
          <p:nvPr>
            <p:ph sz="half" idx="2"/>
          </p:nvPr>
        </p:nvSpPr>
        <p:spPr/>
        <p:txBody>
          <a:bodyPr>
            <a:normAutofit fontScale="62500" lnSpcReduction="20000"/>
          </a:bodyPr>
          <a:lstStyle/>
          <a:p>
            <a:pPr marL="342900" lvl="0" indent="-342900" fontAlgn="base">
              <a:buAutoNum type="arabicPeriod" startAt="11"/>
            </a:pPr>
            <a:r>
              <a:rPr lang="en-RO" sz="18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Title: </a:t>
            </a:r>
            <a:r>
              <a:rPr lang="en-RO"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As a user, I want to be able to search for locations (by name, or address) and see all the posts related to these locations.</a:t>
            </a:r>
            <a:endParaRPr lang="en-RO" dirty="0">
              <a:latin typeface="Calibri" panose="020F0502020204030204" pitchFamily="34" charset="0"/>
              <a:ea typeface="Times New Roman" panose="02020603050405020304" pitchFamily="18" charset="0"/>
              <a:cs typeface="Times New Roman" panose="02020603050405020304" pitchFamily="18" charset="0"/>
            </a:endParaRPr>
          </a:p>
          <a:p>
            <a:pPr marL="0" lvl="0" indent="0" fontAlgn="base">
              <a:buNone/>
            </a:pPr>
            <a:r>
              <a:rPr lang="en-RO" sz="18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Description: </a:t>
            </a:r>
            <a:r>
              <a:rPr lang="en-RO"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there should be a location search page that contains a search bar and a section that displays the search results</a:t>
            </a:r>
            <a:endParaRPr lang="en-RO" dirty="0">
              <a:latin typeface="Calibri" panose="020F0502020204030204" pitchFamily="34" charset="0"/>
              <a:ea typeface="Times New Roman" panose="02020603050405020304" pitchFamily="18" charset="0"/>
              <a:cs typeface="Times New Roman" panose="02020603050405020304" pitchFamily="18" charset="0"/>
            </a:endParaRPr>
          </a:p>
          <a:p>
            <a:pPr marL="0" lvl="0" indent="0" fontAlgn="base">
              <a:buNone/>
            </a:pPr>
            <a:r>
              <a:rPr lang="en-RO" sz="18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Acceptance criteria - positive:</a:t>
            </a:r>
            <a:endParaRPr lang="en-RO" sz="1800" b="1"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a:buSzPts val="1000"/>
              <a:buFont typeface="Symbol" pitchFamily="2" charset="2"/>
              <a:buChar char=""/>
              <a:tabLst>
                <a:tab pos="457200" algn="l"/>
              </a:tabLst>
            </a:pPr>
            <a:r>
              <a:rPr lang="en-RO"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Scenario: you want to see the reviews for a location</a:t>
            </a:r>
            <a:endParaRPr lang="en-RO"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a:buSzPts val="1000"/>
              <a:buFont typeface="Symbol" pitchFamily="2" charset="2"/>
              <a:buChar char=""/>
              <a:tabLst>
                <a:tab pos="457200" algn="l"/>
              </a:tabLst>
            </a:pPr>
            <a:r>
              <a:rPr lang="en-RO"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Given: you are writing something in the bar of the search location page</a:t>
            </a:r>
            <a:endParaRPr lang="en-RO"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a:buSzPts val="1000"/>
              <a:buFont typeface="Symbol" pitchFamily="2" charset="2"/>
              <a:buChar char=""/>
              <a:tabLst>
                <a:tab pos="457200" algn="l"/>
              </a:tabLst>
            </a:pPr>
            <a:r>
              <a:rPr lang="en-RO"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When: there are locations that match the all the criteria and the text</a:t>
            </a:r>
            <a:endParaRPr lang="en-RO"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a:buSzPts val="1000"/>
              <a:buFont typeface="Symbol" pitchFamily="2" charset="2"/>
              <a:buChar char=""/>
              <a:tabLst>
                <a:tab pos="457200" algn="l"/>
              </a:tabLst>
            </a:pPr>
            <a:r>
              <a:rPr lang="en-RO"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Then: the locations are displayed, ordered by name</a:t>
            </a:r>
            <a:endParaRPr lang="en-RO"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RO" sz="18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Acceptance criteria - negative:</a:t>
            </a:r>
            <a:endParaRPr lang="en-RO" sz="1800" b="1"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a:buSzPts val="1000"/>
              <a:buFont typeface="Symbol" pitchFamily="2" charset="2"/>
              <a:buChar char=""/>
              <a:tabLst>
                <a:tab pos="457200" algn="l"/>
              </a:tabLst>
            </a:pPr>
            <a:r>
              <a:rPr lang="en-RO"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Scenario: someone wants to see the reviews for a location</a:t>
            </a:r>
            <a:endParaRPr lang="en-RO"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a:buSzPts val="1000"/>
              <a:buFont typeface="Symbol" pitchFamily="2" charset="2"/>
              <a:buChar char=""/>
              <a:tabLst>
                <a:tab pos="457200" algn="l"/>
              </a:tabLst>
            </a:pPr>
            <a:r>
              <a:rPr lang="en-RO"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Given: the user is writing something in the bar of the search location page</a:t>
            </a:r>
            <a:endParaRPr lang="en-RO"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a:buSzPts val="1000"/>
              <a:buFont typeface="Symbol" pitchFamily="2" charset="2"/>
              <a:buChar char=""/>
              <a:tabLst>
                <a:tab pos="457200" algn="l"/>
              </a:tabLst>
            </a:pPr>
            <a:r>
              <a:rPr lang="en-RO"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When: there are no locations that match the all the criteria or the text</a:t>
            </a:r>
            <a:endParaRPr lang="en-RO"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a:buSzPts val="1000"/>
              <a:buFont typeface="Symbol" pitchFamily="2" charset="2"/>
              <a:buChar char=""/>
              <a:tabLst>
                <a:tab pos="457200" algn="l"/>
              </a:tabLst>
            </a:pPr>
            <a:r>
              <a:rPr lang="en-RO"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Then: display a message that no results are found, suggesting the user to either remove some filters, check spelling, or to add the location himself</a:t>
            </a:r>
            <a:endParaRPr lang="en-RO"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RO" b="1" dirty="0"/>
          </a:p>
        </p:txBody>
      </p:sp>
    </p:spTree>
    <p:extLst>
      <p:ext uri="{BB962C8B-B14F-4D97-AF65-F5344CB8AC3E}">
        <p14:creationId xmlns:p14="http://schemas.microsoft.com/office/powerpoint/2010/main" val="35490149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E3E655-7632-4075-7783-1B3958A4F812}"/>
              </a:ext>
            </a:extLst>
          </p:cNvPr>
          <p:cNvSpPr>
            <a:spLocks noGrp="1"/>
          </p:cNvSpPr>
          <p:nvPr>
            <p:ph type="title"/>
          </p:nvPr>
        </p:nvSpPr>
        <p:spPr/>
        <p:txBody>
          <a:bodyPr/>
          <a:lstStyle/>
          <a:p>
            <a:r>
              <a:rPr lang="en-RO" dirty="0"/>
              <a:t>User Stories</a:t>
            </a:r>
          </a:p>
        </p:txBody>
      </p:sp>
      <p:sp>
        <p:nvSpPr>
          <p:cNvPr id="3" name="Content Placeholder 2">
            <a:extLst>
              <a:ext uri="{FF2B5EF4-FFF2-40B4-BE49-F238E27FC236}">
                <a16:creationId xmlns:a16="http://schemas.microsoft.com/office/drawing/2014/main" id="{EA239D70-3C16-B152-55BF-A4508D3C2471}"/>
              </a:ext>
            </a:extLst>
          </p:cNvPr>
          <p:cNvSpPr>
            <a:spLocks noGrp="1"/>
          </p:cNvSpPr>
          <p:nvPr>
            <p:ph sz="half" idx="1"/>
          </p:nvPr>
        </p:nvSpPr>
        <p:spPr>
          <a:xfrm>
            <a:off x="3384805" y="2271546"/>
            <a:ext cx="5422390" cy="3633047"/>
          </a:xfrm>
        </p:spPr>
        <p:txBody>
          <a:bodyPr>
            <a:normAutofit fontScale="85000" lnSpcReduction="10000"/>
          </a:bodyPr>
          <a:lstStyle/>
          <a:p>
            <a:pPr marL="342900" lvl="0" indent="-342900" fontAlgn="base">
              <a:buAutoNum type="arabicPeriod" startAt="12"/>
            </a:pPr>
            <a:r>
              <a:rPr lang="en-RO" sz="18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Title: </a:t>
            </a:r>
            <a:r>
              <a:rPr lang="en-RO"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As a user, I want to have all my posts displayed on my profile page</a:t>
            </a:r>
          </a:p>
          <a:p>
            <a:pPr marL="0" lvl="0" indent="0" fontAlgn="base">
              <a:buNone/>
            </a:pPr>
            <a:r>
              <a:rPr lang="en-RO" sz="18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Acceptance criteria: positive</a:t>
            </a:r>
            <a:endParaRPr lang="en-RO" sz="1800" b="1"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a:buSzPts val="1000"/>
              <a:buFont typeface="Symbol" pitchFamily="2" charset="2"/>
              <a:buChar char=""/>
              <a:tabLst>
                <a:tab pos="457200" algn="l"/>
              </a:tabLst>
            </a:pPr>
            <a:r>
              <a:rPr lang="en-RO"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Given: someone is on a User’s profile page</a:t>
            </a:r>
            <a:endParaRPr lang="en-RO"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a:buSzPts val="1000"/>
              <a:buFont typeface="Symbol" pitchFamily="2" charset="2"/>
              <a:buChar char=""/>
              <a:tabLst>
                <a:tab pos="457200" algn="l"/>
              </a:tabLst>
            </a:pPr>
            <a:r>
              <a:rPr lang="en-RO"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When: User has posted in the past</a:t>
            </a:r>
            <a:endParaRPr lang="en-RO"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a:buSzPts val="1000"/>
              <a:buFont typeface="Symbol" pitchFamily="2" charset="2"/>
              <a:buChar char=""/>
              <a:tabLst>
                <a:tab pos="457200" algn="l"/>
              </a:tabLst>
            </a:pPr>
            <a:r>
              <a:rPr lang="en-RO"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Then: display his posts ordered desc by posted date</a:t>
            </a:r>
          </a:p>
          <a:p>
            <a:pPr marL="0" lvl="0" indent="0" fontAlgn="base">
              <a:buSzPts val="1000"/>
              <a:buNone/>
              <a:tabLst>
                <a:tab pos="457200" algn="l"/>
              </a:tabLst>
            </a:pPr>
            <a:r>
              <a:rPr lang="en-RO" sz="18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Acceptance criteria: negative</a:t>
            </a:r>
            <a:endParaRPr lang="en-RO" sz="1800" b="1"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a:buSzPts val="1000"/>
              <a:buFont typeface="Symbol" pitchFamily="2" charset="2"/>
              <a:buChar char=""/>
              <a:tabLst>
                <a:tab pos="457200" algn="l"/>
              </a:tabLst>
            </a:pPr>
            <a:r>
              <a:rPr lang="en-RO"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Given: someone is on a User’s profile page</a:t>
            </a:r>
            <a:endParaRPr lang="en-RO"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a:buSzPts val="1000"/>
              <a:buFont typeface="Symbol" pitchFamily="2" charset="2"/>
              <a:buChar char=""/>
              <a:tabLst>
                <a:tab pos="457200" algn="l"/>
              </a:tabLst>
            </a:pPr>
            <a:r>
              <a:rPr lang="en-RO"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When: User has not posted in the past</a:t>
            </a:r>
            <a:endParaRPr lang="en-RO"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a:buSzPts val="1000"/>
              <a:buFont typeface="Symbol" pitchFamily="2" charset="2"/>
              <a:buChar char=""/>
              <a:tabLst>
                <a:tab pos="457200" algn="l"/>
              </a:tabLst>
            </a:pPr>
            <a:r>
              <a:rPr lang="en-RO"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Then: display a message that says the user did not leave any reviews yet</a:t>
            </a:r>
            <a:endParaRPr lang="en-RO"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RO" dirty="0"/>
          </a:p>
        </p:txBody>
      </p:sp>
    </p:spTree>
    <p:extLst>
      <p:ext uri="{BB962C8B-B14F-4D97-AF65-F5344CB8AC3E}">
        <p14:creationId xmlns:p14="http://schemas.microsoft.com/office/powerpoint/2010/main" val="19943866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99473E-7255-77EA-AE5F-0161F5CC739A}"/>
              </a:ext>
            </a:extLst>
          </p:cNvPr>
          <p:cNvSpPr>
            <a:spLocks noGrp="1"/>
          </p:cNvSpPr>
          <p:nvPr>
            <p:ph type="title"/>
          </p:nvPr>
        </p:nvSpPr>
        <p:spPr/>
        <p:txBody>
          <a:bodyPr/>
          <a:lstStyle/>
          <a:p>
            <a:r>
              <a:rPr lang="en-RO" dirty="0"/>
              <a:t>Prioritised Product Backlog</a:t>
            </a:r>
          </a:p>
        </p:txBody>
      </p:sp>
      <p:sp>
        <p:nvSpPr>
          <p:cNvPr id="3" name="Content Placeholder 2">
            <a:extLst>
              <a:ext uri="{FF2B5EF4-FFF2-40B4-BE49-F238E27FC236}">
                <a16:creationId xmlns:a16="http://schemas.microsoft.com/office/drawing/2014/main" id="{D5C7A980-6A8A-90A5-5F06-3F129A49380A}"/>
              </a:ext>
            </a:extLst>
          </p:cNvPr>
          <p:cNvSpPr>
            <a:spLocks noGrp="1"/>
          </p:cNvSpPr>
          <p:nvPr>
            <p:ph sz="half" idx="1"/>
          </p:nvPr>
        </p:nvSpPr>
        <p:spPr/>
        <p:txBody>
          <a:bodyPr>
            <a:noAutofit/>
          </a:bodyPr>
          <a:lstStyle/>
          <a:p>
            <a:pPr marL="0" indent="0" fontAlgn="base">
              <a:buNone/>
            </a:pPr>
            <a:r>
              <a:rPr lang="en-US" sz="1100" dirty="0">
                <a:solidFill>
                  <a:schemeClr val="accent1"/>
                </a:solidFill>
                <a:latin typeface="Arial" panose="020B0604020202020204" pitchFamily="34" charset="0"/>
                <a:ea typeface="Times New Roman" panose="02020603050405020304" pitchFamily="18" charset="0"/>
                <a:cs typeface="Arial" panose="020B0604020202020204" pitchFamily="34" charset="0"/>
              </a:rPr>
              <a:t>1. </a:t>
            </a:r>
            <a:r>
              <a:rPr lang="en-US" sz="1100" dirty="0">
                <a:solidFill>
                  <a:srgbClr val="000000"/>
                </a:solidFill>
                <a:latin typeface="Arial" panose="020B0604020202020204" pitchFamily="34" charset="0"/>
                <a:ea typeface="Times New Roman" panose="02020603050405020304" pitchFamily="18" charset="0"/>
                <a:cs typeface="Arial" panose="020B0604020202020204" pitchFamily="34" charset="0"/>
              </a:rPr>
              <a:t>    </a:t>
            </a:r>
            <a:r>
              <a:rPr lang="en-RO" sz="11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Create Posts Backend</a:t>
            </a:r>
            <a:endParaRPr lang="en-RO" sz="1100" b="1" dirty="0">
              <a:effectLst/>
              <a:latin typeface="Arial" panose="020B0604020202020204" pitchFamily="34" charset="0"/>
              <a:ea typeface="Times New Roman" panose="02020603050405020304" pitchFamily="18" charset="0"/>
              <a:cs typeface="Arial" panose="020B0604020202020204" pitchFamily="34" charset="0"/>
            </a:endParaRPr>
          </a:p>
          <a:p>
            <a:r>
              <a:rPr lang="en-RO" sz="11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Description: Implement server-side logic to manage the creation, storage, and retrieval of user-generated posts.</a:t>
            </a:r>
            <a:endParaRPr lang="en-RO" sz="1100" dirty="0">
              <a:effectLst/>
              <a:latin typeface="Arial" panose="020B0604020202020204" pitchFamily="34" charset="0"/>
              <a:ea typeface="Times New Roman" panose="02020603050405020304" pitchFamily="18" charset="0"/>
              <a:cs typeface="Arial" panose="020B0604020202020204" pitchFamily="34" charset="0"/>
            </a:endParaRPr>
          </a:p>
          <a:p>
            <a:pPr marL="342900" lvl="0" indent="-342900" fontAlgn="base">
              <a:buFont typeface="+mj-lt"/>
              <a:buAutoNum type="arabicPeriod" startAt="2"/>
            </a:pPr>
            <a:r>
              <a:rPr lang="en-RO" sz="11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Create Posts Frontend</a:t>
            </a:r>
            <a:endParaRPr lang="en-RO" sz="1100" b="1" dirty="0">
              <a:effectLst/>
              <a:latin typeface="Arial" panose="020B0604020202020204" pitchFamily="34" charset="0"/>
              <a:ea typeface="Times New Roman" panose="02020603050405020304" pitchFamily="18" charset="0"/>
              <a:cs typeface="Arial" panose="020B0604020202020204" pitchFamily="34" charset="0"/>
            </a:endParaRPr>
          </a:p>
          <a:p>
            <a:r>
              <a:rPr lang="en-RO" sz="11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Description: Develop user interface components for users to create and publish posts/reviews, including image uploads, text entry, and location tagging.</a:t>
            </a:r>
            <a:endParaRPr lang="en-RO" sz="1100" dirty="0">
              <a:effectLst/>
              <a:latin typeface="Arial" panose="020B0604020202020204" pitchFamily="34" charset="0"/>
              <a:ea typeface="Times New Roman" panose="02020603050405020304" pitchFamily="18" charset="0"/>
              <a:cs typeface="Arial" panose="020B0604020202020204" pitchFamily="34" charset="0"/>
            </a:endParaRPr>
          </a:p>
          <a:p>
            <a:pPr marL="342900" lvl="0" indent="-342900" fontAlgn="base">
              <a:buFont typeface="+mj-lt"/>
              <a:buAutoNum type="arabicPeriod" startAt="3"/>
            </a:pPr>
            <a:r>
              <a:rPr lang="en-RO" sz="11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Edit Post Functionality Backend</a:t>
            </a:r>
            <a:endParaRPr lang="en-RO" sz="1100" b="1" dirty="0">
              <a:effectLst/>
              <a:latin typeface="Arial" panose="020B0604020202020204" pitchFamily="34" charset="0"/>
              <a:ea typeface="Times New Roman" panose="02020603050405020304" pitchFamily="18" charset="0"/>
              <a:cs typeface="Arial" panose="020B0604020202020204" pitchFamily="34" charset="0"/>
            </a:endParaRPr>
          </a:p>
          <a:p>
            <a:r>
              <a:rPr lang="en-RO" sz="11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Description: Develop server-side logic to enable users to edit their posted content (posts/reviews).</a:t>
            </a:r>
            <a:endParaRPr lang="en-RO" sz="1100" dirty="0">
              <a:effectLst/>
              <a:latin typeface="Arial" panose="020B0604020202020204" pitchFamily="34" charset="0"/>
              <a:ea typeface="Times New Roman" panose="02020603050405020304" pitchFamily="18" charset="0"/>
              <a:cs typeface="Arial" panose="020B0604020202020204" pitchFamily="34" charset="0"/>
            </a:endParaRPr>
          </a:p>
          <a:p>
            <a:pPr marL="342900" lvl="0" indent="-342900" fontAlgn="base">
              <a:buFont typeface="+mj-lt"/>
              <a:buAutoNum type="arabicPeriod" startAt="4"/>
            </a:pPr>
            <a:r>
              <a:rPr lang="en-RO" sz="11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Edit Post Functionality Frontend</a:t>
            </a:r>
            <a:endParaRPr lang="en-RO" sz="1100" b="1" dirty="0">
              <a:effectLst/>
              <a:latin typeface="Arial" panose="020B0604020202020204" pitchFamily="34" charset="0"/>
              <a:ea typeface="Times New Roman" panose="02020603050405020304" pitchFamily="18" charset="0"/>
              <a:cs typeface="Arial" panose="020B0604020202020204" pitchFamily="34" charset="0"/>
            </a:endParaRPr>
          </a:p>
          <a:p>
            <a:r>
              <a:rPr lang="en-RO" sz="11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Description: Create the user interface elements for users to edit their own posts or reviews.</a:t>
            </a:r>
            <a:endParaRPr lang="en-RO" sz="1100" dirty="0">
              <a:effectLst/>
              <a:latin typeface="Arial" panose="020B0604020202020204" pitchFamily="34" charset="0"/>
              <a:ea typeface="Times New Roman" panose="02020603050405020304" pitchFamily="18" charset="0"/>
              <a:cs typeface="Arial" panose="020B0604020202020204" pitchFamily="34" charset="0"/>
            </a:endParaRPr>
          </a:p>
          <a:p>
            <a:pPr marL="342900" lvl="0" indent="-342900" fontAlgn="base">
              <a:buFont typeface="+mj-lt"/>
              <a:buAutoNum type="arabicPeriod" startAt="5"/>
            </a:pPr>
            <a:r>
              <a:rPr lang="en-RO" sz="11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Delete Post Functionality Backend</a:t>
            </a:r>
            <a:endParaRPr lang="en-RO" sz="1100" b="1" dirty="0">
              <a:effectLst/>
              <a:latin typeface="Arial" panose="020B0604020202020204" pitchFamily="34" charset="0"/>
              <a:ea typeface="Times New Roman" panose="02020603050405020304" pitchFamily="18" charset="0"/>
              <a:cs typeface="Arial" panose="020B0604020202020204" pitchFamily="34" charset="0"/>
            </a:endParaRPr>
          </a:p>
          <a:p>
            <a:r>
              <a:rPr lang="en-RO" sz="11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Description: Develop server-side logic to allow users to delete their posted content (posts/reviews).</a:t>
            </a:r>
            <a:br>
              <a:rPr lang="en-RO" sz="1100" dirty="0">
                <a:effectLst/>
                <a:latin typeface="Arial" panose="020B0604020202020204" pitchFamily="34" charset="0"/>
                <a:ea typeface="Times New Roman" panose="02020603050405020304" pitchFamily="18" charset="0"/>
                <a:cs typeface="Arial" panose="020B0604020202020204" pitchFamily="34" charset="0"/>
              </a:rPr>
            </a:br>
            <a:endParaRPr lang="en-RO" sz="1100" dirty="0">
              <a:latin typeface="Arial" panose="020B0604020202020204" pitchFamily="34" charset="0"/>
              <a:cs typeface="Arial" panose="020B0604020202020204" pitchFamily="34" charset="0"/>
            </a:endParaRPr>
          </a:p>
        </p:txBody>
      </p:sp>
      <p:sp>
        <p:nvSpPr>
          <p:cNvPr id="4" name="Content Placeholder 3">
            <a:extLst>
              <a:ext uri="{FF2B5EF4-FFF2-40B4-BE49-F238E27FC236}">
                <a16:creationId xmlns:a16="http://schemas.microsoft.com/office/drawing/2014/main" id="{C84B582C-63DF-C2F7-54CB-301175ECFA6C}"/>
              </a:ext>
            </a:extLst>
          </p:cNvPr>
          <p:cNvSpPr>
            <a:spLocks noGrp="1"/>
          </p:cNvSpPr>
          <p:nvPr>
            <p:ph sz="half" idx="2"/>
          </p:nvPr>
        </p:nvSpPr>
        <p:spPr/>
        <p:txBody>
          <a:bodyPr>
            <a:normAutofit fontScale="25000" lnSpcReduction="20000"/>
          </a:bodyPr>
          <a:lstStyle/>
          <a:p>
            <a:endParaRPr lang="en-RO" sz="4400" dirty="0">
              <a:effectLst/>
              <a:latin typeface="Arial" panose="020B0604020202020204" pitchFamily="34" charset="0"/>
              <a:ea typeface="Times New Roman" panose="02020603050405020304" pitchFamily="18" charset="0"/>
              <a:cs typeface="Arial" panose="020B0604020202020204" pitchFamily="34" charset="0"/>
            </a:endParaRPr>
          </a:p>
          <a:p>
            <a:pPr marL="342900" lvl="0" indent="-342900" fontAlgn="base">
              <a:buFont typeface="+mj-lt"/>
              <a:buAutoNum type="arabicPeriod" startAt="6"/>
            </a:pPr>
            <a:r>
              <a:rPr lang="en-RO" sz="4400" b="1" dirty="0">
                <a:solidFill>
                  <a:srgbClr val="000000"/>
                </a:solidFill>
                <a:latin typeface="Arial" panose="020B0604020202020204" pitchFamily="34" charset="0"/>
                <a:cs typeface="Arial" panose="020B0604020202020204" pitchFamily="34" charset="0"/>
              </a:rPr>
              <a:t>Delete Post Functionality Frontend</a:t>
            </a:r>
          </a:p>
          <a:p>
            <a:r>
              <a:rPr lang="en-RO" sz="4400" dirty="0">
                <a:solidFill>
                  <a:srgbClr val="000000"/>
                </a:solidFill>
                <a:latin typeface="Arial" panose="020B0604020202020204" pitchFamily="34" charset="0"/>
                <a:cs typeface="Arial" panose="020B0604020202020204" pitchFamily="34" charset="0"/>
              </a:rPr>
              <a:t>Description: Create the user interface elements for users to delete their own posts or reviews.</a:t>
            </a:r>
          </a:p>
          <a:p>
            <a:pPr marL="342900" lvl="0" indent="-342900" fontAlgn="base">
              <a:buFont typeface="+mj-lt"/>
              <a:buAutoNum type="arabicPeriod" startAt="7"/>
            </a:pPr>
            <a:r>
              <a:rPr lang="en-RO" sz="4400" b="1" dirty="0">
                <a:solidFill>
                  <a:srgbClr val="000000"/>
                </a:solidFill>
                <a:latin typeface="Arial" panose="020B0604020202020204" pitchFamily="34" charset="0"/>
                <a:cs typeface="Arial" panose="020B0604020202020204" pitchFamily="34" charset="0"/>
              </a:rPr>
              <a:t>Follow Functionality Backend</a:t>
            </a:r>
          </a:p>
          <a:p>
            <a:r>
              <a:rPr lang="en-RO" sz="4400" dirty="0">
                <a:solidFill>
                  <a:srgbClr val="000000"/>
                </a:solidFill>
                <a:latin typeface="Arial" panose="020B0604020202020204" pitchFamily="34" charset="0"/>
                <a:cs typeface="Arial" panose="020B0604020202020204" pitchFamily="34" charset="0"/>
              </a:rPr>
              <a:t>Description: Develop server-side functionalities to manage user-following relationships and related data.</a:t>
            </a:r>
            <a:br>
              <a:rPr lang="en-RO" sz="4400" dirty="0">
                <a:solidFill>
                  <a:srgbClr val="000000"/>
                </a:solidFill>
                <a:latin typeface="Arial" panose="020B0604020202020204" pitchFamily="34" charset="0"/>
                <a:cs typeface="Arial" panose="020B0604020202020204" pitchFamily="34" charset="0"/>
              </a:rPr>
            </a:br>
            <a:endParaRPr lang="en-RO" sz="4400" dirty="0">
              <a:solidFill>
                <a:srgbClr val="000000"/>
              </a:solidFill>
              <a:latin typeface="Arial" panose="020B0604020202020204" pitchFamily="34" charset="0"/>
              <a:cs typeface="Arial" panose="020B0604020202020204" pitchFamily="34" charset="0"/>
            </a:endParaRPr>
          </a:p>
          <a:p>
            <a:pPr marL="342900" lvl="0" indent="-342900" fontAlgn="base">
              <a:buFont typeface="+mj-lt"/>
              <a:buAutoNum type="arabicPeriod" startAt="8"/>
            </a:pPr>
            <a:r>
              <a:rPr lang="en-RO" sz="4400" b="1" dirty="0">
                <a:solidFill>
                  <a:srgbClr val="000000"/>
                </a:solidFill>
                <a:latin typeface="Arial" panose="020B0604020202020204" pitchFamily="34" charset="0"/>
                <a:cs typeface="Arial" panose="020B0604020202020204" pitchFamily="34" charset="0"/>
              </a:rPr>
              <a:t>Follow Functionality Frontend</a:t>
            </a:r>
          </a:p>
          <a:p>
            <a:r>
              <a:rPr lang="en-RO" sz="4400" dirty="0">
                <a:solidFill>
                  <a:srgbClr val="000000"/>
                </a:solidFill>
                <a:latin typeface="Arial" panose="020B0604020202020204" pitchFamily="34" charset="0"/>
                <a:cs typeface="Arial" panose="020B0604020202020204" pitchFamily="34" charset="0"/>
              </a:rPr>
              <a:t>Description: Create the user interface components for users to follow other users and manage their follower list.</a:t>
            </a:r>
            <a:br>
              <a:rPr lang="en-RO" sz="4400" dirty="0">
                <a:solidFill>
                  <a:srgbClr val="000000"/>
                </a:solidFill>
                <a:latin typeface="Arial" panose="020B0604020202020204" pitchFamily="34" charset="0"/>
                <a:cs typeface="Arial" panose="020B0604020202020204" pitchFamily="34" charset="0"/>
              </a:rPr>
            </a:br>
            <a:endParaRPr lang="en-RO" sz="4400" dirty="0">
              <a:solidFill>
                <a:srgbClr val="000000"/>
              </a:solidFill>
              <a:latin typeface="Arial" panose="020B0604020202020204" pitchFamily="34" charset="0"/>
              <a:cs typeface="Arial" panose="020B0604020202020204" pitchFamily="34" charset="0"/>
            </a:endParaRPr>
          </a:p>
          <a:p>
            <a:pPr marL="342900" lvl="0" indent="-342900" fontAlgn="base">
              <a:buFont typeface="+mj-lt"/>
              <a:buAutoNum type="arabicPeriod" startAt="9"/>
            </a:pPr>
            <a:r>
              <a:rPr lang="en-RO" sz="4400" b="1" dirty="0">
                <a:solidFill>
                  <a:srgbClr val="000000"/>
                </a:solidFill>
                <a:latin typeface="Arial" panose="020B0604020202020204" pitchFamily="34" charset="0"/>
                <a:cs typeface="Arial" panose="020B0604020202020204" pitchFamily="34" charset="0"/>
              </a:rPr>
              <a:t>Search Post Functionality Backend</a:t>
            </a:r>
          </a:p>
          <a:p>
            <a:r>
              <a:rPr lang="en-RO" sz="4400" dirty="0">
                <a:solidFill>
                  <a:srgbClr val="000000"/>
                </a:solidFill>
                <a:latin typeface="Arial" panose="020B0604020202020204" pitchFamily="34" charset="0"/>
                <a:cs typeface="Arial" panose="020B0604020202020204" pitchFamily="34" charset="0"/>
              </a:rPr>
              <a:t>Description: Implement backend functionalities for searching and filtering posts based on various criteria.</a:t>
            </a:r>
          </a:p>
          <a:p>
            <a:pPr marL="342900" lvl="0" indent="-342900" fontAlgn="base">
              <a:buFont typeface="+mj-lt"/>
              <a:buAutoNum type="arabicPeriod" startAt="10"/>
            </a:pPr>
            <a:r>
              <a:rPr lang="en-RO" sz="4400" b="1" dirty="0">
                <a:solidFill>
                  <a:srgbClr val="000000"/>
                </a:solidFill>
                <a:latin typeface="Arial" panose="020B0604020202020204" pitchFamily="34" charset="0"/>
                <a:cs typeface="Arial" panose="020B0604020202020204" pitchFamily="34" charset="0"/>
              </a:rPr>
              <a:t>Search Post Functionality Frontend</a:t>
            </a:r>
          </a:p>
          <a:p>
            <a:r>
              <a:rPr lang="en-RO" sz="4400" dirty="0">
                <a:solidFill>
                  <a:srgbClr val="000000"/>
                </a:solidFill>
                <a:latin typeface="Arial" panose="020B0604020202020204" pitchFamily="34" charset="0"/>
                <a:cs typeface="Arial" panose="020B0604020202020204" pitchFamily="34" charset="0"/>
              </a:rPr>
              <a:t>Description: Develop the user interface elements to allow users to search and filter posts based on different criteria (e.g., location, rating, keywords).</a:t>
            </a:r>
            <a:br>
              <a:rPr lang="en-RO" sz="2800" dirty="0">
                <a:solidFill>
                  <a:srgbClr val="000000"/>
                </a:solidFill>
                <a:latin typeface="Arial" panose="020B0604020202020204" pitchFamily="34" charset="0"/>
                <a:cs typeface="Arial" panose="020B0604020202020204" pitchFamily="34" charset="0"/>
              </a:rPr>
            </a:br>
            <a:endParaRPr lang="en-RO" sz="2800" dirty="0">
              <a:solidFill>
                <a:srgbClr val="000000"/>
              </a:solidFill>
              <a:latin typeface="Arial" panose="020B0604020202020204" pitchFamily="34" charset="0"/>
              <a:cs typeface="Arial" panose="020B0604020202020204" pitchFamily="34" charset="0"/>
            </a:endParaRPr>
          </a:p>
          <a:p>
            <a:endParaRPr lang="en-RO" dirty="0"/>
          </a:p>
        </p:txBody>
      </p:sp>
    </p:spTree>
    <p:extLst>
      <p:ext uri="{BB962C8B-B14F-4D97-AF65-F5344CB8AC3E}">
        <p14:creationId xmlns:p14="http://schemas.microsoft.com/office/powerpoint/2010/main" val="41525444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A2812-F945-7F94-5866-A62DA1CD017F}"/>
              </a:ext>
            </a:extLst>
          </p:cNvPr>
          <p:cNvSpPr>
            <a:spLocks noGrp="1"/>
          </p:cNvSpPr>
          <p:nvPr>
            <p:ph type="title"/>
          </p:nvPr>
        </p:nvSpPr>
        <p:spPr/>
        <p:txBody>
          <a:bodyPr/>
          <a:lstStyle/>
          <a:p>
            <a:r>
              <a:rPr lang="en-RO" dirty="0"/>
              <a:t>Prioritised Product Backlog</a:t>
            </a:r>
          </a:p>
        </p:txBody>
      </p:sp>
      <p:sp>
        <p:nvSpPr>
          <p:cNvPr id="3" name="Content Placeholder 2">
            <a:extLst>
              <a:ext uri="{FF2B5EF4-FFF2-40B4-BE49-F238E27FC236}">
                <a16:creationId xmlns:a16="http://schemas.microsoft.com/office/drawing/2014/main" id="{5F7D4320-3D64-DA49-5117-82B39BF3B06D}"/>
              </a:ext>
            </a:extLst>
          </p:cNvPr>
          <p:cNvSpPr>
            <a:spLocks noGrp="1"/>
          </p:cNvSpPr>
          <p:nvPr>
            <p:ph sz="half" idx="1"/>
          </p:nvPr>
        </p:nvSpPr>
        <p:spPr/>
        <p:txBody>
          <a:bodyPr>
            <a:normAutofit fontScale="40000" lnSpcReduction="20000"/>
          </a:bodyPr>
          <a:lstStyle/>
          <a:p>
            <a:pPr marL="342900" lvl="0" indent="-342900" fontAlgn="base">
              <a:buFont typeface="+mj-lt"/>
              <a:buAutoNum type="arabicPeriod" startAt="11"/>
            </a:pPr>
            <a:r>
              <a:rPr lang="en-RO" sz="2800" b="1" dirty="0">
                <a:solidFill>
                  <a:srgbClr val="000000"/>
                </a:solidFill>
                <a:effectLst/>
                <a:latin typeface="Arial" panose="020B0604020202020204" pitchFamily="34" charset="0"/>
                <a:ea typeface="Times New Roman" panose="02020603050405020304" pitchFamily="18" charset="0"/>
              </a:rPr>
              <a:t>Search Account Functionality Backend</a:t>
            </a:r>
            <a:endParaRPr lang="en-RO" sz="1800" b="1" dirty="0">
              <a:effectLst/>
              <a:latin typeface="Times New Roman" panose="02020603050405020304" pitchFamily="18" charset="0"/>
              <a:ea typeface="Times New Roman" panose="02020603050405020304" pitchFamily="18" charset="0"/>
            </a:endParaRPr>
          </a:p>
          <a:p>
            <a:r>
              <a:rPr lang="en-RO" sz="2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Description: Implement backend logic to enable users to search and find other user accounts.</a:t>
            </a:r>
            <a:br>
              <a:rPr lang="en-RO" sz="2800" dirty="0">
                <a:effectLst/>
                <a:latin typeface="Arial" panose="020B0604020202020204" pitchFamily="34" charset="0"/>
                <a:ea typeface="Times New Roman" panose="02020603050405020304" pitchFamily="18" charset="0"/>
                <a:cs typeface="Arial" panose="020B0604020202020204" pitchFamily="34" charset="0"/>
              </a:rPr>
            </a:br>
            <a:endParaRPr lang="en-RO" sz="2800" dirty="0">
              <a:effectLst/>
              <a:latin typeface="Arial" panose="020B0604020202020204" pitchFamily="34" charset="0"/>
              <a:ea typeface="Times New Roman" panose="02020603050405020304" pitchFamily="18" charset="0"/>
              <a:cs typeface="Arial" panose="020B0604020202020204" pitchFamily="34" charset="0"/>
            </a:endParaRPr>
          </a:p>
          <a:p>
            <a:pPr marL="342900" lvl="0" indent="-342900" fontAlgn="base">
              <a:buFont typeface="+mj-lt"/>
              <a:buAutoNum type="arabicPeriod" startAt="12"/>
            </a:pPr>
            <a:r>
              <a:rPr lang="en-RO" sz="28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Search Account Functionality Frontend</a:t>
            </a:r>
            <a:endParaRPr lang="en-RO" sz="2800" b="1" dirty="0">
              <a:effectLst/>
              <a:latin typeface="Arial" panose="020B0604020202020204" pitchFamily="34" charset="0"/>
              <a:ea typeface="Times New Roman" panose="02020603050405020304" pitchFamily="18" charset="0"/>
              <a:cs typeface="Arial" panose="020B0604020202020204" pitchFamily="34" charset="0"/>
            </a:endParaRPr>
          </a:p>
          <a:p>
            <a:r>
              <a:rPr lang="en-RO" sz="2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Description: Design the user interface elements for users to search and find other user accounts.</a:t>
            </a:r>
            <a:endParaRPr lang="en-RO" sz="2800" dirty="0">
              <a:effectLst/>
              <a:latin typeface="Arial" panose="020B0604020202020204" pitchFamily="34" charset="0"/>
              <a:ea typeface="Times New Roman" panose="02020603050405020304" pitchFamily="18" charset="0"/>
              <a:cs typeface="Arial" panose="020B0604020202020204" pitchFamily="34" charset="0"/>
            </a:endParaRPr>
          </a:p>
          <a:p>
            <a:pPr marL="342900" lvl="0" indent="-342900" fontAlgn="base">
              <a:buFont typeface="+mj-lt"/>
              <a:buAutoNum type="arabicPeriod" startAt="13"/>
            </a:pPr>
            <a:r>
              <a:rPr lang="en-RO" sz="28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Push Notifications Backend</a:t>
            </a:r>
            <a:endParaRPr lang="en-RO" sz="2800" b="1" dirty="0">
              <a:effectLst/>
              <a:latin typeface="Arial" panose="020B0604020202020204" pitchFamily="34" charset="0"/>
              <a:ea typeface="Times New Roman" panose="02020603050405020304" pitchFamily="18" charset="0"/>
              <a:cs typeface="Arial" panose="020B0604020202020204" pitchFamily="34" charset="0"/>
            </a:endParaRPr>
          </a:p>
          <a:p>
            <a:r>
              <a:rPr lang="en-RO" sz="2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Description: Implement backend services to manage and send push notifications to users.</a:t>
            </a:r>
            <a:endParaRPr lang="en-RO" sz="2800" dirty="0">
              <a:effectLst/>
              <a:latin typeface="Arial" panose="020B0604020202020204" pitchFamily="34" charset="0"/>
              <a:ea typeface="Times New Roman" panose="02020603050405020304" pitchFamily="18" charset="0"/>
              <a:cs typeface="Arial" panose="020B0604020202020204" pitchFamily="34" charset="0"/>
            </a:endParaRPr>
          </a:p>
          <a:p>
            <a:pPr marL="342900" lvl="0" indent="-342900" fontAlgn="base">
              <a:buFont typeface="+mj-lt"/>
              <a:buAutoNum type="arabicPeriod" startAt="14"/>
            </a:pPr>
            <a:r>
              <a:rPr lang="en-RO" sz="28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Push Notifications Frontend</a:t>
            </a:r>
            <a:endParaRPr lang="en-RO" sz="2800" b="1" dirty="0">
              <a:effectLst/>
              <a:latin typeface="Arial" panose="020B0604020202020204" pitchFamily="34" charset="0"/>
              <a:ea typeface="Times New Roman" panose="02020603050405020304" pitchFamily="18" charset="0"/>
              <a:cs typeface="Arial" panose="020B0604020202020204" pitchFamily="34" charset="0"/>
            </a:endParaRPr>
          </a:p>
          <a:p>
            <a:r>
              <a:rPr lang="en-RO" sz="2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Description: Develop the user interface components to display push notifications to users.</a:t>
            </a:r>
            <a:endParaRPr lang="en-RO" sz="2800" dirty="0">
              <a:effectLst/>
              <a:latin typeface="Arial" panose="020B0604020202020204" pitchFamily="34" charset="0"/>
              <a:ea typeface="Times New Roman" panose="02020603050405020304" pitchFamily="18" charset="0"/>
              <a:cs typeface="Arial" panose="020B0604020202020204" pitchFamily="34" charset="0"/>
            </a:endParaRPr>
          </a:p>
          <a:p>
            <a:pPr marL="342900" lvl="0" indent="-342900" fontAlgn="base">
              <a:buFont typeface="+mj-lt"/>
              <a:buAutoNum type="arabicPeriod" startAt="15"/>
            </a:pPr>
            <a:r>
              <a:rPr lang="en-RO" sz="28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Admin Delete Post Tool Backend</a:t>
            </a:r>
            <a:endParaRPr lang="en-RO" sz="2800" b="1" dirty="0">
              <a:effectLst/>
              <a:latin typeface="Arial" panose="020B0604020202020204" pitchFamily="34" charset="0"/>
              <a:ea typeface="Times New Roman" panose="02020603050405020304" pitchFamily="18" charset="0"/>
              <a:cs typeface="Arial" panose="020B0604020202020204" pitchFamily="34" charset="0"/>
            </a:endParaRPr>
          </a:p>
          <a:p>
            <a:r>
              <a:rPr lang="en-RO" sz="2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Description: Develop backend functionalities for the admin to delete inappropriate or unwanted posts.</a:t>
            </a:r>
            <a:endParaRPr lang="en-RO" sz="1800" dirty="0">
              <a:effectLst/>
              <a:latin typeface="Times New Roman" panose="02020603050405020304" pitchFamily="18" charset="0"/>
              <a:ea typeface="Times New Roman" panose="02020603050405020304" pitchFamily="18" charset="0"/>
            </a:endParaRPr>
          </a:p>
          <a:p>
            <a:endParaRPr lang="en-RO" dirty="0"/>
          </a:p>
        </p:txBody>
      </p:sp>
      <p:sp>
        <p:nvSpPr>
          <p:cNvPr id="4" name="Content Placeholder 3">
            <a:extLst>
              <a:ext uri="{FF2B5EF4-FFF2-40B4-BE49-F238E27FC236}">
                <a16:creationId xmlns:a16="http://schemas.microsoft.com/office/drawing/2014/main" id="{18ECD5B4-63CC-7A63-7761-A180C98608F9}"/>
              </a:ext>
            </a:extLst>
          </p:cNvPr>
          <p:cNvSpPr>
            <a:spLocks noGrp="1"/>
          </p:cNvSpPr>
          <p:nvPr>
            <p:ph sz="half" idx="2"/>
          </p:nvPr>
        </p:nvSpPr>
        <p:spPr/>
        <p:txBody>
          <a:bodyPr>
            <a:normAutofit fontScale="40000" lnSpcReduction="20000"/>
          </a:bodyPr>
          <a:lstStyle/>
          <a:p>
            <a:pPr marL="342900" lvl="0" indent="-342900" fontAlgn="base">
              <a:buFont typeface="+mj-lt"/>
              <a:buAutoNum type="arabicPeriod" startAt="16"/>
            </a:pPr>
            <a:r>
              <a:rPr lang="en-RO" sz="28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Admin Delete Post Tool Frontend</a:t>
            </a:r>
            <a:endParaRPr lang="en-RO" sz="2800" b="1" dirty="0">
              <a:effectLst/>
              <a:latin typeface="Arial" panose="020B0604020202020204" pitchFamily="34" charset="0"/>
              <a:ea typeface="Times New Roman" panose="02020603050405020304" pitchFamily="18" charset="0"/>
              <a:cs typeface="Arial" panose="020B0604020202020204" pitchFamily="34" charset="0"/>
            </a:endParaRPr>
          </a:p>
          <a:p>
            <a:r>
              <a:rPr lang="en-RO" sz="2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Description: Implement the user interface for admin tools to delete posts.</a:t>
            </a:r>
            <a:endParaRPr lang="en-RO" sz="2800" dirty="0">
              <a:effectLst/>
              <a:latin typeface="Arial" panose="020B0604020202020204" pitchFamily="34" charset="0"/>
              <a:ea typeface="Times New Roman" panose="02020603050405020304" pitchFamily="18" charset="0"/>
              <a:cs typeface="Arial" panose="020B0604020202020204" pitchFamily="34" charset="0"/>
            </a:endParaRPr>
          </a:p>
          <a:p>
            <a:pPr marL="342900" lvl="0" indent="-342900" fontAlgn="base">
              <a:buFont typeface="+mj-lt"/>
              <a:buAutoNum type="arabicPeriod" startAt="17"/>
            </a:pPr>
            <a:r>
              <a:rPr lang="en-RO" sz="28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Admin Delete Comment Tool Backend</a:t>
            </a:r>
            <a:endParaRPr lang="en-RO" sz="2800" b="1" dirty="0">
              <a:effectLst/>
              <a:latin typeface="Arial" panose="020B0604020202020204" pitchFamily="34" charset="0"/>
              <a:ea typeface="Times New Roman" panose="02020603050405020304" pitchFamily="18" charset="0"/>
              <a:cs typeface="Arial" panose="020B0604020202020204" pitchFamily="34" charset="0"/>
            </a:endParaRPr>
          </a:p>
          <a:p>
            <a:r>
              <a:rPr lang="en-RO" sz="2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Description: Implement backend functionalities for the admin to delete inappropriate or unwanted comments.</a:t>
            </a:r>
            <a:br>
              <a:rPr lang="en-RO" sz="2800" dirty="0">
                <a:effectLst/>
                <a:latin typeface="Arial" panose="020B0604020202020204" pitchFamily="34" charset="0"/>
                <a:ea typeface="Times New Roman" panose="02020603050405020304" pitchFamily="18" charset="0"/>
                <a:cs typeface="Arial" panose="020B0604020202020204" pitchFamily="34" charset="0"/>
              </a:rPr>
            </a:br>
            <a:endParaRPr lang="en-RO" sz="2800" dirty="0">
              <a:effectLst/>
              <a:latin typeface="Arial" panose="020B0604020202020204" pitchFamily="34" charset="0"/>
              <a:ea typeface="Times New Roman" panose="02020603050405020304" pitchFamily="18" charset="0"/>
              <a:cs typeface="Arial" panose="020B0604020202020204" pitchFamily="34" charset="0"/>
            </a:endParaRPr>
          </a:p>
          <a:p>
            <a:pPr marL="342900" lvl="0" indent="-342900" fontAlgn="base">
              <a:buFont typeface="+mj-lt"/>
              <a:buAutoNum type="arabicPeriod" startAt="18"/>
            </a:pPr>
            <a:r>
              <a:rPr lang="en-RO" sz="28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Admin Delete Comment Tool Frontend</a:t>
            </a:r>
            <a:endParaRPr lang="en-RO" sz="2800" b="1" dirty="0">
              <a:effectLst/>
              <a:latin typeface="Arial" panose="020B0604020202020204" pitchFamily="34" charset="0"/>
              <a:ea typeface="Times New Roman" panose="02020603050405020304" pitchFamily="18" charset="0"/>
              <a:cs typeface="Arial" panose="020B0604020202020204" pitchFamily="34" charset="0"/>
            </a:endParaRPr>
          </a:p>
          <a:p>
            <a:r>
              <a:rPr lang="en-RO" sz="2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Description: Develop the user interface for admin tools to delete comments.</a:t>
            </a:r>
            <a:br>
              <a:rPr lang="en-RO" sz="2800" dirty="0">
                <a:effectLst/>
                <a:latin typeface="Arial" panose="020B0604020202020204" pitchFamily="34" charset="0"/>
                <a:ea typeface="Times New Roman" panose="02020603050405020304" pitchFamily="18" charset="0"/>
                <a:cs typeface="Arial" panose="020B0604020202020204" pitchFamily="34" charset="0"/>
              </a:rPr>
            </a:br>
            <a:endParaRPr lang="en-RO" sz="2800" dirty="0">
              <a:effectLst/>
              <a:latin typeface="Arial" panose="020B0604020202020204" pitchFamily="34" charset="0"/>
              <a:ea typeface="Times New Roman" panose="02020603050405020304" pitchFamily="18" charset="0"/>
              <a:cs typeface="Arial" panose="020B0604020202020204" pitchFamily="34" charset="0"/>
            </a:endParaRPr>
          </a:p>
          <a:p>
            <a:pPr marL="342900" lvl="0" indent="-342900" fontAlgn="base">
              <a:buFont typeface="+mj-lt"/>
              <a:buAutoNum type="arabicPeriod" startAt="19"/>
            </a:pPr>
            <a:r>
              <a:rPr lang="en-RO" sz="28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Admin Delete Account Tool Backend</a:t>
            </a:r>
            <a:endParaRPr lang="en-RO" sz="2800" b="1" dirty="0">
              <a:effectLst/>
              <a:latin typeface="Arial" panose="020B0604020202020204" pitchFamily="34" charset="0"/>
              <a:ea typeface="Times New Roman" panose="02020603050405020304" pitchFamily="18" charset="0"/>
              <a:cs typeface="Arial" panose="020B0604020202020204" pitchFamily="34" charset="0"/>
            </a:endParaRPr>
          </a:p>
          <a:p>
            <a:r>
              <a:rPr lang="en-RO" sz="2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Description: Develop backend functionalities for the admin to manage and delete user accounts.</a:t>
            </a:r>
            <a:endParaRPr lang="en-RO" sz="2800" dirty="0">
              <a:effectLst/>
              <a:latin typeface="Arial" panose="020B0604020202020204" pitchFamily="34" charset="0"/>
              <a:ea typeface="Times New Roman" panose="02020603050405020304" pitchFamily="18" charset="0"/>
              <a:cs typeface="Arial" panose="020B0604020202020204" pitchFamily="34" charset="0"/>
            </a:endParaRPr>
          </a:p>
          <a:p>
            <a:pPr marL="342900" lvl="0" indent="-342900" fontAlgn="base">
              <a:buFont typeface="+mj-lt"/>
              <a:buAutoNum type="arabicPeriod" startAt="20"/>
            </a:pPr>
            <a:r>
              <a:rPr lang="en-RO" sz="28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Admin Delete Account Tool Frontend</a:t>
            </a:r>
            <a:endParaRPr lang="en-RO" sz="2800" b="1" dirty="0">
              <a:effectLst/>
              <a:latin typeface="Arial" panose="020B0604020202020204" pitchFamily="34" charset="0"/>
              <a:ea typeface="Times New Roman" panose="02020603050405020304" pitchFamily="18" charset="0"/>
              <a:cs typeface="Arial" panose="020B0604020202020204" pitchFamily="34" charset="0"/>
            </a:endParaRPr>
          </a:p>
          <a:p>
            <a:r>
              <a:rPr lang="en-RO" sz="2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Description: Implement the user interface for admin tools to delete user accounts.</a:t>
            </a:r>
            <a:endParaRPr lang="en-RO" sz="2800" dirty="0">
              <a:effectLst/>
              <a:latin typeface="Arial" panose="020B0604020202020204" pitchFamily="34" charset="0"/>
              <a:ea typeface="Times New Roman" panose="02020603050405020304" pitchFamily="18" charset="0"/>
              <a:cs typeface="Arial" panose="020B0604020202020204" pitchFamily="34" charset="0"/>
            </a:endParaRPr>
          </a:p>
          <a:p>
            <a:pPr marL="0" lvl="0" indent="0" fontAlgn="base">
              <a:buNone/>
            </a:pPr>
            <a:endParaRPr lang="en-RO" sz="1100" dirty="0">
              <a:effectLst/>
              <a:latin typeface="Arial" panose="020B0604020202020204" pitchFamily="34" charset="0"/>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16374357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4BA546-808B-41B2-75E1-BCB8AC330BBB}"/>
              </a:ext>
            </a:extLst>
          </p:cNvPr>
          <p:cNvSpPr>
            <a:spLocks noGrp="1"/>
          </p:cNvSpPr>
          <p:nvPr>
            <p:ph type="title"/>
          </p:nvPr>
        </p:nvSpPr>
        <p:spPr/>
        <p:txBody>
          <a:bodyPr/>
          <a:lstStyle/>
          <a:p>
            <a:r>
              <a:rPr lang="en-RO" dirty="0"/>
              <a:t>Prioritised Product Backlog</a:t>
            </a:r>
          </a:p>
        </p:txBody>
      </p:sp>
      <p:sp>
        <p:nvSpPr>
          <p:cNvPr id="3" name="Content Placeholder 2">
            <a:extLst>
              <a:ext uri="{FF2B5EF4-FFF2-40B4-BE49-F238E27FC236}">
                <a16:creationId xmlns:a16="http://schemas.microsoft.com/office/drawing/2014/main" id="{E85A9574-DF9D-45A7-E6F5-5C953E664970}"/>
              </a:ext>
            </a:extLst>
          </p:cNvPr>
          <p:cNvSpPr>
            <a:spLocks noGrp="1"/>
          </p:cNvSpPr>
          <p:nvPr>
            <p:ph sz="half" idx="1"/>
          </p:nvPr>
        </p:nvSpPr>
        <p:spPr/>
        <p:txBody>
          <a:bodyPr>
            <a:normAutofit fontScale="55000" lnSpcReduction="20000"/>
          </a:bodyPr>
          <a:lstStyle/>
          <a:p>
            <a:pPr marL="342900" lvl="0" indent="-342900" fontAlgn="base">
              <a:buFont typeface="+mj-lt"/>
              <a:buAutoNum type="arabicPeriod" startAt="21"/>
            </a:pPr>
            <a:r>
              <a:rPr lang="en-RO" sz="1800" b="1" dirty="0">
                <a:solidFill>
                  <a:srgbClr val="000000"/>
                </a:solidFill>
                <a:effectLst/>
                <a:latin typeface="Arial" panose="020B0604020202020204" pitchFamily="34" charset="0"/>
                <a:ea typeface="Times New Roman" panose="02020603050405020304" pitchFamily="18" charset="0"/>
              </a:rPr>
              <a:t>User Registration Backend</a:t>
            </a:r>
            <a:endParaRPr lang="en-RO" sz="1800" b="1" dirty="0">
              <a:effectLst/>
              <a:latin typeface="Times New Roman" panose="02020603050405020304" pitchFamily="18" charset="0"/>
              <a:ea typeface="Times New Roman" panose="02020603050405020304" pitchFamily="18" charset="0"/>
            </a:endParaRPr>
          </a:p>
          <a:p>
            <a:r>
              <a:rPr lang="en-RO" sz="1800" dirty="0">
                <a:solidFill>
                  <a:srgbClr val="000000"/>
                </a:solidFill>
                <a:effectLst/>
                <a:latin typeface="Arial" panose="020B0604020202020204" pitchFamily="34" charset="0"/>
                <a:ea typeface="Times New Roman" panose="02020603050405020304" pitchFamily="18" charset="0"/>
              </a:rPr>
              <a:t>Description: Develop server-side logic and functionalities to handle user registration, authentication, and database operations related to user accounts.</a:t>
            </a:r>
            <a:br>
              <a:rPr lang="en-RO" sz="1800" dirty="0">
                <a:effectLst/>
                <a:latin typeface="Times New Roman" panose="02020603050405020304" pitchFamily="18" charset="0"/>
                <a:ea typeface="Times New Roman" panose="02020603050405020304" pitchFamily="18" charset="0"/>
              </a:rPr>
            </a:br>
            <a:endParaRPr lang="en-RO" sz="1800" dirty="0">
              <a:effectLst/>
              <a:latin typeface="Times New Roman" panose="02020603050405020304" pitchFamily="18" charset="0"/>
              <a:ea typeface="Times New Roman" panose="02020603050405020304" pitchFamily="18" charset="0"/>
            </a:endParaRPr>
          </a:p>
          <a:p>
            <a:pPr marL="342900" lvl="0" indent="-342900" fontAlgn="base">
              <a:buFont typeface="+mj-lt"/>
              <a:buAutoNum type="arabicPeriod" startAt="22"/>
            </a:pPr>
            <a:r>
              <a:rPr lang="en-RO" sz="1800" b="1" dirty="0">
                <a:solidFill>
                  <a:srgbClr val="000000"/>
                </a:solidFill>
                <a:effectLst/>
                <a:latin typeface="Arial" panose="020B0604020202020204" pitchFamily="34" charset="0"/>
                <a:ea typeface="Times New Roman" panose="02020603050405020304" pitchFamily="18" charset="0"/>
              </a:rPr>
              <a:t>User Registration Frontend</a:t>
            </a:r>
            <a:endParaRPr lang="en-RO" sz="1800" b="1" dirty="0">
              <a:effectLst/>
              <a:latin typeface="Times New Roman" panose="02020603050405020304" pitchFamily="18" charset="0"/>
              <a:ea typeface="Times New Roman" panose="02020603050405020304" pitchFamily="18" charset="0"/>
            </a:endParaRPr>
          </a:p>
          <a:p>
            <a:r>
              <a:rPr lang="en-RO" sz="1800" dirty="0">
                <a:solidFill>
                  <a:srgbClr val="000000"/>
                </a:solidFill>
                <a:effectLst/>
                <a:latin typeface="Arial" panose="020B0604020202020204" pitchFamily="34" charset="0"/>
                <a:ea typeface="Times New Roman" panose="02020603050405020304" pitchFamily="18" charset="0"/>
              </a:rPr>
              <a:t>Description: Create the user interface components for the registration process, including forms for user input and account creation.</a:t>
            </a:r>
            <a:endParaRPr lang="en-RO" sz="1800" dirty="0">
              <a:effectLst/>
              <a:latin typeface="Times New Roman" panose="02020603050405020304" pitchFamily="18" charset="0"/>
              <a:ea typeface="Times New Roman" panose="02020603050405020304" pitchFamily="18" charset="0"/>
            </a:endParaRPr>
          </a:p>
          <a:p>
            <a:pPr marL="342900" lvl="0" indent="-342900" fontAlgn="base">
              <a:buFont typeface="+mj-lt"/>
              <a:buAutoNum type="arabicPeriod" startAt="23"/>
            </a:pPr>
            <a:r>
              <a:rPr lang="en-RO" sz="1800" b="1" dirty="0">
                <a:solidFill>
                  <a:srgbClr val="000000"/>
                </a:solidFill>
                <a:effectLst/>
                <a:latin typeface="Arial" panose="020B0604020202020204" pitchFamily="34" charset="0"/>
                <a:ea typeface="Times New Roman" panose="02020603050405020304" pitchFamily="18" charset="0"/>
              </a:rPr>
              <a:t>Comments Section Backend</a:t>
            </a:r>
            <a:endParaRPr lang="en-RO" sz="1800" b="1" dirty="0">
              <a:effectLst/>
              <a:latin typeface="Times New Roman" panose="02020603050405020304" pitchFamily="18" charset="0"/>
              <a:ea typeface="Times New Roman" panose="02020603050405020304" pitchFamily="18" charset="0"/>
            </a:endParaRPr>
          </a:p>
          <a:p>
            <a:r>
              <a:rPr lang="en-RO" sz="1800" dirty="0">
                <a:solidFill>
                  <a:srgbClr val="000000"/>
                </a:solidFill>
                <a:effectLst/>
                <a:latin typeface="Arial" panose="020B0604020202020204" pitchFamily="34" charset="0"/>
                <a:ea typeface="Times New Roman" panose="02020603050405020304" pitchFamily="18" charset="0"/>
              </a:rPr>
              <a:t>Description: Develop backend functionalities to manage the storage, retrieval, and interaction of user comments on posts.</a:t>
            </a:r>
            <a:br>
              <a:rPr lang="en-RO" sz="1800" dirty="0">
                <a:effectLst/>
                <a:latin typeface="Times New Roman" panose="02020603050405020304" pitchFamily="18" charset="0"/>
                <a:ea typeface="Times New Roman" panose="02020603050405020304" pitchFamily="18" charset="0"/>
              </a:rPr>
            </a:br>
            <a:endParaRPr lang="en-RO" sz="1800" dirty="0">
              <a:effectLst/>
              <a:latin typeface="Times New Roman" panose="02020603050405020304" pitchFamily="18" charset="0"/>
              <a:ea typeface="Times New Roman" panose="02020603050405020304" pitchFamily="18" charset="0"/>
            </a:endParaRPr>
          </a:p>
          <a:p>
            <a:pPr marL="342900" lvl="0" indent="-342900" fontAlgn="base">
              <a:buFont typeface="+mj-lt"/>
              <a:buAutoNum type="arabicPeriod" startAt="24"/>
            </a:pPr>
            <a:r>
              <a:rPr lang="en-RO" sz="1800" b="1" dirty="0">
                <a:solidFill>
                  <a:srgbClr val="000000"/>
                </a:solidFill>
                <a:effectLst/>
                <a:latin typeface="Arial" panose="020B0604020202020204" pitchFamily="34" charset="0"/>
                <a:ea typeface="Times New Roman" panose="02020603050405020304" pitchFamily="18" charset="0"/>
              </a:rPr>
              <a:t>Comments Section Frontend</a:t>
            </a:r>
            <a:endParaRPr lang="en-RO" sz="1800" b="1" dirty="0">
              <a:effectLst/>
              <a:latin typeface="Times New Roman" panose="02020603050405020304" pitchFamily="18" charset="0"/>
              <a:ea typeface="Times New Roman" panose="02020603050405020304" pitchFamily="18" charset="0"/>
            </a:endParaRPr>
          </a:p>
          <a:p>
            <a:r>
              <a:rPr lang="en-RO" sz="1800" dirty="0">
                <a:solidFill>
                  <a:srgbClr val="000000"/>
                </a:solidFill>
                <a:effectLst/>
                <a:latin typeface="Arial" panose="020B0604020202020204" pitchFamily="34" charset="0"/>
                <a:ea typeface="Times New Roman" panose="02020603050405020304" pitchFamily="18" charset="0"/>
              </a:rPr>
              <a:t>Description: Create the user interface elements for users to view and interact with comments on posts, including comment submission and display.</a:t>
            </a:r>
            <a:endParaRPr lang="en-RO" sz="1800" dirty="0">
              <a:effectLst/>
              <a:latin typeface="Times New Roman" panose="02020603050405020304" pitchFamily="18" charset="0"/>
              <a:ea typeface="Times New Roman" panose="02020603050405020304" pitchFamily="18" charset="0"/>
            </a:endParaRPr>
          </a:p>
          <a:p>
            <a:pPr marL="342900" lvl="0" indent="-342900" fontAlgn="base">
              <a:buFont typeface="+mj-lt"/>
              <a:buAutoNum type="arabicPeriod" startAt="25"/>
            </a:pPr>
            <a:r>
              <a:rPr lang="en-RO" sz="1800" b="1" dirty="0">
                <a:solidFill>
                  <a:srgbClr val="000000"/>
                </a:solidFill>
                <a:effectLst/>
                <a:latin typeface="Arial" panose="020B0604020202020204" pitchFamily="34" charset="0"/>
                <a:ea typeface="Times New Roman" panose="02020603050405020304" pitchFamily="18" charset="0"/>
              </a:rPr>
              <a:t>Account Settings Functionality Backend</a:t>
            </a:r>
            <a:endParaRPr lang="en-RO" sz="1800" b="1" dirty="0">
              <a:effectLst/>
              <a:latin typeface="Times New Roman" panose="02020603050405020304" pitchFamily="18" charset="0"/>
              <a:ea typeface="Times New Roman" panose="02020603050405020304" pitchFamily="18" charset="0"/>
            </a:endParaRPr>
          </a:p>
          <a:p>
            <a:r>
              <a:rPr lang="en-RO" sz="1800" dirty="0">
                <a:solidFill>
                  <a:srgbClr val="000000"/>
                </a:solidFill>
                <a:effectLst/>
                <a:latin typeface="Arial" panose="020B0604020202020204" pitchFamily="34" charset="0"/>
                <a:ea typeface="Times New Roman" panose="02020603050405020304" pitchFamily="18" charset="0"/>
              </a:rPr>
              <a:t>Description: Implement backend logic to handle changes in user settings, manage preferences, and update account information.</a:t>
            </a:r>
            <a:br>
              <a:rPr lang="en-RO" sz="1800" dirty="0">
                <a:effectLst/>
                <a:latin typeface="Times New Roman" panose="02020603050405020304" pitchFamily="18" charset="0"/>
                <a:ea typeface="Times New Roman" panose="02020603050405020304" pitchFamily="18" charset="0"/>
              </a:rPr>
            </a:br>
            <a:endParaRPr lang="en-RO" sz="1800" dirty="0">
              <a:effectLst/>
              <a:latin typeface="Times New Roman" panose="02020603050405020304" pitchFamily="18" charset="0"/>
              <a:ea typeface="Times New Roman" panose="02020603050405020304" pitchFamily="18" charset="0"/>
            </a:endParaRPr>
          </a:p>
          <a:p>
            <a:endParaRPr lang="en-RO" dirty="0"/>
          </a:p>
        </p:txBody>
      </p:sp>
      <p:sp>
        <p:nvSpPr>
          <p:cNvPr id="4" name="Content Placeholder 3">
            <a:extLst>
              <a:ext uri="{FF2B5EF4-FFF2-40B4-BE49-F238E27FC236}">
                <a16:creationId xmlns:a16="http://schemas.microsoft.com/office/drawing/2014/main" id="{04DB98C4-4332-32C1-E469-1979F5FCC0D8}"/>
              </a:ext>
            </a:extLst>
          </p:cNvPr>
          <p:cNvSpPr>
            <a:spLocks noGrp="1"/>
          </p:cNvSpPr>
          <p:nvPr>
            <p:ph sz="half" idx="2"/>
          </p:nvPr>
        </p:nvSpPr>
        <p:spPr/>
        <p:txBody>
          <a:bodyPr>
            <a:normAutofit fontScale="55000" lnSpcReduction="20000"/>
          </a:bodyPr>
          <a:lstStyle/>
          <a:p>
            <a:pPr marL="342900" lvl="0" indent="-342900" fontAlgn="base">
              <a:buFont typeface="+mj-lt"/>
              <a:buAutoNum type="arabicPeriod" startAt="26"/>
            </a:pPr>
            <a:r>
              <a:rPr lang="en-RO" sz="1800" b="1" dirty="0">
                <a:solidFill>
                  <a:srgbClr val="000000"/>
                </a:solidFill>
                <a:effectLst/>
                <a:latin typeface="Arial" panose="020B0604020202020204" pitchFamily="34" charset="0"/>
                <a:ea typeface="Times New Roman" panose="02020603050405020304" pitchFamily="18" charset="0"/>
              </a:rPr>
              <a:t>Account Settings Functionality Frontend</a:t>
            </a:r>
            <a:endParaRPr lang="en-RO" sz="1800" b="1" dirty="0">
              <a:effectLst/>
              <a:latin typeface="Times New Roman" panose="02020603050405020304" pitchFamily="18" charset="0"/>
              <a:ea typeface="Times New Roman" panose="02020603050405020304" pitchFamily="18" charset="0"/>
            </a:endParaRPr>
          </a:p>
          <a:p>
            <a:r>
              <a:rPr lang="en-RO" sz="1800" dirty="0">
                <a:solidFill>
                  <a:srgbClr val="000000"/>
                </a:solidFill>
                <a:effectLst/>
                <a:latin typeface="Arial" panose="020B0604020202020204" pitchFamily="34" charset="0"/>
                <a:ea typeface="Times New Roman" panose="02020603050405020304" pitchFamily="18" charset="0"/>
              </a:rPr>
              <a:t>Description: Develop the user interface elements for users to modify account settings, including options for changing passwords, emails, and notification preferences.</a:t>
            </a:r>
            <a:endParaRPr lang="en-RO" sz="1800" dirty="0">
              <a:effectLst/>
              <a:latin typeface="Times New Roman" panose="02020603050405020304" pitchFamily="18" charset="0"/>
              <a:ea typeface="Times New Roman" panose="02020603050405020304" pitchFamily="18" charset="0"/>
            </a:endParaRPr>
          </a:p>
          <a:p>
            <a:pPr marL="342900" lvl="0" indent="-342900" fontAlgn="base">
              <a:buFont typeface="+mj-lt"/>
              <a:buAutoNum type="arabicPeriod" startAt="27"/>
            </a:pPr>
            <a:r>
              <a:rPr lang="en-RO" sz="1800" b="1" dirty="0">
                <a:solidFill>
                  <a:srgbClr val="000000"/>
                </a:solidFill>
                <a:effectLst/>
                <a:latin typeface="Arial" panose="020B0604020202020204" pitchFamily="34" charset="0"/>
                <a:ea typeface="Times New Roman" panose="02020603050405020304" pitchFamily="18" charset="0"/>
              </a:rPr>
              <a:t>Like Functionality Backend</a:t>
            </a:r>
            <a:endParaRPr lang="en-RO" sz="1800" b="1" dirty="0">
              <a:effectLst/>
              <a:latin typeface="Times New Roman" panose="02020603050405020304" pitchFamily="18" charset="0"/>
              <a:ea typeface="Times New Roman" panose="02020603050405020304" pitchFamily="18" charset="0"/>
            </a:endParaRPr>
          </a:p>
          <a:p>
            <a:r>
              <a:rPr lang="en-RO" sz="1800" dirty="0">
                <a:solidFill>
                  <a:srgbClr val="000000"/>
                </a:solidFill>
                <a:effectLst/>
                <a:latin typeface="Arial" panose="020B0604020202020204" pitchFamily="34" charset="0"/>
                <a:ea typeface="Times New Roman" panose="02020603050405020304" pitchFamily="18" charset="0"/>
              </a:rPr>
              <a:t>Description: Develop server-side functionalities to manage and track user likes on posts and reviews.</a:t>
            </a:r>
            <a:br>
              <a:rPr lang="en-RO" sz="1800" dirty="0">
                <a:effectLst/>
                <a:latin typeface="Times New Roman" panose="02020603050405020304" pitchFamily="18" charset="0"/>
                <a:ea typeface="Times New Roman" panose="02020603050405020304" pitchFamily="18" charset="0"/>
              </a:rPr>
            </a:br>
            <a:endParaRPr lang="en-RO" sz="1800" dirty="0">
              <a:effectLst/>
              <a:latin typeface="Times New Roman" panose="02020603050405020304" pitchFamily="18" charset="0"/>
              <a:ea typeface="Times New Roman" panose="02020603050405020304" pitchFamily="18" charset="0"/>
            </a:endParaRPr>
          </a:p>
          <a:p>
            <a:pPr marL="342900" lvl="0" indent="-342900" fontAlgn="base">
              <a:buFont typeface="+mj-lt"/>
              <a:buAutoNum type="arabicPeriod" startAt="28"/>
            </a:pPr>
            <a:r>
              <a:rPr lang="en-RO" sz="1800" b="1" dirty="0">
                <a:solidFill>
                  <a:srgbClr val="000000"/>
                </a:solidFill>
                <a:effectLst/>
                <a:latin typeface="Arial" panose="020B0604020202020204" pitchFamily="34" charset="0"/>
                <a:ea typeface="Times New Roman" panose="02020603050405020304" pitchFamily="18" charset="0"/>
              </a:rPr>
              <a:t>Like Functionality Frontend</a:t>
            </a:r>
            <a:endParaRPr lang="en-RO" sz="1800" b="1" dirty="0">
              <a:effectLst/>
              <a:latin typeface="Times New Roman" panose="02020603050405020304" pitchFamily="18" charset="0"/>
              <a:ea typeface="Times New Roman" panose="02020603050405020304" pitchFamily="18" charset="0"/>
            </a:endParaRPr>
          </a:p>
          <a:p>
            <a:r>
              <a:rPr lang="en-RO" sz="1800" dirty="0">
                <a:solidFill>
                  <a:srgbClr val="000000"/>
                </a:solidFill>
                <a:effectLst/>
                <a:latin typeface="Arial" panose="020B0604020202020204" pitchFamily="34" charset="0"/>
                <a:ea typeface="Times New Roman" panose="02020603050405020304" pitchFamily="18" charset="0"/>
              </a:rPr>
              <a:t>Description: Design and implement user interface components for users to interact with 'like' functionality on posts.</a:t>
            </a:r>
            <a:br>
              <a:rPr lang="en-RO" sz="1800" dirty="0">
                <a:effectLst/>
                <a:latin typeface="Times New Roman" panose="02020603050405020304" pitchFamily="18" charset="0"/>
                <a:ea typeface="Times New Roman" panose="02020603050405020304" pitchFamily="18" charset="0"/>
              </a:rPr>
            </a:br>
            <a:endParaRPr lang="en-RO" sz="1800" dirty="0">
              <a:effectLst/>
              <a:latin typeface="Times New Roman" panose="02020603050405020304" pitchFamily="18" charset="0"/>
              <a:ea typeface="Times New Roman" panose="02020603050405020304" pitchFamily="18" charset="0"/>
            </a:endParaRPr>
          </a:p>
          <a:p>
            <a:pPr marL="342900" lvl="0" indent="-342900" fontAlgn="base">
              <a:buFont typeface="+mj-lt"/>
              <a:buAutoNum type="arabicPeriod" startAt="29"/>
            </a:pPr>
            <a:r>
              <a:rPr lang="en-RO" sz="1800" b="1" dirty="0">
                <a:solidFill>
                  <a:srgbClr val="000000"/>
                </a:solidFill>
                <a:effectLst/>
                <a:latin typeface="Arial" panose="020B0604020202020204" pitchFamily="34" charset="0"/>
                <a:ea typeface="Times New Roman" panose="02020603050405020304" pitchFamily="18" charset="0"/>
              </a:rPr>
              <a:t>Edit Comment Functionality Backend</a:t>
            </a:r>
            <a:endParaRPr lang="en-RO" sz="1800" b="1" dirty="0">
              <a:effectLst/>
              <a:latin typeface="Times New Roman" panose="02020603050405020304" pitchFamily="18" charset="0"/>
              <a:ea typeface="Times New Roman" panose="02020603050405020304" pitchFamily="18" charset="0"/>
            </a:endParaRPr>
          </a:p>
          <a:p>
            <a:r>
              <a:rPr lang="en-RO" sz="1800" dirty="0">
                <a:solidFill>
                  <a:srgbClr val="000000"/>
                </a:solidFill>
                <a:effectLst/>
                <a:latin typeface="Arial" panose="020B0604020202020204" pitchFamily="34" charset="0"/>
                <a:ea typeface="Times New Roman" panose="02020603050405020304" pitchFamily="18" charset="0"/>
              </a:rPr>
              <a:t>Description: Implement backend logic to enable users to edit their own comments.</a:t>
            </a:r>
            <a:br>
              <a:rPr lang="en-RO" sz="1800" dirty="0">
                <a:effectLst/>
                <a:latin typeface="Times New Roman" panose="02020603050405020304" pitchFamily="18" charset="0"/>
                <a:ea typeface="Times New Roman" panose="02020603050405020304" pitchFamily="18" charset="0"/>
              </a:rPr>
            </a:br>
            <a:endParaRPr lang="en-RO" sz="1800" b="1" dirty="0">
              <a:effectLst/>
              <a:latin typeface="Times New Roman" panose="02020603050405020304" pitchFamily="18" charset="0"/>
              <a:ea typeface="Times New Roman" panose="02020603050405020304" pitchFamily="18" charset="0"/>
            </a:endParaRPr>
          </a:p>
          <a:p>
            <a:pPr marL="342900" lvl="0" indent="-342900" fontAlgn="base">
              <a:buFont typeface="+mj-lt"/>
              <a:buAutoNum type="arabicPeriod" startAt="30"/>
            </a:pPr>
            <a:r>
              <a:rPr lang="en-RO" sz="1800" b="1" dirty="0">
                <a:solidFill>
                  <a:srgbClr val="000000"/>
                </a:solidFill>
                <a:effectLst/>
                <a:latin typeface="Arial" panose="020B0604020202020204" pitchFamily="34" charset="0"/>
                <a:ea typeface="Times New Roman" panose="02020603050405020304" pitchFamily="18" charset="0"/>
              </a:rPr>
              <a:t>Edit Comment Functionality Frontend</a:t>
            </a:r>
            <a:endParaRPr lang="en-RO" sz="1800" b="1" dirty="0">
              <a:effectLst/>
              <a:latin typeface="Times New Roman" panose="02020603050405020304" pitchFamily="18" charset="0"/>
              <a:ea typeface="Times New Roman" panose="02020603050405020304" pitchFamily="18" charset="0"/>
            </a:endParaRPr>
          </a:p>
          <a:p>
            <a:r>
              <a:rPr lang="en-RO" sz="1800" dirty="0">
                <a:solidFill>
                  <a:srgbClr val="000000"/>
                </a:solidFill>
                <a:effectLst/>
                <a:latin typeface="Arial" panose="020B0604020202020204" pitchFamily="34" charset="0"/>
                <a:ea typeface="Times New Roman" panose="02020603050405020304" pitchFamily="18" charset="0"/>
              </a:rPr>
              <a:t>Description: Develop the user interface elements for users to edit their comments on posts.</a:t>
            </a:r>
            <a:br>
              <a:rPr lang="en-RO" sz="1800" dirty="0">
                <a:effectLst/>
                <a:latin typeface="Times New Roman" panose="02020603050405020304" pitchFamily="18" charset="0"/>
                <a:ea typeface="Times New Roman" panose="02020603050405020304" pitchFamily="18" charset="0"/>
              </a:rPr>
            </a:br>
            <a:endParaRPr lang="en-RO" sz="1800" dirty="0">
              <a:effectLst/>
              <a:latin typeface="Times New Roman" panose="02020603050405020304" pitchFamily="18" charset="0"/>
              <a:ea typeface="Times New Roman" panose="02020603050405020304" pitchFamily="18" charset="0"/>
            </a:endParaRPr>
          </a:p>
          <a:p>
            <a:endParaRPr lang="en-RO" dirty="0"/>
          </a:p>
        </p:txBody>
      </p:sp>
    </p:spTree>
    <p:extLst>
      <p:ext uri="{BB962C8B-B14F-4D97-AF65-F5344CB8AC3E}">
        <p14:creationId xmlns:p14="http://schemas.microsoft.com/office/powerpoint/2010/main" val="33569816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5B5FB7-01E7-6CB9-3ACB-E14C3EC487D3}"/>
              </a:ext>
            </a:extLst>
          </p:cNvPr>
          <p:cNvSpPr>
            <a:spLocks noGrp="1"/>
          </p:cNvSpPr>
          <p:nvPr>
            <p:ph type="title"/>
          </p:nvPr>
        </p:nvSpPr>
        <p:spPr/>
        <p:txBody>
          <a:bodyPr/>
          <a:lstStyle/>
          <a:p>
            <a:r>
              <a:rPr lang="en-RO" dirty="0"/>
              <a:t>Prioritised Product Backlog</a:t>
            </a:r>
          </a:p>
        </p:txBody>
      </p:sp>
      <p:sp>
        <p:nvSpPr>
          <p:cNvPr id="3" name="Content Placeholder 2">
            <a:extLst>
              <a:ext uri="{FF2B5EF4-FFF2-40B4-BE49-F238E27FC236}">
                <a16:creationId xmlns:a16="http://schemas.microsoft.com/office/drawing/2014/main" id="{9600A08B-6D48-4D4B-9C05-5C622A484C2C}"/>
              </a:ext>
            </a:extLst>
          </p:cNvPr>
          <p:cNvSpPr>
            <a:spLocks noGrp="1"/>
          </p:cNvSpPr>
          <p:nvPr>
            <p:ph sz="half" idx="1"/>
          </p:nvPr>
        </p:nvSpPr>
        <p:spPr>
          <a:xfrm>
            <a:off x="3384805" y="2206231"/>
            <a:ext cx="5422390" cy="3633047"/>
          </a:xfrm>
        </p:spPr>
        <p:txBody>
          <a:bodyPr>
            <a:normAutofit fontScale="77500" lnSpcReduction="20000"/>
          </a:bodyPr>
          <a:lstStyle/>
          <a:p>
            <a:pPr marL="342900" lvl="0" indent="-342900" fontAlgn="base">
              <a:buFont typeface="+mj-lt"/>
              <a:buAutoNum type="arabicPeriod" startAt="31"/>
            </a:pPr>
            <a:r>
              <a:rPr lang="en-RO" sz="1800" b="1" dirty="0">
                <a:solidFill>
                  <a:srgbClr val="000000"/>
                </a:solidFill>
                <a:effectLst/>
                <a:latin typeface="Arial" panose="020B0604020202020204" pitchFamily="34" charset="0"/>
                <a:ea typeface="Times New Roman" panose="02020603050405020304" pitchFamily="18" charset="0"/>
              </a:rPr>
              <a:t>Delete Comment Functionality Backend</a:t>
            </a:r>
            <a:endParaRPr lang="en-RO" sz="1800" b="1" dirty="0">
              <a:effectLst/>
              <a:latin typeface="Times New Roman" panose="02020603050405020304" pitchFamily="18" charset="0"/>
              <a:ea typeface="Times New Roman" panose="02020603050405020304" pitchFamily="18" charset="0"/>
            </a:endParaRPr>
          </a:p>
          <a:p>
            <a:r>
              <a:rPr lang="en-RO" sz="1800" dirty="0">
                <a:solidFill>
                  <a:srgbClr val="000000"/>
                </a:solidFill>
                <a:effectLst/>
                <a:latin typeface="Arial" panose="020B0604020202020204" pitchFamily="34" charset="0"/>
                <a:ea typeface="Times New Roman" panose="02020603050405020304" pitchFamily="18" charset="0"/>
              </a:rPr>
              <a:t>Description: Implement backend logic to enable users to delete their own comments.</a:t>
            </a:r>
            <a:br>
              <a:rPr lang="en-RO" sz="1800" dirty="0">
                <a:effectLst/>
                <a:latin typeface="Times New Roman" panose="02020603050405020304" pitchFamily="18" charset="0"/>
                <a:ea typeface="Times New Roman" panose="02020603050405020304" pitchFamily="18" charset="0"/>
              </a:rPr>
            </a:br>
            <a:endParaRPr lang="en-RO" sz="1800" dirty="0">
              <a:effectLst/>
              <a:latin typeface="Times New Roman" panose="02020603050405020304" pitchFamily="18" charset="0"/>
              <a:ea typeface="Times New Roman" panose="02020603050405020304" pitchFamily="18" charset="0"/>
            </a:endParaRPr>
          </a:p>
          <a:p>
            <a:pPr marL="342900" lvl="0" indent="-342900" fontAlgn="base">
              <a:buFont typeface="+mj-lt"/>
              <a:buAutoNum type="arabicPeriod" startAt="32"/>
            </a:pPr>
            <a:r>
              <a:rPr lang="en-RO" sz="1800" b="1" dirty="0">
                <a:solidFill>
                  <a:srgbClr val="000000"/>
                </a:solidFill>
                <a:effectLst/>
                <a:latin typeface="Arial" panose="020B0604020202020204" pitchFamily="34" charset="0"/>
                <a:ea typeface="Times New Roman" panose="02020603050405020304" pitchFamily="18" charset="0"/>
              </a:rPr>
              <a:t>Delete Comment Functionality Frontend</a:t>
            </a:r>
            <a:endParaRPr lang="en-RO" sz="1800" b="1" dirty="0">
              <a:effectLst/>
              <a:latin typeface="Times New Roman" panose="02020603050405020304" pitchFamily="18" charset="0"/>
              <a:ea typeface="Times New Roman" panose="02020603050405020304" pitchFamily="18" charset="0"/>
            </a:endParaRPr>
          </a:p>
          <a:p>
            <a:r>
              <a:rPr lang="en-RO" sz="1800" dirty="0">
                <a:solidFill>
                  <a:srgbClr val="000000"/>
                </a:solidFill>
                <a:effectLst/>
                <a:latin typeface="Arial" panose="020B0604020202020204" pitchFamily="34" charset="0"/>
                <a:ea typeface="Times New Roman" panose="02020603050405020304" pitchFamily="18" charset="0"/>
              </a:rPr>
              <a:t>Description: Develop the user interface elements for users to delete their comments on posts.</a:t>
            </a:r>
            <a:endParaRPr lang="en-RO" sz="1800" dirty="0">
              <a:effectLst/>
              <a:latin typeface="Times New Roman" panose="02020603050405020304" pitchFamily="18" charset="0"/>
              <a:ea typeface="Times New Roman" panose="02020603050405020304" pitchFamily="18" charset="0"/>
            </a:endParaRPr>
          </a:p>
          <a:p>
            <a:pPr marL="342900" lvl="0" indent="-342900" fontAlgn="base">
              <a:buFont typeface="+mj-lt"/>
              <a:buAutoNum type="arabicPeriod" startAt="33"/>
            </a:pPr>
            <a:r>
              <a:rPr lang="en-RO" sz="1800" b="1" dirty="0">
                <a:solidFill>
                  <a:srgbClr val="000000"/>
                </a:solidFill>
                <a:effectLst/>
                <a:latin typeface="Arial" panose="020B0604020202020204" pitchFamily="34" charset="0"/>
                <a:ea typeface="Times New Roman" panose="02020603050405020304" pitchFamily="18" charset="0"/>
              </a:rPr>
              <a:t>Profile Customization Backend</a:t>
            </a:r>
            <a:endParaRPr lang="en-RO" sz="1800" b="1" dirty="0">
              <a:effectLst/>
              <a:latin typeface="Times New Roman" panose="02020603050405020304" pitchFamily="18" charset="0"/>
              <a:ea typeface="Times New Roman" panose="02020603050405020304" pitchFamily="18" charset="0"/>
            </a:endParaRPr>
          </a:p>
          <a:p>
            <a:r>
              <a:rPr lang="en-RO" sz="1800" dirty="0">
                <a:solidFill>
                  <a:srgbClr val="000000"/>
                </a:solidFill>
                <a:effectLst/>
                <a:latin typeface="Arial" panose="020B0604020202020204" pitchFamily="34" charset="0"/>
                <a:ea typeface="Times New Roman" panose="02020603050405020304" pitchFamily="18" charset="0"/>
              </a:rPr>
              <a:t>Description: Implement server-side logic to manage user profile data and customization options.</a:t>
            </a:r>
            <a:br>
              <a:rPr lang="en-RO" sz="1800" dirty="0">
                <a:effectLst/>
                <a:latin typeface="Times New Roman" panose="02020603050405020304" pitchFamily="18" charset="0"/>
                <a:ea typeface="Times New Roman" panose="02020603050405020304" pitchFamily="18" charset="0"/>
              </a:rPr>
            </a:br>
            <a:endParaRPr lang="en-RO" sz="1800" dirty="0">
              <a:effectLst/>
              <a:latin typeface="Times New Roman" panose="02020603050405020304" pitchFamily="18" charset="0"/>
              <a:ea typeface="Times New Roman" panose="02020603050405020304" pitchFamily="18" charset="0"/>
            </a:endParaRPr>
          </a:p>
          <a:p>
            <a:pPr marL="342900" lvl="0" indent="-342900" fontAlgn="base">
              <a:buFont typeface="+mj-lt"/>
              <a:buAutoNum type="arabicPeriod" startAt="34"/>
            </a:pPr>
            <a:r>
              <a:rPr lang="en-RO" sz="1800" b="1" dirty="0">
                <a:solidFill>
                  <a:srgbClr val="000000"/>
                </a:solidFill>
                <a:effectLst/>
                <a:latin typeface="Arial" panose="020B0604020202020204" pitchFamily="34" charset="0"/>
                <a:ea typeface="Times New Roman" panose="02020603050405020304" pitchFamily="18" charset="0"/>
              </a:rPr>
              <a:t>Profile Customization Frontend</a:t>
            </a:r>
            <a:endParaRPr lang="en-RO" sz="1800" b="1" dirty="0">
              <a:effectLst/>
              <a:latin typeface="Times New Roman" panose="02020603050405020304" pitchFamily="18" charset="0"/>
              <a:ea typeface="Times New Roman" panose="02020603050405020304" pitchFamily="18" charset="0"/>
            </a:endParaRPr>
          </a:p>
          <a:p>
            <a:r>
              <a:rPr lang="en-RO" sz="1800" dirty="0">
                <a:solidFill>
                  <a:srgbClr val="000000"/>
                </a:solidFill>
                <a:effectLst/>
                <a:latin typeface="Arial" panose="020B0604020202020204" pitchFamily="34" charset="0"/>
                <a:ea typeface="Times New Roman" panose="02020603050405020304" pitchFamily="18" charset="0"/>
              </a:rPr>
              <a:t>Description: Develop the user interface elements for users to customize their profiles, including profile pictures and bios.</a:t>
            </a:r>
            <a:endParaRPr lang="en-RO" sz="1800" dirty="0">
              <a:effectLst/>
              <a:latin typeface="Times New Roman" panose="02020603050405020304" pitchFamily="18" charset="0"/>
              <a:ea typeface="Times New Roman" panose="02020603050405020304" pitchFamily="18" charset="0"/>
            </a:endParaRPr>
          </a:p>
          <a:p>
            <a:endParaRPr lang="en-RO" dirty="0"/>
          </a:p>
        </p:txBody>
      </p:sp>
    </p:spTree>
    <p:extLst>
      <p:ext uri="{BB962C8B-B14F-4D97-AF65-F5344CB8AC3E}">
        <p14:creationId xmlns:p14="http://schemas.microsoft.com/office/powerpoint/2010/main" val="26971097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674A6-D576-C13F-AC71-5EFE0FC75DC2}"/>
              </a:ext>
            </a:extLst>
          </p:cNvPr>
          <p:cNvSpPr>
            <a:spLocks noGrp="1"/>
          </p:cNvSpPr>
          <p:nvPr>
            <p:ph type="title"/>
          </p:nvPr>
        </p:nvSpPr>
        <p:spPr/>
        <p:txBody>
          <a:bodyPr/>
          <a:lstStyle/>
          <a:p>
            <a:r>
              <a:rPr lang="en-RO" dirty="0"/>
              <a:t>Product Vision</a:t>
            </a:r>
          </a:p>
        </p:txBody>
      </p:sp>
      <p:sp>
        <p:nvSpPr>
          <p:cNvPr id="3" name="Content Placeholder 2">
            <a:extLst>
              <a:ext uri="{FF2B5EF4-FFF2-40B4-BE49-F238E27FC236}">
                <a16:creationId xmlns:a16="http://schemas.microsoft.com/office/drawing/2014/main" id="{4F802913-9CD8-E728-6354-2D75723253D6}"/>
              </a:ext>
            </a:extLst>
          </p:cNvPr>
          <p:cNvSpPr>
            <a:spLocks noGrp="1"/>
          </p:cNvSpPr>
          <p:nvPr>
            <p:ph sz="half" idx="1"/>
          </p:nvPr>
        </p:nvSpPr>
        <p:spPr>
          <a:xfrm>
            <a:off x="581193" y="2228003"/>
            <a:ext cx="5144693" cy="4107483"/>
          </a:xfrm>
        </p:spPr>
        <p:txBody>
          <a:bodyPr>
            <a:normAutofit fontScale="55000" lnSpcReduction="20000"/>
          </a:bodyPr>
          <a:lstStyle/>
          <a:p>
            <a:r>
              <a:rPr lang="en-RO" sz="2000" b="1" i="1"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Moaki</a:t>
            </a:r>
            <a:r>
              <a:rPr lang="en-RO" sz="200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 is a travel social media app that connects travel enthusiasts, explorers and individuals seeking travel inspiration and connections within the global travel community. </a:t>
            </a:r>
          </a:p>
          <a:p>
            <a:r>
              <a:rPr lang="en-RO" sz="200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A large number of people are passionate about traveling, but face challenges in finding a dedicated platform to share their experiences, connect with like-minded travelers and discover new destinations and travel-related content.</a:t>
            </a:r>
          </a:p>
          <a:p>
            <a:r>
              <a:rPr lang="en-RO" sz="2000" b="1" i="1"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Moaki</a:t>
            </a:r>
            <a:r>
              <a:rPr lang="en-RO" sz="2000" b="1"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 </a:t>
            </a:r>
            <a:r>
              <a:rPr lang="en-RO" sz="200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provides a vibrant and colourful community for travelers to share their adventures, connect with others and access travel-reviews,  tips and advice. Our app stands out by providing an integrated platform for connecting travelers by interests and destinations, all while offering a personalized travel feed and opportunities to review places and collaborate with others.   </a:t>
            </a:r>
          </a:p>
          <a:p>
            <a:r>
              <a:rPr lang="en-RO" sz="200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Our goals are to grow our user base exponentially month by month and develop partnerships with travel agencies, airlines and hotel chains that could promote themselves within the app. </a:t>
            </a:r>
          </a:p>
          <a:p>
            <a:r>
              <a:rPr lang="en-RO" sz="2000" b="1" dirty="0">
                <a:solidFill>
                  <a:schemeClr val="tx1"/>
                </a:solidFill>
                <a:latin typeface="Arial" panose="020B0604020202020204" pitchFamily="34" charset="0"/>
                <a:cs typeface="Arial" panose="020B0604020202020204" pitchFamily="34" charset="0"/>
              </a:rPr>
              <a:t>Moaki </a:t>
            </a:r>
            <a:r>
              <a:rPr lang="en-RO" sz="2000" dirty="0">
                <a:solidFill>
                  <a:schemeClr val="tx1"/>
                </a:solidFill>
                <a:latin typeface="Arial" panose="020B0604020202020204" pitchFamily="34" charset="0"/>
                <a:cs typeface="Arial" panose="020B0604020202020204" pitchFamily="34" charset="0"/>
              </a:rPr>
              <a:t>will focus on impacting the travel community and enhancing the usual experience for every traveler. The app will promote the freedom of expression, without giving businesses the ability to remove critical comments made about them.</a:t>
            </a:r>
          </a:p>
          <a:p>
            <a:endParaRPr lang="en-RO" sz="2000" dirty="0">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p>
            <a:endParaRPr lang="en-RO" dirty="0"/>
          </a:p>
        </p:txBody>
      </p:sp>
      <p:sp>
        <p:nvSpPr>
          <p:cNvPr id="4" name="Content Placeholder 3">
            <a:extLst>
              <a:ext uri="{FF2B5EF4-FFF2-40B4-BE49-F238E27FC236}">
                <a16:creationId xmlns:a16="http://schemas.microsoft.com/office/drawing/2014/main" id="{5347692A-68BC-225D-09F7-24188EF196B6}"/>
              </a:ext>
            </a:extLst>
          </p:cNvPr>
          <p:cNvSpPr>
            <a:spLocks noGrp="1"/>
          </p:cNvSpPr>
          <p:nvPr>
            <p:ph sz="half" idx="2"/>
          </p:nvPr>
        </p:nvSpPr>
        <p:spPr>
          <a:xfrm>
            <a:off x="5965371" y="2090057"/>
            <a:ext cx="5645438" cy="3770993"/>
          </a:xfrm>
        </p:spPr>
        <p:txBody>
          <a:bodyPr>
            <a:normAutofit fontScale="55000" lnSpcReduction="20000"/>
          </a:bodyPr>
          <a:lstStyle/>
          <a:p>
            <a:r>
              <a:rPr lang="en-RO" sz="2000" dirty="0">
                <a:solidFill>
                  <a:schemeClr val="tx1"/>
                </a:solidFill>
                <a:latin typeface="Arial" panose="020B0604020202020204" pitchFamily="34" charset="0"/>
                <a:cs typeface="Arial" panose="020B0604020202020204" pitchFamily="34" charset="0"/>
              </a:rPr>
              <a:t>Long term, our primary goal is to establish ourselves as the go-to destination for travelers all over the world and the starting point of numerous amazing adventures.</a:t>
            </a:r>
          </a:p>
          <a:p>
            <a:r>
              <a:rPr lang="en-RO" sz="2000" dirty="0">
                <a:solidFill>
                  <a:schemeClr val="tx1"/>
                </a:solidFill>
                <a:latin typeface="Arial" panose="020B0604020202020204" pitchFamily="34" charset="0"/>
                <a:cs typeface="Arial" panose="020B0604020202020204" pitchFamily="34" charset="0"/>
              </a:rPr>
              <a:t>We will measure our success by checking the number of monthly active users, user engagement metrics and partnerships established with travel industry stakeholders.</a:t>
            </a:r>
          </a:p>
          <a:p>
            <a:r>
              <a:rPr lang="en-RO" sz="2000" dirty="0">
                <a:solidFill>
                  <a:schemeClr val="tx1"/>
                </a:solidFill>
                <a:latin typeface="Arial" panose="020B0604020202020204" pitchFamily="34" charset="0"/>
                <a:cs typeface="Arial" panose="020B0604020202020204" pitchFamily="34" charset="0"/>
              </a:rPr>
              <a:t>As for the market opportunities, the social media industry is a $231.1 billion market with a diverse and growing user base of people seeking unique experiences and connections.</a:t>
            </a:r>
          </a:p>
          <a:p>
            <a:r>
              <a:rPr lang="en-RO" sz="2000" b="1" dirty="0">
                <a:solidFill>
                  <a:schemeClr val="tx1"/>
                </a:solidFill>
                <a:latin typeface="Arial" panose="020B0604020202020204" pitchFamily="34" charset="0"/>
                <a:cs typeface="Arial" panose="020B0604020202020204" pitchFamily="34" charset="0"/>
              </a:rPr>
              <a:t>Moaki </a:t>
            </a:r>
            <a:r>
              <a:rPr lang="en-RO" sz="2000" dirty="0">
                <a:solidFill>
                  <a:schemeClr val="tx1"/>
                </a:solidFill>
                <a:latin typeface="Arial" panose="020B0604020202020204" pitchFamily="34" charset="0"/>
                <a:cs typeface="Arial" panose="020B0604020202020204" pitchFamily="34" charset="0"/>
              </a:rPr>
              <a:t>competes with other travel and social media platforms, but its unique focus on community-driven travel content and engagement sets it apart. Our users benefit from opportunities to connect with fellow tourists and make new friends. By using our app, they can discover hidden gems and travel tips from experienced explorers. Plenty of stories will start here, and finding fresh inspiration and suggestions will get easier than before. </a:t>
            </a:r>
          </a:p>
          <a:p>
            <a:r>
              <a:rPr lang="en-RO" sz="2000" dirty="0">
                <a:solidFill>
                  <a:schemeClr val="tx1"/>
                </a:solidFill>
                <a:latin typeface="Arial" panose="020B0604020202020204" pitchFamily="34" charset="0"/>
                <a:cs typeface="Arial" panose="020B0604020202020204" pitchFamily="34" charset="0"/>
              </a:rPr>
              <a:t>Overall, Moaki aims to connect people around the world through travel, one journey at a time, by becoming the go-to social media platform for travelers.</a:t>
            </a:r>
            <a:r>
              <a:rPr lang="en-RO" sz="1800" dirty="0">
                <a:effectLst/>
                <a:latin typeface="Times New Roman" panose="02020603050405020304" pitchFamily="18" charset="0"/>
                <a:ea typeface="Times New Roman" panose="02020603050405020304" pitchFamily="18" charset="0"/>
              </a:rPr>
              <a:t> </a:t>
            </a:r>
          </a:p>
          <a:p>
            <a:endParaRPr lang="en-RO" dirty="0"/>
          </a:p>
        </p:txBody>
      </p:sp>
    </p:spTree>
    <p:extLst>
      <p:ext uri="{BB962C8B-B14F-4D97-AF65-F5344CB8AC3E}">
        <p14:creationId xmlns:p14="http://schemas.microsoft.com/office/powerpoint/2010/main" val="6545856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4F017-F9F1-EB5A-8264-214C4FB6E9EA}"/>
              </a:ext>
            </a:extLst>
          </p:cNvPr>
          <p:cNvSpPr>
            <a:spLocks noGrp="1"/>
          </p:cNvSpPr>
          <p:nvPr>
            <p:ph type="title"/>
          </p:nvPr>
        </p:nvSpPr>
        <p:spPr/>
        <p:txBody>
          <a:bodyPr/>
          <a:lstStyle/>
          <a:p>
            <a:r>
              <a:rPr lang="en-RO" dirty="0"/>
              <a:t>IMPORTANT LINKS</a:t>
            </a:r>
          </a:p>
        </p:txBody>
      </p:sp>
      <p:sp>
        <p:nvSpPr>
          <p:cNvPr id="3" name="Content Placeholder 2">
            <a:extLst>
              <a:ext uri="{FF2B5EF4-FFF2-40B4-BE49-F238E27FC236}">
                <a16:creationId xmlns:a16="http://schemas.microsoft.com/office/drawing/2014/main" id="{0EAC6447-D396-1CAF-8D38-391B68EC321D}"/>
              </a:ext>
            </a:extLst>
          </p:cNvPr>
          <p:cNvSpPr>
            <a:spLocks noGrp="1"/>
          </p:cNvSpPr>
          <p:nvPr>
            <p:ph idx="1"/>
          </p:nvPr>
        </p:nvSpPr>
        <p:spPr/>
        <p:txBody>
          <a:bodyPr/>
          <a:lstStyle/>
          <a:p>
            <a:pPr>
              <a:spcBef>
                <a:spcPts val="200"/>
              </a:spcBef>
            </a:pPr>
            <a:r>
              <a:rPr lang="en-RO" sz="1800" b="1" dirty="0">
                <a:solidFill>
                  <a:schemeClr val="accent1"/>
                </a:solidFill>
                <a:effectLst/>
                <a:latin typeface="Arial" panose="020B0604020202020204" pitchFamily="34" charset="0"/>
                <a:ea typeface="Times New Roman" panose="02020603050405020304" pitchFamily="18" charset="0"/>
                <a:cs typeface="Arial" panose="020B0604020202020204" pitchFamily="34" charset="0"/>
              </a:rPr>
              <a:t>Trello Board</a:t>
            </a:r>
          </a:p>
          <a:p>
            <a:r>
              <a:rPr lang="en-RO" sz="1800" u="sng" dirty="0">
                <a:solidFill>
                  <a:srgbClr val="0563C1"/>
                </a:solidFill>
                <a:effectLst/>
                <a:latin typeface="Times New Roman" panose="02020603050405020304" pitchFamily="18" charset="0"/>
                <a:ea typeface="Times New Roman" panose="02020603050405020304" pitchFamily="18" charset="0"/>
                <a:hlinkClick r:id="rId2"/>
              </a:rPr>
              <a:t>https://trello.com/b/nB7bA3KD/moaki-travel-social-media</a:t>
            </a:r>
            <a:endParaRPr lang="en-RO" sz="1800" dirty="0">
              <a:effectLst/>
              <a:latin typeface="Times New Roman" panose="02020603050405020304" pitchFamily="18" charset="0"/>
              <a:ea typeface="Times New Roman" panose="02020603050405020304" pitchFamily="18" charset="0"/>
            </a:endParaRPr>
          </a:p>
          <a:p>
            <a:pPr>
              <a:spcBef>
                <a:spcPts val="200"/>
              </a:spcBef>
            </a:pPr>
            <a:r>
              <a:rPr lang="en-RO" sz="1800" dirty="0">
                <a:solidFill>
                  <a:schemeClr val="accent1"/>
                </a:solidFill>
                <a:effectLst/>
                <a:latin typeface="Arial" panose="020B0604020202020204" pitchFamily="34" charset="0"/>
                <a:ea typeface="Times New Roman" panose="02020603050405020304" pitchFamily="18" charset="0"/>
                <a:cs typeface="Arial" panose="020B0604020202020204" pitchFamily="34" charset="0"/>
              </a:rPr>
              <a:t>Miro Board</a:t>
            </a:r>
          </a:p>
          <a:p>
            <a:r>
              <a:rPr lang="en-RO" sz="1800" u="sng" dirty="0">
                <a:solidFill>
                  <a:srgbClr val="0563C1"/>
                </a:solidFill>
                <a:effectLst/>
                <a:latin typeface="Times New Roman" panose="02020603050405020304" pitchFamily="18" charset="0"/>
                <a:ea typeface="Times New Roman" panose="02020603050405020304" pitchFamily="18" charset="0"/>
                <a:hlinkClick r:id="rId3"/>
              </a:rPr>
              <a:t>https://miro.com/app/board/uXjVNWPufHc=/</a:t>
            </a:r>
            <a:endParaRPr lang="en-RO" sz="1800" dirty="0">
              <a:effectLst/>
              <a:latin typeface="Times New Roman" panose="02020603050405020304" pitchFamily="18" charset="0"/>
              <a:ea typeface="Times New Roman" panose="02020603050405020304" pitchFamily="18" charset="0"/>
            </a:endParaRPr>
          </a:p>
          <a:p>
            <a:r>
              <a:rPr lang="en-RO" sz="1800" b="1" dirty="0">
                <a:solidFill>
                  <a:schemeClr val="accent1"/>
                </a:solidFill>
                <a:effectLst/>
                <a:latin typeface="Arial" panose="020B0604020202020204" pitchFamily="34" charset="0"/>
                <a:ea typeface="Times New Roman" panose="02020603050405020304" pitchFamily="18" charset="0"/>
                <a:cs typeface="Arial" panose="020B0604020202020204" pitchFamily="34" charset="0"/>
              </a:rPr>
              <a:t>Github Repositories</a:t>
            </a:r>
          </a:p>
          <a:p>
            <a:r>
              <a:rPr lang="en-RO" sz="1800" i="1" dirty="0">
                <a:solidFill>
                  <a:schemeClr val="accent1"/>
                </a:solidFill>
                <a:effectLst/>
                <a:latin typeface="Calibri Light" panose="020F0302020204030204" pitchFamily="34" charset="0"/>
                <a:ea typeface="Times New Roman" panose="02020603050405020304" pitchFamily="18" charset="0"/>
                <a:cs typeface="Times New Roman" panose="02020603050405020304" pitchFamily="18" charset="0"/>
              </a:rPr>
              <a:t>Frontend:</a:t>
            </a:r>
            <a:r>
              <a:rPr lang="en-RO" sz="1800" dirty="0">
                <a:solidFill>
                  <a:schemeClr val="accent1"/>
                </a:solidFill>
                <a:effectLst/>
                <a:latin typeface="Times New Roman" panose="02020603050405020304" pitchFamily="18" charset="0"/>
                <a:ea typeface="Times New Roman" panose="02020603050405020304" pitchFamily="18" charset="0"/>
              </a:rPr>
              <a:t> </a:t>
            </a:r>
            <a:r>
              <a:rPr lang="en-RO" sz="1800" u="sng" dirty="0">
                <a:solidFill>
                  <a:srgbClr val="0563C1"/>
                </a:solidFill>
                <a:effectLst/>
                <a:latin typeface="Times New Roman" panose="02020603050405020304" pitchFamily="18" charset="0"/>
                <a:ea typeface="Times New Roman" panose="02020603050405020304" pitchFamily="18" charset="0"/>
                <a:hlinkClick r:id="rId4"/>
              </a:rPr>
              <a:t>https://github.com/MoiseAlexandru/Moaki_Frontend</a:t>
            </a:r>
            <a:endParaRPr lang="en-RO" sz="1800" dirty="0">
              <a:effectLst/>
              <a:latin typeface="Times New Roman" panose="02020603050405020304" pitchFamily="18" charset="0"/>
              <a:ea typeface="Times New Roman" panose="02020603050405020304" pitchFamily="18" charset="0"/>
            </a:endParaRPr>
          </a:p>
          <a:p>
            <a:r>
              <a:rPr lang="en-RO" sz="1800" i="1" dirty="0">
                <a:solidFill>
                  <a:schemeClr val="accent1"/>
                </a:solidFill>
                <a:effectLst/>
                <a:latin typeface="Calibri Light" panose="020F0302020204030204" pitchFamily="34" charset="0"/>
                <a:ea typeface="Times New Roman" panose="02020603050405020304" pitchFamily="18" charset="0"/>
                <a:cs typeface="Times New Roman" panose="02020603050405020304" pitchFamily="18" charset="0"/>
              </a:rPr>
              <a:t>Backend:</a:t>
            </a:r>
            <a:r>
              <a:rPr lang="en-RO" sz="1800" dirty="0">
                <a:solidFill>
                  <a:schemeClr val="accent1"/>
                </a:solidFill>
                <a:effectLst/>
                <a:latin typeface="Times New Roman" panose="02020603050405020304" pitchFamily="18" charset="0"/>
                <a:ea typeface="Times New Roman" panose="02020603050405020304" pitchFamily="18" charset="0"/>
              </a:rPr>
              <a:t> </a:t>
            </a:r>
            <a:r>
              <a:rPr lang="en-RO" sz="1800" u="sng" dirty="0">
                <a:solidFill>
                  <a:srgbClr val="0563C1"/>
                </a:solidFill>
                <a:effectLst/>
                <a:latin typeface="Times New Roman" panose="02020603050405020304" pitchFamily="18" charset="0"/>
                <a:ea typeface="Times New Roman" panose="02020603050405020304" pitchFamily="18" charset="0"/>
                <a:hlinkClick r:id="rId5"/>
              </a:rPr>
              <a:t>https://github.com/armandliv/Moaki_Backend</a:t>
            </a:r>
            <a:endParaRPr lang="en-RO" sz="1800" dirty="0">
              <a:effectLst/>
              <a:latin typeface="Times New Roman" panose="02020603050405020304" pitchFamily="18" charset="0"/>
              <a:ea typeface="Times New Roman" panose="02020603050405020304" pitchFamily="18" charset="0"/>
            </a:endParaRPr>
          </a:p>
          <a:p>
            <a:endParaRPr lang="en-RO" dirty="0"/>
          </a:p>
        </p:txBody>
      </p:sp>
      <p:sp>
        <p:nvSpPr>
          <p:cNvPr id="4" name="Text Placeholder 3">
            <a:extLst>
              <a:ext uri="{FF2B5EF4-FFF2-40B4-BE49-F238E27FC236}">
                <a16:creationId xmlns:a16="http://schemas.microsoft.com/office/drawing/2014/main" id="{BF2753E9-52BF-4716-04C2-C8F5DF15712A}"/>
              </a:ext>
            </a:extLst>
          </p:cNvPr>
          <p:cNvSpPr>
            <a:spLocks noGrp="1"/>
          </p:cNvSpPr>
          <p:nvPr>
            <p:ph type="body" sz="half" idx="2"/>
          </p:nvPr>
        </p:nvSpPr>
        <p:spPr/>
        <p:txBody>
          <a:bodyPr/>
          <a:lstStyle/>
          <a:p>
            <a:r>
              <a:rPr lang="en-RO" dirty="0"/>
              <a:t>Diagrams, code content and some of the information presented in this document can be found at the links above.</a:t>
            </a:r>
          </a:p>
        </p:txBody>
      </p:sp>
    </p:spTree>
    <p:extLst>
      <p:ext uri="{BB962C8B-B14F-4D97-AF65-F5344CB8AC3E}">
        <p14:creationId xmlns:p14="http://schemas.microsoft.com/office/powerpoint/2010/main" val="22689763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77C97-7BDD-555D-0FF7-0AB4B01785B5}"/>
              </a:ext>
            </a:extLst>
          </p:cNvPr>
          <p:cNvSpPr>
            <a:spLocks noGrp="1"/>
          </p:cNvSpPr>
          <p:nvPr>
            <p:ph type="title"/>
          </p:nvPr>
        </p:nvSpPr>
        <p:spPr/>
        <p:txBody>
          <a:bodyPr/>
          <a:lstStyle/>
          <a:p>
            <a:r>
              <a:rPr lang="en-RO" dirty="0"/>
              <a:t>Product Features and Functionalities</a:t>
            </a:r>
          </a:p>
        </p:txBody>
      </p:sp>
      <p:graphicFrame>
        <p:nvGraphicFramePr>
          <p:cNvPr id="4" name="Content Placeholder 3">
            <a:extLst>
              <a:ext uri="{FF2B5EF4-FFF2-40B4-BE49-F238E27FC236}">
                <a16:creationId xmlns:a16="http://schemas.microsoft.com/office/drawing/2014/main" id="{2B59981A-0324-F259-55D4-0ECF0CA4A761}"/>
              </a:ext>
            </a:extLst>
          </p:cNvPr>
          <p:cNvGraphicFramePr>
            <a:graphicFrameLocks noGrp="1"/>
          </p:cNvGraphicFramePr>
          <p:nvPr>
            <p:ph idx="1"/>
            <p:extLst>
              <p:ext uri="{D42A27DB-BD31-4B8C-83A1-F6EECF244321}">
                <p14:modId xmlns:p14="http://schemas.microsoft.com/office/powerpoint/2010/main" val="1280119629"/>
              </p:ext>
            </p:extLst>
          </p:nvPr>
        </p:nvGraphicFramePr>
        <p:xfrm>
          <a:off x="500740" y="2929741"/>
          <a:ext cx="5410202" cy="2016760"/>
        </p:xfrm>
        <a:graphic>
          <a:graphicData uri="http://schemas.openxmlformats.org/drawingml/2006/table">
            <a:tbl>
              <a:tblPr firstRow="1" firstCol="1" bandRow="1">
                <a:tableStyleId>{5C22544A-7EE6-4342-B048-85BDC9FD1C3A}</a:tableStyleId>
              </a:tblPr>
              <a:tblGrid>
                <a:gridCol w="2705101">
                  <a:extLst>
                    <a:ext uri="{9D8B030D-6E8A-4147-A177-3AD203B41FA5}">
                      <a16:colId xmlns:a16="http://schemas.microsoft.com/office/drawing/2014/main" val="1898889741"/>
                    </a:ext>
                  </a:extLst>
                </a:gridCol>
                <a:gridCol w="2705101">
                  <a:extLst>
                    <a:ext uri="{9D8B030D-6E8A-4147-A177-3AD203B41FA5}">
                      <a16:colId xmlns:a16="http://schemas.microsoft.com/office/drawing/2014/main" val="2474806379"/>
                    </a:ext>
                  </a:extLst>
                </a:gridCol>
              </a:tblGrid>
              <a:tr h="0">
                <a:tc>
                  <a:txBody>
                    <a:bodyPr/>
                    <a:lstStyle/>
                    <a:p>
                      <a:pPr algn="ctr"/>
                      <a:r>
                        <a:rPr lang="en-RO" sz="1100">
                          <a:effectLst/>
                        </a:rPr>
                        <a:t>Functionality</a:t>
                      </a:r>
                      <a:endParaRPr lang="en-RO"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3500" marR="63500" marT="63500" marB="63500"/>
                </a:tc>
                <a:tc>
                  <a:txBody>
                    <a:bodyPr/>
                    <a:lstStyle/>
                    <a:p>
                      <a:pPr algn="ctr"/>
                      <a:r>
                        <a:rPr lang="en-RO" sz="1100">
                          <a:effectLst/>
                        </a:rPr>
                        <a:t>Feature</a:t>
                      </a:r>
                      <a:endParaRPr lang="en-RO"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3500" marR="63500" marT="63500" marB="63500"/>
                </a:tc>
                <a:extLst>
                  <a:ext uri="{0D108BD9-81ED-4DB2-BD59-A6C34878D82A}">
                    <a16:rowId xmlns:a16="http://schemas.microsoft.com/office/drawing/2014/main" val="688891007"/>
                  </a:ext>
                </a:extLst>
              </a:tr>
              <a:tr h="0">
                <a:tc>
                  <a:txBody>
                    <a:bodyPr/>
                    <a:lstStyle/>
                    <a:p>
                      <a:pPr algn="ctr"/>
                      <a:r>
                        <a:rPr lang="en-RO" sz="1100">
                          <a:effectLst/>
                        </a:rPr>
                        <a:t>A user should be able to create an account or log in</a:t>
                      </a:r>
                      <a:endParaRPr lang="en-RO"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3500" marR="63500" marT="63500" marB="63500"/>
                </a:tc>
                <a:tc>
                  <a:txBody>
                    <a:bodyPr/>
                    <a:lstStyle/>
                    <a:p>
                      <a:pPr algn="ctr"/>
                      <a:r>
                        <a:rPr lang="en-RO" sz="1100">
                          <a:effectLst/>
                        </a:rPr>
                        <a:t>A Log In / Sign Up page that allows the user to enter his credentials</a:t>
                      </a:r>
                      <a:endParaRPr lang="en-RO"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3500" marR="63500" marT="63500" marB="63500"/>
                </a:tc>
                <a:extLst>
                  <a:ext uri="{0D108BD9-81ED-4DB2-BD59-A6C34878D82A}">
                    <a16:rowId xmlns:a16="http://schemas.microsoft.com/office/drawing/2014/main" val="85342532"/>
                  </a:ext>
                </a:extLst>
              </a:tr>
              <a:tr h="0">
                <a:tc>
                  <a:txBody>
                    <a:bodyPr/>
                    <a:lstStyle/>
                    <a:p>
                      <a:pPr algn="ctr"/>
                      <a:r>
                        <a:rPr lang="en-RO" sz="1100">
                          <a:effectLst/>
                        </a:rPr>
                        <a:t> Allow users to add details, such as profile pictures, bios, and contact information</a:t>
                      </a:r>
                      <a:endParaRPr lang="en-RO"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3500" marR="63500" marT="63500" marB="63500"/>
                </a:tc>
                <a:tc>
                  <a:txBody>
                    <a:bodyPr/>
                    <a:lstStyle/>
                    <a:p>
                      <a:pPr algn="ctr"/>
                      <a:r>
                        <a:rPr lang="en-RO" sz="1100">
                          <a:effectLst/>
                        </a:rPr>
                        <a:t>A button named “Edit profile” on top of the user’s profile page that allows the user to change the way his profile is displayed</a:t>
                      </a:r>
                      <a:endParaRPr lang="en-RO"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3500" marR="63500" marT="63500" marB="63500"/>
                </a:tc>
                <a:extLst>
                  <a:ext uri="{0D108BD9-81ED-4DB2-BD59-A6C34878D82A}">
                    <a16:rowId xmlns:a16="http://schemas.microsoft.com/office/drawing/2014/main" val="1901044116"/>
                  </a:ext>
                </a:extLst>
              </a:tr>
              <a:tr h="0">
                <a:tc>
                  <a:txBody>
                    <a:bodyPr/>
                    <a:lstStyle/>
                    <a:p>
                      <a:pPr algn="ctr"/>
                      <a:r>
                        <a:rPr lang="en-RO" sz="1100">
                          <a:effectLst/>
                        </a:rPr>
                        <a:t>Provide options for password changes, email updates, and notification preferences</a:t>
                      </a:r>
                      <a:endParaRPr lang="en-RO"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3500" marR="63500" marT="63500" marB="63500"/>
                </a:tc>
                <a:tc>
                  <a:txBody>
                    <a:bodyPr/>
                    <a:lstStyle/>
                    <a:p>
                      <a:pPr algn="ctr"/>
                      <a:r>
                        <a:rPr lang="en-RO" sz="1100" dirty="0">
                          <a:effectLst/>
                        </a:rPr>
                        <a:t>A section on the “Settings” tab named “Security and Preferences” where the user can take those actions</a:t>
                      </a:r>
                      <a:endParaRPr lang="en-RO"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3500" marR="63500" marT="63500" marB="63500"/>
                </a:tc>
                <a:extLst>
                  <a:ext uri="{0D108BD9-81ED-4DB2-BD59-A6C34878D82A}">
                    <a16:rowId xmlns:a16="http://schemas.microsoft.com/office/drawing/2014/main" val="4102532181"/>
                  </a:ext>
                </a:extLst>
              </a:tr>
            </a:tbl>
          </a:graphicData>
        </a:graphic>
      </p:graphicFrame>
      <p:sp>
        <p:nvSpPr>
          <p:cNvPr id="5" name="Rectangle 1">
            <a:extLst>
              <a:ext uri="{FF2B5EF4-FFF2-40B4-BE49-F238E27FC236}">
                <a16:creationId xmlns:a16="http://schemas.microsoft.com/office/drawing/2014/main" id="{16308228-0277-C702-6302-61670BB9A1D8}"/>
              </a:ext>
            </a:extLst>
          </p:cNvPr>
          <p:cNvSpPr>
            <a:spLocks noChangeArrowheads="1"/>
          </p:cNvSpPr>
          <p:nvPr/>
        </p:nvSpPr>
        <p:spPr bwMode="auto">
          <a:xfrm>
            <a:off x="-2623458" y="-968829"/>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457200" algn="l"/>
              </a:tabLst>
              <a:defRPr>
                <a:solidFill>
                  <a:schemeClr val="tx1"/>
                </a:solidFill>
                <a:latin typeface="Arial" panose="020B0604020202020204" pitchFamily="34" charset="0"/>
              </a:defRPr>
            </a:lvl1pPr>
            <a:lvl2pPr eaLnBrk="0" fontAlgn="base" hangingPunct="0">
              <a:spcBef>
                <a:spcPct val="0"/>
              </a:spcBef>
              <a:spcAft>
                <a:spcPct val="0"/>
              </a:spcAft>
              <a:tabLst>
                <a:tab pos="457200" algn="l"/>
              </a:tabLst>
              <a:defRPr>
                <a:solidFill>
                  <a:schemeClr val="tx1"/>
                </a:solidFill>
                <a:latin typeface="Arial" panose="020B0604020202020204" pitchFamily="34" charset="0"/>
              </a:defRPr>
            </a:lvl2pPr>
            <a:lvl3pPr eaLnBrk="0" fontAlgn="base" hangingPunct="0">
              <a:spcBef>
                <a:spcPct val="0"/>
              </a:spcBef>
              <a:spcAft>
                <a:spcPct val="0"/>
              </a:spcAft>
              <a:tabLst>
                <a:tab pos="457200" algn="l"/>
              </a:tabLst>
              <a:defRPr>
                <a:solidFill>
                  <a:schemeClr val="tx1"/>
                </a:solidFill>
                <a:latin typeface="Arial" panose="020B0604020202020204" pitchFamily="34" charset="0"/>
              </a:defRPr>
            </a:lvl3pPr>
            <a:lvl4pPr eaLnBrk="0" fontAlgn="base" hangingPunct="0">
              <a:spcBef>
                <a:spcPct val="0"/>
              </a:spcBef>
              <a:spcAft>
                <a:spcPct val="0"/>
              </a:spcAft>
              <a:tabLst>
                <a:tab pos="457200" algn="l"/>
              </a:tabLst>
              <a:defRPr>
                <a:solidFill>
                  <a:schemeClr val="tx1"/>
                </a:solidFill>
                <a:latin typeface="Arial" panose="020B0604020202020204" pitchFamily="34" charset="0"/>
              </a:defRPr>
            </a:lvl4pPr>
            <a:lvl5pPr eaLnBrk="0" fontAlgn="base" hangingPunct="0">
              <a:spcBef>
                <a:spcPct val="0"/>
              </a:spcBef>
              <a:spcAft>
                <a:spcPct val="0"/>
              </a:spcAft>
              <a:tabLst>
                <a:tab pos="457200" algn="l"/>
              </a:tabLst>
              <a:defRPr>
                <a:solidFill>
                  <a:schemeClr val="tx1"/>
                </a:solidFill>
                <a:latin typeface="Arial" panose="020B0604020202020204" pitchFamily="34" charset="0"/>
              </a:defRPr>
            </a:lvl5pPr>
            <a:lvl6pPr eaLnBrk="0" fontAlgn="base" hangingPunct="0">
              <a:spcBef>
                <a:spcPct val="0"/>
              </a:spcBef>
              <a:spcAft>
                <a:spcPct val="0"/>
              </a:spcAft>
              <a:tabLst>
                <a:tab pos="457200" algn="l"/>
              </a:tabLst>
              <a:defRPr>
                <a:solidFill>
                  <a:schemeClr val="tx1"/>
                </a:solidFill>
                <a:latin typeface="Arial" panose="020B0604020202020204" pitchFamily="34" charset="0"/>
              </a:defRPr>
            </a:lvl6pPr>
            <a:lvl7pPr eaLnBrk="0" fontAlgn="base" hangingPunct="0">
              <a:spcBef>
                <a:spcPct val="0"/>
              </a:spcBef>
              <a:spcAft>
                <a:spcPct val="0"/>
              </a:spcAft>
              <a:tabLst>
                <a:tab pos="457200" algn="l"/>
              </a:tabLst>
              <a:defRPr>
                <a:solidFill>
                  <a:schemeClr val="tx1"/>
                </a:solidFill>
                <a:latin typeface="Arial" panose="020B0604020202020204" pitchFamily="34" charset="0"/>
              </a:defRPr>
            </a:lvl7pPr>
            <a:lvl8pPr eaLnBrk="0" fontAlgn="base" hangingPunct="0">
              <a:spcBef>
                <a:spcPct val="0"/>
              </a:spcBef>
              <a:spcAft>
                <a:spcPct val="0"/>
              </a:spcAft>
              <a:tabLst>
                <a:tab pos="457200" algn="l"/>
              </a:tabLst>
              <a:defRPr>
                <a:solidFill>
                  <a:schemeClr val="tx1"/>
                </a:solidFill>
                <a:latin typeface="Arial" panose="020B0604020202020204" pitchFamily="34" charset="0"/>
              </a:defRPr>
            </a:lvl8pPr>
            <a:lvl9pPr eaLnBrk="0" fontAlgn="base" hangingPunct="0">
              <a:spcBef>
                <a:spcPct val="0"/>
              </a:spcBef>
              <a:spcAft>
                <a:spcPct val="0"/>
              </a:spcAft>
              <a:tabLst>
                <a:tab pos="457200"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Char char="•"/>
              <a:tabLst>
                <a:tab pos="457200" algn="l"/>
              </a:tabLst>
            </a:pPr>
            <a:r>
              <a:rPr kumimoji="0" lang="en-RO" altLang="en-RO" sz="1100" b="0" i="0" u="none" strike="noStrike" cap="none" normalizeH="0" baseline="0">
                <a:ln>
                  <a:noFill/>
                </a:ln>
                <a:solidFill>
                  <a:srgbClr val="000000"/>
                </a:solidFill>
                <a:effectLst/>
                <a:latin typeface="Arial" panose="020B0604020202020204" pitchFamily="34" charset="0"/>
                <a:ea typeface="Times New Roman" panose="02020603050405020304" pitchFamily="18" charset="0"/>
              </a:rPr>
              <a:t>Account management</a:t>
            </a:r>
            <a:endParaRPr kumimoji="0" lang="en-RO" altLang="en-RO" sz="1200" b="0" i="0" u="none" strike="noStrike" cap="none" normalizeH="0" baseline="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457200" algn="l"/>
              </a:tabLst>
            </a:pPr>
            <a:endParaRPr kumimoji="0" lang="en-RO" altLang="en-RO" sz="1800" b="0" i="0" u="none" strike="noStrike" cap="none" normalizeH="0" baseline="0">
              <a:ln>
                <a:noFill/>
              </a:ln>
              <a:solidFill>
                <a:schemeClr val="tx1"/>
              </a:solidFill>
              <a:effectLst/>
              <a:latin typeface="Arial" panose="020B0604020202020204" pitchFamily="34" charset="0"/>
            </a:endParaRPr>
          </a:p>
        </p:txBody>
      </p:sp>
      <p:graphicFrame>
        <p:nvGraphicFramePr>
          <p:cNvPr id="6" name="Table 5">
            <a:extLst>
              <a:ext uri="{FF2B5EF4-FFF2-40B4-BE49-F238E27FC236}">
                <a16:creationId xmlns:a16="http://schemas.microsoft.com/office/drawing/2014/main" id="{6A52FF5E-F42C-9357-0ADF-53CB0176D35A}"/>
              </a:ext>
            </a:extLst>
          </p:cNvPr>
          <p:cNvGraphicFramePr>
            <a:graphicFrameLocks noGrp="1"/>
          </p:cNvGraphicFramePr>
          <p:nvPr>
            <p:extLst>
              <p:ext uri="{D42A27DB-BD31-4B8C-83A1-F6EECF244321}">
                <p14:modId xmlns:p14="http://schemas.microsoft.com/office/powerpoint/2010/main" val="3335436199"/>
              </p:ext>
            </p:extLst>
          </p:nvPr>
        </p:nvGraphicFramePr>
        <p:xfrm>
          <a:off x="6281058" y="2929741"/>
          <a:ext cx="5410202" cy="1554480"/>
        </p:xfrm>
        <a:graphic>
          <a:graphicData uri="http://schemas.openxmlformats.org/drawingml/2006/table">
            <a:tbl>
              <a:tblPr firstRow="1" firstCol="1" bandRow="1">
                <a:tableStyleId>{5C22544A-7EE6-4342-B048-85BDC9FD1C3A}</a:tableStyleId>
              </a:tblPr>
              <a:tblGrid>
                <a:gridCol w="2705101">
                  <a:extLst>
                    <a:ext uri="{9D8B030D-6E8A-4147-A177-3AD203B41FA5}">
                      <a16:colId xmlns:a16="http://schemas.microsoft.com/office/drawing/2014/main" val="4165560310"/>
                    </a:ext>
                  </a:extLst>
                </a:gridCol>
                <a:gridCol w="2705101">
                  <a:extLst>
                    <a:ext uri="{9D8B030D-6E8A-4147-A177-3AD203B41FA5}">
                      <a16:colId xmlns:a16="http://schemas.microsoft.com/office/drawing/2014/main" val="3860908513"/>
                    </a:ext>
                  </a:extLst>
                </a:gridCol>
              </a:tblGrid>
              <a:tr h="0">
                <a:tc>
                  <a:txBody>
                    <a:bodyPr/>
                    <a:lstStyle/>
                    <a:p>
                      <a:pPr algn="ctr"/>
                      <a:r>
                        <a:rPr lang="en-RO" sz="1100" dirty="0">
                          <a:effectLst/>
                        </a:rPr>
                        <a:t>Functionality</a:t>
                      </a:r>
                      <a:endParaRPr lang="en-RO"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3500" marR="63500" marT="63500" marB="63500"/>
                </a:tc>
                <a:tc>
                  <a:txBody>
                    <a:bodyPr/>
                    <a:lstStyle/>
                    <a:p>
                      <a:pPr algn="ctr"/>
                      <a:r>
                        <a:rPr lang="en-RO" sz="1100">
                          <a:effectLst/>
                        </a:rPr>
                        <a:t>Feature</a:t>
                      </a:r>
                      <a:endParaRPr lang="en-RO"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3500" marR="63500" marT="63500" marB="63500"/>
                </a:tc>
                <a:extLst>
                  <a:ext uri="{0D108BD9-81ED-4DB2-BD59-A6C34878D82A}">
                    <a16:rowId xmlns:a16="http://schemas.microsoft.com/office/drawing/2014/main" val="676401235"/>
                  </a:ext>
                </a:extLst>
              </a:tr>
              <a:tr h="0">
                <a:tc>
                  <a:txBody>
                    <a:bodyPr/>
                    <a:lstStyle/>
                    <a:p>
                      <a:pPr algn="ctr"/>
                      <a:r>
                        <a:rPr lang="en-RO" sz="1100">
                          <a:effectLst/>
                        </a:rPr>
                        <a:t>Users can compose and publish reviews with images, text, location, and ratings for different vacation spots.</a:t>
                      </a:r>
                      <a:endParaRPr lang="en-RO"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3500" marR="63500" marT="63500" marB="63500"/>
                </a:tc>
                <a:tc>
                  <a:txBody>
                    <a:bodyPr/>
                    <a:lstStyle/>
                    <a:p>
                      <a:pPr algn="ctr"/>
                      <a:r>
                        <a:rPr lang="en-RO" sz="1100" dirty="0">
                          <a:effectLst/>
                        </a:rPr>
                        <a:t>“Create new post” buttons on multiple pages that redirect you to a form which allows you to create a post</a:t>
                      </a:r>
                      <a:endParaRPr lang="en-RO"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3500" marR="63500" marT="63500" marB="63500"/>
                </a:tc>
                <a:extLst>
                  <a:ext uri="{0D108BD9-81ED-4DB2-BD59-A6C34878D82A}">
                    <a16:rowId xmlns:a16="http://schemas.microsoft.com/office/drawing/2014/main" val="2078154557"/>
                  </a:ext>
                </a:extLst>
              </a:tr>
              <a:tr h="0">
                <a:tc>
                  <a:txBody>
                    <a:bodyPr/>
                    <a:lstStyle/>
                    <a:p>
                      <a:pPr algn="ctr"/>
                      <a:r>
                        <a:rPr lang="en-RO" sz="1100">
                          <a:effectLst/>
                        </a:rPr>
                        <a:t>Users can modify and delete their posted reviews</a:t>
                      </a:r>
                      <a:endParaRPr lang="en-RO"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3500" marR="63500" marT="63500" marB="63500"/>
                </a:tc>
                <a:tc>
                  <a:txBody>
                    <a:bodyPr/>
                    <a:lstStyle/>
                    <a:p>
                      <a:pPr algn="ctr"/>
                      <a:r>
                        <a:rPr lang="en-RO" sz="1100" dirty="0">
                          <a:effectLst/>
                        </a:rPr>
                        <a:t>On their profile page (posts list) or on a post page, there are buttons that allow the editing and the deletion on the post </a:t>
                      </a:r>
                      <a:endParaRPr lang="en-RO"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3500" marR="63500" marT="63500" marB="63500"/>
                </a:tc>
                <a:extLst>
                  <a:ext uri="{0D108BD9-81ED-4DB2-BD59-A6C34878D82A}">
                    <a16:rowId xmlns:a16="http://schemas.microsoft.com/office/drawing/2014/main" val="2795379879"/>
                  </a:ext>
                </a:extLst>
              </a:tr>
            </a:tbl>
          </a:graphicData>
        </a:graphic>
      </p:graphicFrame>
    </p:spTree>
    <p:extLst>
      <p:ext uri="{BB962C8B-B14F-4D97-AF65-F5344CB8AC3E}">
        <p14:creationId xmlns:p14="http://schemas.microsoft.com/office/powerpoint/2010/main" val="23772806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6A228-F449-B5E6-B46A-501DE017969F}"/>
              </a:ext>
            </a:extLst>
          </p:cNvPr>
          <p:cNvSpPr>
            <a:spLocks noGrp="1"/>
          </p:cNvSpPr>
          <p:nvPr>
            <p:ph type="title"/>
          </p:nvPr>
        </p:nvSpPr>
        <p:spPr/>
        <p:txBody>
          <a:bodyPr/>
          <a:lstStyle/>
          <a:p>
            <a:r>
              <a:rPr lang="en-RO" dirty="0"/>
              <a:t>Product Features and Functionalities</a:t>
            </a:r>
          </a:p>
        </p:txBody>
      </p:sp>
      <p:graphicFrame>
        <p:nvGraphicFramePr>
          <p:cNvPr id="4" name="Content Placeholder 3">
            <a:extLst>
              <a:ext uri="{FF2B5EF4-FFF2-40B4-BE49-F238E27FC236}">
                <a16:creationId xmlns:a16="http://schemas.microsoft.com/office/drawing/2014/main" id="{D8FC9D74-C5D2-7C4B-D751-C1F0CAC0575D}"/>
              </a:ext>
            </a:extLst>
          </p:cNvPr>
          <p:cNvGraphicFramePr>
            <a:graphicFrameLocks noGrp="1"/>
          </p:cNvGraphicFramePr>
          <p:nvPr>
            <p:ph idx="1"/>
            <p:extLst>
              <p:ext uri="{D42A27DB-BD31-4B8C-83A1-F6EECF244321}">
                <p14:modId xmlns:p14="http://schemas.microsoft.com/office/powerpoint/2010/main" val="3877126762"/>
              </p:ext>
            </p:extLst>
          </p:nvPr>
        </p:nvGraphicFramePr>
        <p:xfrm>
          <a:off x="489858" y="2729300"/>
          <a:ext cx="5497285" cy="2519680"/>
        </p:xfrm>
        <a:graphic>
          <a:graphicData uri="http://schemas.openxmlformats.org/drawingml/2006/table">
            <a:tbl>
              <a:tblPr firstRow="1" firstCol="1" bandRow="1">
                <a:tableStyleId>{5C22544A-7EE6-4342-B048-85BDC9FD1C3A}</a:tableStyleId>
              </a:tblPr>
              <a:tblGrid>
                <a:gridCol w="2971800">
                  <a:extLst>
                    <a:ext uri="{9D8B030D-6E8A-4147-A177-3AD203B41FA5}">
                      <a16:colId xmlns:a16="http://schemas.microsoft.com/office/drawing/2014/main" val="311863487"/>
                    </a:ext>
                  </a:extLst>
                </a:gridCol>
                <a:gridCol w="2525485">
                  <a:extLst>
                    <a:ext uri="{9D8B030D-6E8A-4147-A177-3AD203B41FA5}">
                      <a16:colId xmlns:a16="http://schemas.microsoft.com/office/drawing/2014/main" val="114931772"/>
                    </a:ext>
                  </a:extLst>
                </a:gridCol>
              </a:tblGrid>
              <a:tr h="0">
                <a:tc>
                  <a:txBody>
                    <a:bodyPr/>
                    <a:lstStyle/>
                    <a:p>
                      <a:pPr algn="ctr"/>
                      <a:r>
                        <a:rPr lang="en-RO" sz="1100">
                          <a:effectLst/>
                        </a:rPr>
                        <a:t>Functionality</a:t>
                      </a:r>
                      <a:endParaRPr lang="en-RO"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3500" marR="63500" marT="63500" marB="63500"/>
                </a:tc>
                <a:tc>
                  <a:txBody>
                    <a:bodyPr/>
                    <a:lstStyle/>
                    <a:p>
                      <a:pPr algn="ctr"/>
                      <a:r>
                        <a:rPr lang="en-RO" sz="1100">
                          <a:effectLst/>
                        </a:rPr>
                        <a:t>Feature</a:t>
                      </a:r>
                      <a:endParaRPr lang="en-RO"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3500" marR="63500" marT="63500" marB="63500"/>
                </a:tc>
                <a:extLst>
                  <a:ext uri="{0D108BD9-81ED-4DB2-BD59-A6C34878D82A}">
                    <a16:rowId xmlns:a16="http://schemas.microsoft.com/office/drawing/2014/main" val="3254509821"/>
                  </a:ext>
                </a:extLst>
              </a:tr>
              <a:tr h="0">
                <a:tc>
                  <a:txBody>
                    <a:bodyPr/>
                    <a:lstStyle/>
                    <a:p>
                      <a:pPr algn="ctr"/>
                      <a:r>
                        <a:rPr lang="en-RO" sz="1100">
                          <a:effectLst/>
                        </a:rPr>
                        <a:t> Allow users to express appreciation for posts by liking them</a:t>
                      </a:r>
                      <a:endParaRPr lang="en-RO"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3500" marR="63500" marT="63500" marB="63500"/>
                </a:tc>
                <a:tc>
                  <a:txBody>
                    <a:bodyPr/>
                    <a:lstStyle/>
                    <a:p>
                      <a:pPr algn="ctr"/>
                      <a:r>
                        <a:rPr lang="en-RO" sz="1100">
                          <a:effectLst/>
                        </a:rPr>
                        <a:t>A 💗 button for the post which can be used to like a post. It increases the number of likes</a:t>
                      </a:r>
                      <a:endParaRPr lang="en-RO"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3500" marR="63500" marT="63500" marB="63500"/>
                </a:tc>
                <a:extLst>
                  <a:ext uri="{0D108BD9-81ED-4DB2-BD59-A6C34878D82A}">
                    <a16:rowId xmlns:a16="http://schemas.microsoft.com/office/drawing/2014/main" val="990998933"/>
                  </a:ext>
                </a:extLst>
              </a:tr>
              <a:tr h="0">
                <a:tc>
                  <a:txBody>
                    <a:bodyPr/>
                    <a:lstStyle/>
                    <a:p>
                      <a:pPr algn="ctr"/>
                      <a:r>
                        <a:rPr lang="en-RO" sz="1100">
                          <a:effectLst/>
                        </a:rPr>
                        <a:t>Enable users to engage through comments on others' reviews.</a:t>
                      </a:r>
                      <a:endParaRPr lang="en-RO"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3500" marR="63500" marT="63500" marB="63500"/>
                </a:tc>
                <a:tc>
                  <a:txBody>
                    <a:bodyPr/>
                    <a:lstStyle/>
                    <a:p>
                      <a:pPr algn="ctr"/>
                      <a:r>
                        <a:rPr lang="en-RO" sz="1100">
                          <a:effectLst/>
                        </a:rPr>
                        <a:t>A “show comments” button is placed next to the post; it will redirect to the post’s page that will also display all the comments </a:t>
                      </a:r>
                      <a:endParaRPr lang="en-RO"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3500" marR="63500" marT="63500" marB="63500"/>
                </a:tc>
                <a:extLst>
                  <a:ext uri="{0D108BD9-81ED-4DB2-BD59-A6C34878D82A}">
                    <a16:rowId xmlns:a16="http://schemas.microsoft.com/office/drawing/2014/main" val="599158264"/>
                  </a:ext>
                </a:extLst>
              </a:tr>
              <a:tr h="0">
                <a:tc>
                  <a:txBody>
                    <a:bodyPr/>
                    <a:lstStyle/>
                    <a:p>
                      <a:pPr algn="ctr"/>
                      <a:r>
                        <a:rPr lang="en-RO" sz="1100">
                          <a:effectLst/>
                        </a:rPr>
                        <a:t>Enable users to write, edit and delete comments</a:t>
                      </a:r>
                      <a:endParaRPr lang="en-RO"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3500" marR="63500" marT="63500" marB="63500"/>
                </a:tc>
                <a:tc>
                  <a:txBody>
                    <a:bodyPr/>
                    <a:lstStyle/>
                    <a:p>
                      <a:pPr algn="ctr"/>
                      <a:r>
                        <a:rPr lang="en-RO" sz="1100" dirty="0">
                          <a:effectLst/>
                        </a:rPr>
                        <a:t>A form for writing a comment that is placed under the comment list. Next to their comments, there are “edit” and “delete” options.</a:t>
                      </a:r>
                      <a:endParaRPr lang="en-RO"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3500" marR="63500" marT="63500" marB="63500"/>
                </a:tc>
                <a:extLst>
                  <a:ext uri="{0D108BD9-81ED-4DB2-BD59-A6C34878D82A}">
                    <a16:rowId xmlns:a16="http://schemas.microsoft.com/office/drawing/2014/main" val="3538708878"/>
                  </a:ext>
                </a:extLst>
              </a:tr>
            </a:tbl>
          </a:graphicData>
        </a:graphic>
      </p:graphicFrame>
      <p:graphicFrame>
        <p:nvGraphicFramePr>
          <p:cNvPr id="5" name="Table 4">
            <a:extLst>
              <a:ext uri="{FF2B5EF4-FFF2-40B4-BE49-F238E27FC236}">
                <a16:creationId xmlns:a16="http://schemas.microsoft.com/office/drawing/2014/main" id="{90E1A38C-9D7D-4F0A-CC9B-078AB520AE8B}"/>
              </a:ext>
            </a:extLst>
          </p:cNvPr>
          <p:cNvGraphicFramePr>
            <a:graphicFrameLocks noGrp="1"/>
          </p:cNvGraphicFramePr>
          <p:nvPr>
            <p:extLst>
              <p:ext uri="{D42A27DB-BD31-4B8C-83A1-F6EECF244321}">
                <p14:modId xmlns:p14="http://schemas.microsoft.com/office/powerpoint/2010/main" val="3005176192"/>
              </p:ext>
            </p:extLst>
          </p:nvPr>
        </p:nvGraphicFramePr>
        <p:xfrm>
          <a:off x="6204859" y="2729300"/>
          <a:ext cx="5715000" cy="2646680"/>
        </p:xfrm>
        <a:graphic>
          <a:graphicData uri="http://schemas.openxmlformats.org/drawingml/2006/table">
            <a:tbl>
              <a:tblPr firstRow="1" firstCol="1" bandRow="1">
                <a:tableStyleId>{5C22544A-7EE6-4342-B048-85BDC9FD1C3A}</a:tableStyleId>
              </a:tblPr>
              <a:tblGrid>
                <a:gridCol w="2857500">
                  <a:extLst>
                    <a:ext uri="{9D8B030D-6E8A-4147-A177-3AD203B41FA5}">
                      <a16:colId xmlns:a16="http://schemas.microsoft.com/office/drawing/2014/main" val="3355166986"/>
                    </a:ext>
                  </a:extLst>
                </a:gridCol>
                <a:gridCol w="2857500">
                  <a:extLst>
                    <a:ext uri="{9D8B030D-6E8A-4147-A177-3AD203B41FA5}">
                      <a16:colId xmlns:a16="http://schemas.microsoft.com/office/drawing/2014/main" val="1336712992"/>
                    </a:ext>
                  </a:extLst>
                </a:gridCol>
              </a:tblGrid>
              <a:tr h="0">
                <a:tc>
                  <a:txBody>
                    <a:bodyPr/>
                    <a:lstStyle/>
                    <a:p>
                      <a:pPr algn="ctr"/>
                      <a:r>
                        <a:rPr lang="en-RO" sz="1100" dirty="0">
                          <a:effectLst/>
                        </a:rPr>
                        <a:t>Functionalityblut</a:t>
                      </a:r>
                      <a:endParaRPr lang="en-RO"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3500" marR="63500" marT="63500" marB="63500"/>
                </a:tc>
                <a:tc>
                  <a:txBody>
                    <a:bodyPr/>
                    <a:lstStyle/>
                    <a:p>
                      <a:pPr algn="ctr"/>
                      <a:r>
                        <a:rPr lang="en-RO" sz="1100">
                          <a:effectLst/>
                        </a:rPr>
                        <a:t>Feature</a:t>
                      </a:r>
                      <a:endParaRPr lang="en-RO"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3500" marR="63500" marT="63500" marB="63500"/>
                </a:tc>
                <a:extLst>
                  <a:ext uri="{0D108BD9-81ED-4DB2-BD59-A6C34878D82A}">
                    <a16:rowId xmlns:a16="http://schemas.microsoft.com/office/drawing/2014/main" val="242941450"/>
                  </a:ext>
                </a:extLst>
              </a:tr>
              <a:tr h="0">
                <a:tc>
                  <a:txBody>
                    <a:bodyPr/>
                    <a:lstStyle/>
                    <a:p>
                      <a:pPr algn="ctr"/>
                      <a:r>
                        <a:rPr lang="en-RO" sz="1100">
                          <a:effectLst/>
                        </a:rPr>
                        <a:t>Enable users to find posts based on location, ratings, or specific keywords</a:t>
                      </a:r>
                      <a:endParaRPr lang="en-RO"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3500" marR="63500" marT="63500" marB="63500"/>
                </a:tc>
                <a:tc>
                  <a:txBody>
                    <a:bodyPr/>
                    <a:lstStyle/>
                    <a:p>
                      <a:pPr algn="ctr"/>
                      <a:r>
                        <a:rPr lang="en-RO" sz="1100">
                          <a:effectLst/>
                        </a:rPr>
                        <a:t>A tab where you can look up and add new locations - it will redirect you to the reviews page of that location</a:t>
                      </a:r>
                      <a:endParaRPr lang="en-RO"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3500" marR="63500" marT="63500" marB="63500"/>
                </a:tc>
                <a:extLst>
                  <a:ext uri="{0D108BD9-81ED-4DB2-BD59-A6C34878D82A}">
                    <a16:rowId xmlns:a16="http://schemas.microsoft.com/office/drawing/2014/main" val="2191130810"/>
                  </a:ext>
                </a:extLst>
              </a:tr>
              <a:tr h="0">
                <a:tc>
                  <a:txBody>
                    <a:bodyPr/>
                    <a:lstStyle/>
                    <a:p>
                      <a:pPr algn="ctr"/>
                      <a:r>
                        <a:rPr lang="en-RO" sz="1100">
                          <a:effectLst/>
                        </a:rPr>
                        <a:t>Enable users to search others by username</a:t>
                      </a:r>
                      <a:endParaRPr lang="en-RO"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3500" marR="63500" marT="63500" marB="63500"/>
                </a:tc>
                <a:tc>
                  <a:txBody>
                    <a:bodyPr/>
                    <a:lstStyle/>
                    <a:p>
                      <a:pPr algn="ctr"/>
                      <a:r>
                        <a:rPr lang="en-RO" sz="1100">
                          <a:effectLst/>
                        </a:rPr>
                        <a:t>You can find users by entering their username in a search bar, or by clicking on their usernames inside the comments</a:t>
                      </a:r>
                      <a:endParaRPr lang="en-RO"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3500" marR="63500" marT="63500" marB="63500"/>
                </a:tc>
                <a:extLst>
                  <a:ext uri="{0D108BD9-81ED-4DB2-BD59-A6C34878D82A}">
                    <a16:rowId xmlns:a16="http://schemas.microsoft.com/office/drawing/2014/main" val="2264996289"/>
                  </a:ext>
                </a:extLst>
              </a:tr>
              <a:tr h="0">
                <a:tc>
                  <a:txBody>
                    <a:bodyPr/>
                    <a:lstStyle/>
                    <a:p>
                      <a:pPr algn="ctr"/>
                      <a:r>
                        <a:rPr lang="en-RO" sz="1100">
                          <a:effectLst/>
                        </a:rPr>
                        <a:t>Enable users to follow others</a:t>
                      </a:r>
                      <a:endParaRPr lang="en-RO"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3500" marR="63500" marT="63500" marB="63500"/>
                </a:tc>
                <a:tc>
                  <a:txBody>
                    <a:bodyPr/>
                    <a:lstStyle/>
                    <a:p>
                      <a:pPr algn="ctr"/>
                      <a:r>
                        <a:rPr lang="en-RO" sz="1100">
                          <a:effectLst/>
                        </a:rPr>
                        <a:t>A button next to user’s profile that will mark him as followed / unfollowed</a:t>
                      </a:r>
                      <a:endParaRPr lang="en-RO"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3500" marR="63500" marT="63500" marB="63500"/>
                </a:tc>
                <a:extLst>
                  <a:ext uri="{0D108BD9-81ED-4DB2-BD59-A6C34878D82A}">
                    <a16:rowId xmlns:a16="http://schemas.microsoft.com/office/drawing/2014/main" val="3302220951"/>
                  </a:ext>
                </a:extLst>
              </a:tr>
              <a:tr h="0">
                <a:tc>
                  <a:txBody>
                    <a:bodyPr/>
                    <a:lstStyle/>
                    <a:p>
                      <a:pPr algn="ctr"/>
                      <a:r>
                        <a:rPr lang="en-RO" sz="1100">
                          <a:effectLst/>
                        </a:rPr>
                        <a:t>Display a personalized feed for each user</a:t>
                      </a:r>
                      <a:endParaRPr lang="en-RO"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3500" marR="63500" marT="63500" marB="63500"/>
                </a:tc>
                <a:tc>
                  <a:txBody>
                    <a:bodyPr/>
                    <a:lstStyle/>
                    <a:p>
                      <a:pPr algn="ctr"/>
                      <a:r>
                        <a:rPr lang="en-RO" sz="1100" dirty="0">
                          <a:effectLst/>
                        </a:rPr>
                        <a:t>An user’s feed will contain the recent posts of the people he follows, being the default page and accessed from the menu as well</a:t>
                      </a:r>
                      <a:endParaRPr lang="en-RO"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3500" marR="63500" marT="63500" marB="63500"/>
                </a:tc>
                <a:extLst>
                  <a:ext uri="{0D108BD9-81ED-4DB2-BD59-A6C34878D82A}">
                    <a16:rowId xmlns:a16="http://schemas.microsoft.com/office/drawing/2014/main" val="751077534"/>
                  </a:ext>
                </a:extLst>
              </a:tr>
            </a:tbl>
          </a:graphicData>
        </a:graphic>
      </p:graphicFrame>
    </p:spTree>
    <p:extLst>
      <p:ext uri="{BB962C8B-B14F-4D97-AF65-F5344CB8AC3E}">
        <p14:creationId xmlns:p14="http://schemas.microsoft.com/office/powerpoint/2010/main" val="16179251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3248D-CC56-A645-7424-92B38B8375E3}"/>
              </a:ext>
            </a:extLst>
          </p:cNvPr>
          <p:cNvSpPr>
            <a:spLocks noGrp="1"/>
          </p:cNvSpPr>
          <p:nvPr>
            <p:ph type="title"/>
          </p:nvPr>
        </p:nvSpPr>
        <p:spPr/>
        <p:txBody>
          <a:bodyPr/>
          <a:lstStyle/>
          <a:p>
            <a:r>
              <a:rPr lang="en-RO" dirty="0"/>
              <a:t>Product Features and Functionalities</a:t>
            </a:r>
          </a:p>
        </p:txBody>
      </p:sp>
      <p:graphicFrame>
        <p:nvGraphicFramePr>
          <p:cNvPr id="5" name="Content Placeholder 4">
            <a:extLst>
              <a:ext uri="{FF2B5EF4-FFF2-40B4-BE49-F238E27FC236}">
                <a16:creationId xmlns:a16="http://schemas.microsoft.com/office/drawing/2014/main" id="{7CA7CBF5-D435-2274-0EBA-EC463509E909}"/>
              </a:ext>
            </a:extLst>
          </p:cNvPr>
          <p:cNvGraphicFramePr>
            <a:graphicFrameLocks noGrp="1"/>
          </p:cNvGraphicFramePr>
          <p:nvPr>
            <p:ph sz="half" idx="1"/>
            <p:extLst>
              <p:ext uri="{D42A27DB-BD31-4B8C-83A1-F6EECF244321}">
                <p14:modId xmlns:p14="http://schemas.microsoft.com/office/powerpoint/2010/main" val="3570140509"/>
              </p:ext>
            </p:extLst>
          </p:nvPr>
        </p:nvGraphicFramePr>
        <p:xfrm>
          <a:off x="581191" y="3151961"/>
          <a:ext cx="5264438" cy="1534171"/>
        </p:xfrm>
        <a:graphic>
          <a:graphicData uri="http://schemas.openxmlformats.org/drawingml/2006/table">
            <a:tbl>
              <a:tblPr firstRow="1" firstCol="1" bandRow="1">
                <a:tableStyleId>{5C22544A-7EE6-4342-B048-85BDC9FD1C3A}</a:tableStyleId>
              </a:tblPr>
              <a:tblGrid>
                <a:gridCol w="2711450">
                  <a:extLst>
                    <a:ext uri="{9D8B030D-6E8A-4147-A177-3AD203B41FA5}">
                      <a16:colId xmlns:a16="http://schemas.microsoft.com/office/drawing/2014/main" val="2227160593"/>
                    </a:ext>
                  </a:extLst>
                </a:gridCol>
                <a:gridCol w="2552988">
                  <a:extLst>
                    <a:ext uri="{9D8B030D-6E8A-4147-A177-3AD203B41FA5}">
                      <a16:colId xmlns:a16="http://schemas.microsoft.com/office/drawing/2014/main" val="1793624794"/>
                    </a:ext>
                  </a:extLst>
                </a:gridCol>
              </a:tblGrid>
              <a:tr h="268828">
                <a:tc>
                  <a:txBody>
                    <a:bodyPr/>
                    <a:lstStyle/>
                    <a:p>
                      <a:pPr algn="ctr"/>
                      <a:r>
                        <a:rPr lang="en-RO" sz="1000">
                          <a:effectLst/>
                        </a:rPr>
                        <a:t>Functionality</a:t>
                      </a:r>
                      <a:endParaRPr lang="en-RO"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57937" marR="57937" marT="57937" marB="57937"/>
                </a:tc>
                <a:tc>
                  <a:txBody>
                    <a:bodyPr/>
                    <a:lstStyle/>
                    <a:p>
                      <a:pPr algn="ctr"/>
                      <a:r>
                        <a:rPr lang="en-RO" sz="1000">
                          <a:effectLst/>
                        </a:rPr>
                        <a:t>Feature</a:t>
                      </a:r>
                      <a:endParaRPr lang="en-RO"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57937" marR="57937" marT="57937" marB="57937"/>
                </a:tc>
                <a:extLst>
                  <a:ext uri="{0D108BD9-81ED-4DB2-BD59-A6C34878D82A}">
                    <a16:rowId xmlns:a16="http://schemas.microsoft.com/office/drawing/2014/main" val="3135373291"/>
                  </a:ext>
                </a:extLst>
              </a:tr>
              <a:tr h="421781">
                <a:tc>
                  <a:txBody>
                    <a:bodyPr/>
                    <a:lstStyle/>
                    <a:p>
                      <a:pPr algn="ctr"/>
                      <a:r>
                        <a:rPr lang="en-RO" sz="1000">
                          <a:effectLst/>
                        </a:rPr>
                        <a:t>Posts Moderation</a:t>
                      </a:r>
                      <a:endParaRPr lang="en-RO"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57937" marR="57937" marT="57937" marB="57937"/>
                </a:tc>
                <a:tc>
                  <a:txBody>
                    <a:bodyPr/>
                    <a:lstStyle/>
                    <a:p>
                      <a:pPr algn="ctr"/>
                      <a:r>
                        <a:rPr lang="en-RO" sz="1000">
                          <a:effectLst/>
                        </a:rPr>
                        <a:t>Admins have an option to delete posts</a:t>
                      </a:r>
                      <a:endParaRPr lang="en-RO" sz="1100">
                        <a:effectLst/>
                      </a:endParaRPr>
                    </a:p>
                    <a:p>
                      <a:pPr algn="ctr"/>
                      <a:r>
                        <a:rPr lang="en-RO" sz="1000">
                          <a:effectLst/>
                        </a:rPr>
                        <a:t>(next to the post)</a:t>
                      </a:r>
                      <a:endParaRPr lang="en-RO"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57937" marR="57937" marT="57937" marB="57937"/>
                </a:tc>
                <a:extLst>
                  <a:ext uri="{0D108BD9-81ED-4DB2-BD59-A6C34878D82A}">
                    <a16:rowId xmlns:a16="http://schemas.microsoft.com/office/drawing/2014/main" val="2449916613"/>
                  </a:ext>
                </a:extLst>
              </a:tr>
              <a:tr h="421781">
                <a:tc>
                  <a:txBody>
                    <a:bodyPr/>
                    <a:lstStyle/>
                    <a:p>
                      <a:pPr algn="ctr"/>
                      <a:r>
                        <a:rPr lang="en-RO" sz="1000">
                          <a:effectLst/>
                        </a:rPr>
                        <a:t>Comments Moderation</a:t>
                      </a:r>
                      <a:endParaRPr lang="en-RO"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57937" marR="57937" marT="57937" marB="57937"/>
                </a:tc>
                <a:tc>
                  <a:txBody>
                    <a:bodyPr/>
                    <a:lstStyle/>
                    <a:p>
                      <a:pPr algn="ctr"/>
                      <a:r>
                        <a:rPr lang="en-RO" sz="1000">
                          <a:effectLst/>
                        </a:rPr>
                        <a:t>Admins have an option to delete posts</a:t>
                      </a:r>
                      <a:endParaRPr lang="en-RO" sz="1100">
                        <a:effectLst/>
                      </a:endParaRPr>
                    </a:p>
                    <a:p>
                      <a:pPr algn="ctr"/>
                      <a:r>
                        <a:rPr lang="en-RO" sz="1000">
                          <a:effectLst/>
                        </a:rPr>
                        <a:t>(next to the comment)</a:t>
                      </a:r>
                      <a:endParaRPr lang="en-RO"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57937" marR="57937" marT="57937" marB="57937"/>
                </a:tc>
                <a:extLst>
                  <a:ext uri="{0D108BD9-81ED-4DB2-BD59-A6C34878D82A}">
                    <a16:rowId xmlns:a16="http://schemas.microsoft.com/office/drawing/2014/main" val="3439202071"/>
                  </a:ext>
                </a:extLst>
              </a:tr>
              <a:tr h="421781">
                <a:tc>
                  <a:txBody>
                    <a:bodyPr/>
                    <a:lstStyle/>
                    <a:p>
                      <a:pPr algn="ctr"/>
                      <a:r>
                        <a:rPr lang="en-RO" sz="1000">
                          <a:effectLst/>
                        </a:rPr>
                        <a:t>Users Moderation</a:t>
                      </a:r>
                      <a:endParaRPr lang="en-RO"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57937" marR="57937" marT="57937" marB="57937"/>
                </a:tc>
                <a:tc>
                  <a:txBody>
                    <a:bodyPr/>
                    <a:lstStyle/>
                    <a:p>
                      <a:pPr algn="ctr"/>
                      <a:r>
                        <a:rPr lang="en-RO" sz="1000" dirty="0">
                          <a:effectLst/>
                        </a:rPr>
                        <a:t>Admins have the ability to ban (delete) accounts, next to their user profiles</a:t>
                      </a:r>
                      <a:endParaRPr lang="en-RO"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7937" marR="57937" marT="57937" marB="57937"/>
                </a:tc>
                <a:extLst>
                  <a:ext uri="{0D108BD9-81ED-4DB2-BD59-A6C34878D82A}">
                    <a16:rowId xmlns:a16="http://schemas.microsoft.com/office/drawing/2014/main" val="1554576472"/>
                  </a:ext>
                </a:extLst>
              </a:tr>
            </a:tbl>
          </a:graphicData>
        </a:graphic>
      </p:graphicFrame>
      <p:graphicFrame>
        <p:nvGraphicFramePr>
          <p:cNvPr id="6" name="Content Placeholder 5">
            <a:extLst>
              <a:ext uri="{FF2B5EF4-FFF2-40B4-BE49-F238E27FC236}">
                <a16:creationId xmlns:a16="http://schemas.microsoft.com/office/drawing/2014/main" id="{554454A0-5284-6AE8-CA5A-7D272289DEFA}"/>
              </a:ext>
            </a:extLst>
          </p:cNvPr>
          <p:cNvGraphicFramePr>
            <a:graphicFrameLocks noGrp="1"/>
          </p:cNvGraphicFramePr>
          <p:nvPr>
            <p:ph sz="half" idx="2"/>
            <p:extLst>
              <p:ext uri="{D42A27DB-BD31-4B8C-83A1-F6EECF244321}">
                <p14:modId xmlns:p14="http://schemas.microsoft.com/office/powerpoint/2010/main" val="2523020670"/>
              </p:ext>
            </p:extLst>
          </p:nvPr>
        </p:nvGraphicFramePr>
        <p:xfrm>
          <a:off x="6187909" y="3151961"/>
          <a:ext cx="5422900" cy="843563"/>
        </p:xfrm>
        <a:graphic>
          <a:graphicData uri="http://schemas.openxmlformats.org/drawingml/2006/table">
            <a:tbl>
              <a:tblPr firstRow="1" firstCol="1" bandRow="1">
                <a:tableStyleId>{5C22544A-7EE6-4342-B048-85BDC9FD1C3A}</a:tableStyleId>
              </a:tblPr>
              <a:tblGrid>
                <a:gridCol w="2711450">
                  <a:extLst>
                    <a:ext uri="{9D8B030D-6E8A-4147-A177-3AD203B41FA5}">
                      <a16:colId xmlns:a16="http://schemas.microsoft.com/office/drawing/2014/main" val="3349613475"/>
                    </a:ext>
                  </a:extLst>
                </a:gridCol>
                <a:gridCol w="2711450">
                  <a:extLst>
                    <a:ext uri="{9D8B030D-6E8A-4147-A177-3AD203B41FA5}">
                      <a16:colId xmlns:a16="http://schemas.microsoft.com/office/drawing/2014/main" val="864043509"/>
                    </a:ext>
                  </a:extLst>
                </a:gridCol>
              </a:tblGrid>
              <a:tr h="268828">
                <a:tc>
                  <a:txBody>
                    <a:bodyPr/>
                    <a:lstStyle/>
                    <a:p>
                      <a:pPr algn="ctr"/>
                      <a:r>
                        <a:rPr lang="en-RO" sz="1000" dirty="0">
                          <a:effectLst/>
                        </a:rPr>
                        <a:t>Functionality</a:t>
                      </a:r>
                      <a:endParaRPr lang="en-RO"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7937" marR="57937" marT="57937" marB="57937"/>
                </a:tc>
                <a:tc>
                  <a:txBody>
                    <a:bodyPr/>
                    <a:lstStyle/>
                    <a:p>
                      <a:pPr algn="ctr"/>
                      <a:r>
                        <a:rPr lang="en-RO" sz="1000">
                          <a:effectLst/>
                        </a:rPr>
                        <a:t>Feature</a:t>
                      </a:r>
                      <a:endParaRPr lang="en-RO"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57937" marR="57937" marT="57937" marB="57937"/>
                </a:tc>
                <a:extLst>
                  <a:ext uri="{0D108BD9-81ED-4DB2-BD59-A6C34878D82A}">
                    <a16:rowId xmlns:a16="http://schemas.microsoft.com/office/drawing/2014/main" val="3689971780"/>
                  </a:ext>
                </a:extLst>
              </a:tr>
              <a:tr h="574735">
                <a:tc>
                  <a:txBody>
                    <a:bodyPr/>
                    <a:lstStyle/>
                    <a:p>
                      <a:pPr algn="ctr"/>
                      <a:r>
                        <a:rPr lang="en-RO" sz="1000">
                          <a:effectLst/>
                        </a:rPr>
                        <a:t>Users should receive live notifications regarding their posts</a:t>
                      </a:r>
                      <a:endParaRPr lang="en-RO"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57937" marR="57937" marT="57937" marB="57937"/>
                </a:tc>
                <a:tc>
                  <a:txBody>
                    <a:bodyPr/>
                    <a:lstStyle/>
                    <a:p>
                      <a:pPr algn="ctr"/>
                      <a:r>
                        <a:rPr lang="en-RO" sz="1000" dirty="0">
                          <a:effectLst/>
                        </a:rPr>
                        <a:t>There is a sidebar next to the feed that will display in real time likes and comments about their posts</a:t>
                      </a:r>
                      <a:endParaRPr lang="en-RO"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7937" marR="57937" marT="57937" marB="57937"/>
                </a:tc>
                <a:extLst>
                  <a:ext uri="{0D108BD9-81ED-4DB2-BD59-A6C34878D82A}">
                    <a16:rowId xmlns:a16="http://schemas.microsoft.com/office/drawing/2014/main" val="2967403969"/>
                  </a:ext>
                </a:extLst>
              </a:tr>
            </a:tbl>
          </a:graphicData>
        </a:graphic>
      </p:graphicFrame>
    </p:spTree>
    <p:extLst>
      <p:ext uri="{BB962C8B-B14F-4D97-AF65-F5344CB8AC3E}">
        <p14:creationId xmlns:p14="http://schemas.microsoft.com/office/powerpoint/2010/main" val="24716531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11E5D-907B-B01A-6C56-4A6233B34F4A}"/>
              </a:ext>
            </a:extLst>
          </p:cNvPr>
          <p:cNvSpPr>
            <a:spLocks noGrp="1"/>
          </p:cNvSpPr>
          <p:nvPr>
            <p:ph type="title"/>
          </p:nvPr>
        </p:nvSpPr>
        <p:spPr/>
        <p:txBody>
          <a:bodyPr/>
          <a:lstStyle/>
          <a:p>
            <a:r>
              <a:rPr lang="en-RO" dirty="0"/>
              <a:t>Roadmap</a:t>
            </a:r>
          </a:p>
        </p:txBody>
      </p:sp>
      <p:pic>
        <p:nvPicPr>
          <p:cNvPr id="7" name="Picture 6">
            <a:extLst>
              <a:ext uri="{FF2B5EF4-FFF2-40B4-BE49-F238E27FC236}">
                <a16:creationId xmlns:a16="http://schemas.microsoft.com/office/drawing/2014/main" id="{7A75C717-0253-0EF9-1986-B876889EC97E}"/>
              </a:ext>
            </a:extLst>
          </p:cNvPr>
          <p:cNvPicPr>
            <a:picLocks noChangeAspect="1"/>
          </p:cNvPicPr>
          <p:nvPr/>
        </p:nvPicPr>
        <p:blipFill>
          <a:blip r:embed="rId2"/>
          <a:stretch>
            <a:fillRect/>
          </a:stretch>
        </p:blipFill>
        <p:spPr>
          <a:xfrm>
            <a:off x="2209800" y="1850109"/>
            <a:ext cx="7772400" cy="4442295"/>
          </a:xfrm>
          <a:prstGeom prst="rect">
            <a:avLst/>
          </a:prstGeom>
        </p:spPr>
      </p:pic>
    </p:spTree>
    <p:extLst>
      <p:ext uri="{BB962C8B-B14F-4D97-AF65-F5344CB8AC3E}">
        <p14:creationId xmlns:p14="http://schemas.microsoft.com/office/powerpoint/2010/main" val="29799368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44142A-F537-06BD-DCBE-CB994E469620}"/>
              </a:ext>
            </a:extLst>
          </p:cNvPr>
          <p:cNvSpPr>
            <a:spLocks noGrp="1"/>
          </p:cNvSpPr>
          <p:nvPr>
            <p:ph type="title"/>
          </p:nvPr>
        </p:nvSpPr>
        <p:spPr/>
        <p:txBody>
          <a:bodyPr/>
          <a:lstStyle/>
          <a:p>
            <a:r>
              <a:rPr lang="en-RO" dirty="0"/>
              <a:t>Non-Functional Requirements</a:t>
            </a:r>
          </a:p>
        </p:txBody>
      </p:sp>
      <p:sp>
        <p:nvSpPr>
          <p:cNvPr id="3" name="Content Placeholder 2">
            <a:extLst>
              <a:ext uri="{FF2B5EF4-FFF2-40B4-BE49-F238E27FC236}">
                <a16:creationId xmlns:a16="http://schemas.microsoft.com/office/drawing/2014/main" id="{EDC1EAD8-8C0E-6C91-0DE4-6FDC18FDCF33}"/>
              </a:ext>
            </a:extLst>
          </p:cNvPr>
          <p:cNvSpPr>
            <a:spLocks noGrp="1"/>
          </p:cNvSpPr>
          <p:nvPr>
            <p:ph sz="half" idx="1"/>
          </p:nvPr>
        </p:nvSpPr>
        <p:spPr/>
        <p:txBody>
          <a:bodyPr>
            <a:normAutofit fontScale="70000" lnSpcReduction="20000"/>
          </a:bodyPr>
          <a:lstStyle/>
          <a:p>
            <a:pPr marL="0" indent="0">
              <a:buNone/>
            </a:pPr>
            <a:endParaRPr lang="en-RO" sz="1800" dirty="0">
              <a:effectLst/>
              <a:latin typeface="Times New Roman" panose="02020603050405020304" pitchFamily="18" charset="0"/>
              <a:ea typeface="Times New Roman" panose="02020603050405020304" pitchFamily="18" charset="0"/>
            </a:endParaRPr>
          </a:p>
          <a:p>
            <a:r>
              <a:rPr lang="en-RO" sz="1800" b="1" dirty="0">
                <a:solidFill>
                  <a:srgbClr val="000000"/>
                </a:solidFill>
                <a:effectLst/>
                <a:latin typeface="Arial" panose="020B0604020202020204" pitchFamily="34" charset="0"/>
                <a:ea typeface="Times New Roman" panose="02020603050405020304" pitchFamily="18" charset="0"/>
              </a:rPr>
              <a:t>Performance:</a:t>
            </a:r>
          </a:p>
          <a:p>
            <a:pPr marL="0" indent="0">
              <a:buNone/>
            </a:pPr>
            <a:r>
              <a:rPr lang="en-RO" sz="1800" dirty="0">
                <a:solidFill>
                  <a:srgbClr val="000000"/>
                </a:solidFill>
                <a:effectLst/>
                <a:latin typeface="Arial" panose="020B0604020202020204" pitchFamily="34" charset="0"/>
                <a:ea typeface="Times New Roman" panose="02020603050405020304" pitchFamily="18" charset="0"/>
              </a:rPr>
              <a:t>We should ensure the app achieves low latency and quick response times for user interactions. Specifically, refreshing the feed should take no more than 2 seconds, and publishing a new post should not exceed 5 seconds. These measurable targets will be achieved through the implementation of optimizations in the app infrastructure and codebase, aligning with user expectations and contributing to a positive user experience.</a:t>
            </a:r>
            <a:endParaRPr lang="en-RO" sz="1800" dirty="0">
              <a:effectLst/>
              <a:latin typeface="Times New Roman" panose="02020603050405020304" pitchFamily="18" charset="0"/>
              <a:ea typeface="Times New Roman" panose="02020603050405020304" pitchFamily="18" charset="0"/>
            </a:endParaRPr>
          </a:p>
          <a:p>
            <a:r>
              <a:rPr lang="en-RO" sz="1800" b="1" dirty="0">
                <a:solidFill>
                  <a:srgbClr val="000000"/>
                </a:solidFill>
                <a:effectLst/>
                <a:latin typeface="Arial" panose="020B0604020202020204" pitchFamily="34" charset="0"/>
                <a:ea typeface="Times New Roman" panose="02020603050405020304" pitchFamily="18" charset="0"/>
              </a:rPr>
              <a:t>Scalability: </a:t>
            </a:r>
            <a:endParaRPr lang="en-RO" b="1" dirty="0">
              <a:latin typeface="Times New Roman" panose="02020603050405020304" pitchFamily="18" charset="0"/>
              <a:ea typeface="Times New Roman" panose="02020603050405020304" pitchFamily="18" charset="0"/>
            </a:endParaRPr>
          </a:p>
          <a:p>
            <a:pPr marL="0" indent="0">
              <a:buNone/>
            </a:pPr>
            <a:r>
              <a:rPr lang="en-RO" sz="1800" dirty="0">
                <a:solidFill>
                  <a:srgbClr val="000000"/>
                </a:solidFill>
                <a:effectLst/>
                <a:latin typeface="Arial" panose="020B0604020202020204" pitchFamily="34" charset="0"/>
                <a:ea typeface="Times New Roman" panose="02020603050405020304" pitchFamily="18" charset="0"/>
              </a:rPr>
              <a:t>We should improve the app's scalability to handle increased traffic during peak times and accommodate up to 25,000 users in the first phase. We will achieve this by implementing scalable architecture, optimizing database performance, and conducting load testing. Meeting these goals is essential for accommodating a growing user community and ensuring readiness for increased user activity.</a:t>
            </a:r>
            <a:endParaRPr lang="en-RO" sz="1800" dirty="0">
              <a:effectLst/>
              <a:latin typeface="Times New Roman" panose="02020603050405020304" pitchFamily="18" charset="0"/>
              <a:ea typeface="Times New Roman" panose="02020603050405020304" pitchFamily="18" charset="0"/>
            </a:endParaRPr>
          </a:p>
          <a:p>
            <a:endParaRPr lang="en-RO" dirty="0"/>
          </a:p>
        </p:txBody>
      </p:sp>
      <p:sp>
        <p:nvSpPr>
          <p:cNvPr id="4" name="Content Placeholder 3">
            <a:extLst>
              <a:ext uri="{FF2B5EF4-FFF2-40B4-BE49-F238E27FC236}">
                <a16:creationId xmlns:a16="http://schemas.microsoft.com/office/drawing/2014/main" id="{ECECB401-E344-4FE7-459E-9E1012DDC90D}"/>
              </a:ext>
            </a:extLst>
          </p:cNvPr>
          <p:cNvSpPr>
            <a:spLocks noGrp="1"/>
          </p:cNvSpPr>
          <p:nvPr>
            <p:ph sz="half" idx="2"/>
          </p:nvPr>
        </p:nvSpPr>
        <p:spPr/>
        <p:txBody>
          <a:bodyPr>
            <a:normAutofit fontScale="70000" lnSpcReduction="20000"/>
          </a:bodyPr>
          <a:lstStyle/>
          <a:p>
            <a:r>
              <a:rPr lang="en-RO" sz="1800" b="1" dirty="0">
                <a:solidFill>
                  <a:srgbClr val="000000"/>
                </a:solidFill>
                <a:effectLst/>
                <a:latin typeface="Arial" panose="020B0604020202020204" pitchFamily="34" charset="0"/>
                <a:ea typeface="Times New Roman" panose="02020603050405020304" pitchFamily="18" charset="0"/>
              </a:rPr>
              <a:t>Reliability:</a:t>
            </a:r>
            <a:endParaRPr lang="en-RO" b="1" dirty="0">
              <a:latin typeface="Times New Roman" panose="02020603050405020304" pitchFamily="18" charset="0"/>
              <a:ea typeface="Times New Roman" panose="02020603050405020304" pitchFamily="18" charset="0"/>
            </a:endParaRPr>
          </a:p>
          <a:p>
            <a:pPr marL="0" indent="0">
              <a:buNone/>
            </a:pPr>
            <a:r>
              <a:rPr lang="en-RO" sz="1800" dirty="0">
                <a:solidFill>
                  <a:srgbClr val="000000"/>
                </a:solidFill>
                <a:effectLst/>
                <a:latin typeface="Arial" panose="020B0604020202020204" pitchFamily="34" charset="0"/>
                <a:ea typeface="Times New Roman" panose="02020603050405020304" pitchFamily="18" charset="0"/>
              </a:rPr>
              <a:t>We should ensure continuous app availability by minimizing service interruptions(0). We will quantify and achieve targeted reductions(0) in interruptions to enhance the user experience.</a:t>
            </a:r>
            <a:endParaRPr lang="en-RO" sz="1800" dirty="0">
              <a:effectLst/>
              <a:latin typeface="Times New Roman" panose="02020603050405020304" pitchFamily="18" charset="0"/>
              <a:ea typeface="Times New Roman" panose="02020603050405020304" pitchFamily="18" charset="0"/>
            </a:endParaRPr>
          </a:p>
          <a:p>
            <a:r>
              <a:rPr lang="en-RO" sz="1800" b="1" dirty="0">
                <a:solidFill>
                  <a:srgbClr val="000000"/>
                </a:solidFill>
                <a:effectLst/>
                <a:latin typeface="Arial" panose="020B0604020202020204" pitchFamily="34" charset="0"/>
                <a:ea typeface="Times New Roman" panose="02020603050405020304" pitchFamily="18" charset="0"/>
              </a:rPr>
              <a:t>Data Protection:</a:t>
            </a:r>
            <a:endParaRPr lang="en-RO" sz="1800" b="1" dirty="0">
              <a:effectLst/>
              <a:latin typeface="Times New Roman" panose="02020603050405020304" pitchFamily="18" charset="0"/>
              <a:ea typeface="Times New Roman" panose="02020603050405020304" pitchFamily="18" charset="0"/>
            </a:endParaRPr>
          </a:p>
          <a:p>
            <a:pPr marL="0" indent="0">
              <a:buNone/>
            </a:pPr>
            <a:r>
              <a:rPr lang="en-RO" sz="1800" dirty="0">
                <a:effectLst/>
                <a:latin typeface="Arial" panose="020B0604020202020204" pitchFamily="34" charset="0"/>
                <a:ea typeface="Times New Roman" panose="02020603050405020304" pitchFamily="18" charset="0"/>
                <a:cs typeface="Arial" panose="020B0604020202020204" pitchFamily="34" charset="0"/>
              </a:rPr>
              <a:t>Personal information and user data should be securely stored and encrypted. Users shouldn't be able to access the private personal data of other users, ensuring user privacy and building trust.</a:t>
            </a:r>
          </a:p>
          <a:p>
            <a:r>
              <a:rPr lang="en-RO" sz="1800" b="1" dirty="0">
                <a:solidFill>
                  <a:srgbClr val="000000"/>
                </a:solidFill>
                <a:effectLst/>
                <a:latin typeface="Arial" panose="020B0604020202020204" pitchFamily="34" charset="0"/>
                <a:ea typeface="Times New Roman" panose="02020603050405020304" pitchFamily="18" charset="0"/>
              </a:rPr>
              <a:t>Usability and User Experience:</a:t>
            </a:r>
            <a:endParaRPr lang="en-RO" sz="1800" b="1" dirty="0">
              <a:effectLst/>
              <a:latin typeface="Times New Roman" panose="02020603050405020304" pitchFamily="18" charset="0"/>
              <a:ea typeface="Times New Roman" panose="02020603050405020304" pitchFamily="18" charset="0"/>
            </a:endParaRPr>
          </a:p>
          <a:p>
            <a:pPr marL="0" indent="0">
              <a:buNone/>
            </a:pPr>
            <a:r>
              <a:rPr lang="en-RO" sz="1800" dirty="0">
                <a:effectLst/>
                <a:latin typeface="Arial" panose="020B0604020202020204" pitchFamily="34" charset="0"/>
                <a:ea typeface="Times New Roman" panose="02020603050405020304" pitchFamily="18" charset="0"/>
                <a:cs typeface="Arial" panose="020B0604020202020204" pitchFamily="34" charset="0"/>
              </a:rPr>
              <a:t>The app should have an intuitive and user-friendly interface, providing a seamless and engaging user experience. We should achieve great usability to positively impact user engagement.</a:t>
            </a:r>
          </a:p>
          <a:p>
            <a:r>
              <a:rPr lang="en-RO" sz="1800" b="1" dirty="0">
                <a:solidFill>
                  <a:srgbClr val="000000"/>
                </a:solidFill>
                <a:effectLst/>
                <a:latin typeface="Arial" panose="020B0604020202020204" pitchFamily="34" charset="0"/>
                <a:ea typeface="Times New Roman" panose="02020603050405020304" pitchFamily="18" charset="0"/>
              </a:rPr>
              <a:t>Content Moderation:</a:t>
            </a:r>
            <a:endParaRPr lang="en-RO" sz="1800" b="1" dirty="0">
              <a:effectLst/>
              <a:latin typeface="Times New Roman" panose="02020603050405020304" pitchFamily="18" charset="0"/>
              <a:ea typeface="Times New Roman" panose="02020603050405020304" pitchFamily="18" charset="0"/>
            </a:endParaRPr>
          </a:p>
          <a:p>
            <a:pPr marL="0" indent="0">
              <a:buNone/>
            </a:pPr>
            <a:r>
              <a:rPr lang="en-RO" sz="1800" dirty="0">
                <a:effectLst/>
                <a:latin typeface="Arial" panose="020B0604020202020204" pitchFamily="34" charset="0"/>
                <a:ea typeface="Times New Roman" panose="02020603050405020304" pitchFamily="18" charset="0"/>
                <a:cs typeface="Arial" panose="020B0604020202020204" pitchFamily="34" charset="0"/>
              </a:rPr>
              <a:t>The app should have content moderation mechanisms in place in order to  prevent inappropriate or harmful content from being posted on the platform.(0</a:t>
            </a:r>
          </a:p>
          <a:p>
            <a:endParaRPr lang="en-RO" dirty="0"/>
          </a:p>
        </p:txBody>
      </p:sp>
    </p:spTree>
    <p:extLst>
      <p:ext uri="{BB962C8B-B14F-4D97-AF65-F5344CB8AC3E}">
        <p14:creationId xmlns:p14="http://schemas.microsoft.com/office/powerpoint/2010/main" val="3225522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35C5C-0B20-101E-7D0D-5EB87AA09418}"/>
              </a:ext>
            </a:extLst>
          </p:cNvPr>
          <p:cNvSpPr>
            <a:spLocks noGrp="1"/>
          </p:cNvSpPr>
          <p:nvPr>
            <p:ph type="title"/>
          </p:nvPr>
        </p:nvSpPr>
        <p:spPr/>
        <p:txBody>
          <a:bodyPr/>
          <a:lstStyle/>
          <a:p>
            <a:r>
              <a:rPr lang="en-RO" dirty="0"/>
              <a:t>Customer Journey – User Persona</a:t>
            </a:r>
          </a:p>
        </p:txBody>
      </p:sp>
      <p:pic>
        <p:nvPicPr>
          <p:cNvPr id="5" name="Content Placeholder 4">
            <a:extLst>
              <a:ext uri="{FF2B5EF4-FFF2-40B4-BE49-F238E27FC236}">
                <a16:creationId xmlns:a16="http://schemas.microsoft.com/office/drawing/2014/main" id="{B51630C8-3BB1-EB69-793B-10278857C25D}"/>
              </a:ext>
            </a:extLst>
          </p:cNvPr>
          <p:cNvPicPr>
            <a:picLocks noGrp="1" noChangeAspect="1"/>
          </p:cNvPicPr>
          <p:nvPr>
            <p:ph sz="half" idx="1"/>
          </p:nvPr>
        </p:nvPicPr>
        <p:blipFill>
          <a:blip r:embed="rId2"/>
          <a:stretch>
            <a:fillRect/>
          </a:stretch>
        </p:blipFill>
        <p:spPr>
          <a:xfrm>
            <a:off x="581025" y="2513744"/>
            <a:ext cx="5422900" cy="3060824"/>
          </a:xfrm>
          <a:prstGeom prst="rect">
            <a:avLst/>
          </a:prstGeom>
        </p:spPr>
      </p:pic>
      <p:pic>
        <p:nvPicPr>
          <p:cNvPr id="6" name="Content Placeholder 5">
            <a:extLst>
              <a:ext uri="{FF2B5EF4-FFF2-40B4-BE49-F238E27FC236}">
                <a16:creationId xmlns:a16="http://schemas.microsoft.com/office/drawing/2014/main" id="{35AB2C01-9E5D-69ED-21A8-1F70D3F05F2A}"/>
              </a:ext>
            </a:extLst>
          </p:cNvPr>
          <p:cNvPicPr>
            <a:picLocks noGrp="1" noChangeAspect="1"/>
          </p:cNvPicPr>
          <p:nvPr>
            <p:ph sz="half" idx="2"/>
          </p:nvPr>
        </p:nvPicPr>
        <p:blipFill>
          <a:blip r:embed="rId3"/>
          <a:stretch>
            <a:fillRect/>
          </a:stretch>
        </p:blipFill>
        <p:spPr>
          <a:xfrm>
            <a:off x="6188075" y="2513744"/>
            <a:ext cx="5422900" cy="3060824"/>
          </a:xfrm>
          <a:prstGeom prst="rect">
            <a:avLst/>
          </a:prstGeom>
        </p:spPr>
      </p:pic>
    </p:spTree>
    <p:extLst>
      <p:ext uri="{BB962C8B-B14F-4D97-AF65-F5344CB8AC3E}">
        <p14:creationId xmlns:p14="http://schemas.microsoft.com/office/powerpoint/2010/main" val="18417704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87D3B1-8794-EDE0-D942-A78FDB5D643A}"/>
              </a:ext>
            </a:extLst>
          </p:cNvPr>
          <p:cNvSpPr>
            <a:spLocks noGrp="1"/>
          </p:cNvSpPr>
          <p:nvPr>
            <p:ph type="title"/>
          </p:nvPr>
        </p:nvSpPr>
        <p:spPr/>
        <p:txBody>
          <a:bodyPr/>
          <a:lstStyle/>
          <a:p>
            <a:r>
              <a:rPr lang="en-RO" dirty="0"/>
              <a:t>Customer Journey – User Journey</a:t>
            </a:r>
          </a:p>
        </p:txBody>
      </p:sp>
      <p:pic>
        <p:nvPicPr>
          <p:cNvPr id="4" name="Content Placeholder 3">
            <a:extLst>
              <a:ext uri="{FF2B5EF4-FFF2-40B4-BE49-F238E27FC236}">
                <a16:creationId xmlns:a16="http://schemas.microsoft.com/office/drawing/2014/main" id="{9F8EE510-836E-879F-771A-122478C2A842}"/>
              </a:ext>
            </a:extLst>
          </p:cNvPr>
          <p:cNvPicPr>
            <a:picLocks noGrp="1" noChangeAspect="1"/>
          </p:cNvPicPr>
          <p:nvPr>
            <p:ph idx="1"/>
          </p:nvPr>
        </p:nvPicPr>
        <p:blipFill rotWithShape="1">
          <a:blip r:embed="rId2"/>
          <a:srcRect t="4975" r="864"/>
          <a:stretch/>
        </p:blipFill>
        <p:spPr>
          <a:xfrm>
            <a:off x="1845523" y="1883228"/>
            <a:ext cx="8293514" cy="4876801"/>
          </a:xfrm>
          <a:prstGeom prst="rect">
            <a:avLst/>
          </a:prstGeom>
        </p:spPr>
      </p:pic>
    </p:spTree>
    <p:extLst>
      <p:ext uri="{BB962C8B-B14F-4D97-AF65-F5344CB8AC3E}">
        <p14:creationId xmlns:p14="http://schemas.microsoft.com/office/powerpoint/2010/main" val="3615725802"/>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docProps/app.xml><?xml version="1.0" encoding="utf-8"?>
<Properties xmlns="http://schemas.openxmlformats.org/officeDocument/2006/extended-properties" xmlns:vt="http://schemas.openxmlformats.org/officeDocument/2006/docPropsVTypes">
  <Template>Dividend</Template>
  <TotalTime>59</TotalTime>
  <Words>3350</Words>
  <Application>Microsoft Macintosh PowerPoint</Application>
  <PresentationFormat>Widescreen</PresentationFormat>
  <Paragraphs>266</Paragraphs>
  <Slides>20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20</vt:i4>
      </vt:variant>
    </vt:vector>
  </HeadingPairs>
  <TitlesOfParts>
    <vt:vector size="29" baseType="lpstr">
      <vt:lpstr>Arial</vt:lpstr>
      <vt:lpstr>Calibri</vt:lpstr>
      <vt:lpstr>Calibri Light</vt:lpstr>
      <vt:lpstr>Gill Sans MT</vt:lpstr>
      <vt:lpstr>Söhne</vt:lpstr>
      <vt:lpstr>Symbol</vt:lpstr>
      <vt:lpstr>Times New Roman</vt:lpstr>
      <vt:lpstr>Wingdings 2</vt:lpstr>
      <vt:lpstr>Dividend</vt:lpstr>
      <vt:lpstr>Moaki – Travel Social Media</vt:lpstr>
      <vt:lpstr>Product Vision</vt:lpstr>
      <vt:lpstr>Product Features and Functionalities</vt:lpstr>
      <vt:lpstr>Product Features and Functionalities</vt:lpstr>
      <vt:lpstr>Product Features and Functionalities</vt:lpstr>
      <vt:lpstr>Roadmap</vt:lpstr>
      <vt:lpstr>Non-Functional Requirements</vt:lpstr>
      <vt:lpstr>Customer Journey – User Persona</vt:lpstr>
      <vt:lpstr>Customer Journey – User Journey</vt:lpstr>
      <vt:lpstr>Activity/state diagram</vt:lpstr>
      <vt:lpstr>USER Stories</vt:lpstr>
      <vt:lpstr>User stories</vt:lpstr>
      <vt:lpstr>User stories</vt:lpstr>
      <vt:lpstr>User stories</vt:lpstr>
      <vt:lpstr>User Stories</vt:lpstr>
      <vt:lpstr>Prioritised Product Backlog</vt:lpstr>
      <vt:lpstr>Prioritised Product Backlog</vt:lpstr>
      <vt:lpstr>Prioritised Product Backlog</vt:lpstr>
      <vt:lpstr>Prioritised Product Backlog</vt:lpstr>
      <vt:lpstr>IMPORTANT LINKS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Moaki – Travel Social Media</dc:title>
  <dc:creator>Annemarie Beatrix  Messner</dc:creator>
  <cp:lastModifiedBy>Annemarie Beatrix  Messner</cp:lastModifiedBy>
  <cp:revision>1</cp:revision>
  <dcterms:created xsi:type="dcterms:W3CDTF">2023-11-26T21:18:26Z</dcterms:created>
  <dcterms:modified xsi:type="dcterms:W3CDTF">2023-11-26T22:18:18Z</dcterms:modified>
</cp:coreProperties>
</file>