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7C01-802F-8041-A705-B22AB184D0EB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C98CD-9A77-094A-99C8-6648FF6D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</a:t>
            </a:r>
            <a:r>
              <a:rPr lang="en-US" dirty="0" err="1"/>
              <a:t>annemarie</a:t>
            </a:r>
            <a:r>
              <a:rPr lang="en-US" dirty="0"/>
              <a:t> caballero</a:t>
            </a:r>
          </a:p>
          <a:p>
            <a:r>
              <a:rPr lang="en-US" dirty="0"/>
              <a:t>I.T. Girls august 13-17</a:t>
            </a:r>
          </a:p>
        </p:txBody>
      </p:sp>
    </p:spTree>
    <p:extLst>
      <p:ext uri="{BB962C8B-B14F-4D97-AF65-F5344CB8AC3E}">
        <p14:creationId xmlns:p14="http://schemas.microsoft.com/office/powerpoint/2010/main" val="47481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555380"/>
            <a:ext cx="10178322" cy="1492132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33382"/>
            <a:ext cx="10351317" cy="5202196"/>
          </a:xfrm>
          <a:solidFill>
            <a:schemeClr val="accent1"/>
          </a:solidFill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Strings are objects, whose class (blueprint) was created in Java</a:t>
            </a:r>
          </a:p>
          <a:p>
            <a:r>
              <a:rPr lang="en-US" sz="3200" dirty="0" smtClean="0"/>
              <a:t>Strings are immutable (cannot be changed)</a:t>
            </a:r>
          </a:p>
          <a:p>
            <a:pPr lvl="1"/>
            <a:r>
              <a:rPr lang="en-US" sz="2800" dirty="0" smtClean="0"/>
              <a:t>You can set the variable to a new value, but you can’t actually change the value currently stored</a:t>
            </a:r>
          </a:p>
          <a:p>
            <a:pPr lvl="1"/>
            <a:r>
              <a:rPr lang="en-US" sz="2800" dirty="0" smtClean="0"/>
              <a:t>Helps avoid errors</a:t>
            </a:r>
          </a:p>
          <a:p>
            <a:r>
              <a:rPr lang="en-US" sz="3200" dirty="0" smtClean="0"/>
              <a:t>A literal String is a String within “”</a:t>
            </a:r>
          </a:p>
          <a:p>
            <a:pPr lvl="1"/>
            <a:r>
              <a:rPr lang="en-US" sz="3000" dirty="0" smtClean="0"/>
              <a:t>Examples:</a:t>
            </a:r>
          </a:p>
          <a:p>
            <a:pPr lvl="2"/>
            <a:r>
              <a:rPr lang="en-US" sz="2800" dirty="0" smtClean="0"/>
              <a:t>“cupcake”</a:t>
            </a:r>
          </a:p>
          <a:p>
            <a:pPr lvl="2"/>
            <a:r>
              <a:rPr lang="en-US" sz="2800" dirty="0" smtClean="0"/>
              <a:t>“Twitter”</a:t>
            </a:r>
          </a:p>
          <a:p>
            <a:pPr lvl="1"/>
            <a:r>
              <a:rPr lang="en-US" sz="3000" dirty="0" smtClean="0"/>
              <a:t>They act as String objects but do not have to be created</a:t>
            </a:r>
          </a:p>
          <a:p>
            <a:pPr lvl="1"/>
            <a:r>
              <a:rPr lang="en-US" sz="3000" dirty="0" smtClean="0"/>
              <a:t>Can call methods:  “Hello </a:t>
            </a:r>
            <a:r>
              <a:rPr lang="en-US" sz="3000" dirty="0" err="1" smtClean="0"/>
              <a:t>World”.equals</a:t>
            </a:r>
            <a:r>
              <a:rPr lang="en-US" sz="3000" dirty="0" smtClean="0"/>
              <a:t>(“Hello World”);</a:t>
            </a:r>
          </a:p>
          <a:p>
            <a:pPr lvl="1"/>
            <a:r>
              <a:rPr lang="en-US" sz="3000" dirty="0" smtClean="0"/>
              <a:t>Don’t really need constructors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412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912341"/>
            <a:ext cx="10172700" cy="1027669"/>
          </a:xfrm>
        </p:spPr>
        <p:txBody>
          <a:bodyPr>
            <a:normAutofit/>
          </a:bodyPr>
          <a:lstStyle/>
          <a:p>
            <a:r>
              <a:rPr lang="en-US" dirty="0" smtClean="0"/>
              <a:t>Empty strings vs. no 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Empty string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A String with this “” as its value</a:t>
            </a:r>
          </a:p>
          <a:p>
            <a:pPr lvl="1"/>
            <a:r>
              <a:rPr lang="en-US" sz="2000" dirty="0" smtClean="0"/>
              <a:t>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 = “”:</a:t>
            </a:r>
          </a:p>
          <a:p>
            <a:r>
              <a:rPr lang="en-US" sz="2400" dirty="0" smtClean="0"/>
              <a:t>You can use this string with methods</a:t>
            </a:r>
          </a:p>
          <a:p>
            <a:pPr lvl="1"/>
            <a:r>
              <a:rPr lang="en-US" sz="2000" dirty="0" smtClean="0"/>
              <a:t>“”.equals(“”);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No reference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When you declare a String but don’t initialize it</a:t>
            </a:r>
          </a:p>
          <a:p>
            <a:pPr lvl="1"/>
            <a:r>
              <a:rPr lang="en-US" sz="2000" dirty="0" smtClean="0"/>
              <a:t>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;</a:t>
            </a:r>
          </a:p>
          <a:p>
            <a:r>
              <a:rPr lang="en-US" sz="2400" dirty="0" smtClean="0"/>
              <a:t>The value of this String is null, so </a:t>
            </a:r>
            <a:r>
              <a:rPr lang="en-US" sz="2400" b="1" dirty="0" smtClean="0"/>
              <a:t>you cannot use it with methods </a:t>
            </a:r>
            <a:r>
              <a:rPr lang="en-US" sz="2400" dirty="0" smtClean="0"/>
              <a:t>or it will give you a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NullPointerException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10780228" y="84411"/>
            <a:ext cx="933977" cy="838097"/>
          </a:xfrm>
          <a:prstGeom prst="star5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82" y="19203"/>
            <a:ext cx="10172700" cy="1493517"/>
          </a:xfrm>
        </p:spPr>
        <p:txBody>
          <a:bodyPr/>
          <a:lstStyle/>
          <a:p>
            <a:r>
              <a:rPr lang="en-US" dirty="0" smtClean="0"/>
              <a:t>Commonly used String methods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6545" y="1512720"/>
            <a:ext cx="11647725" cy="4640945"/>
          </a:xfrm>
          <a:solidFill>
            <a:schemeClr val="bg2"/>
          </a:solidFill>
          <a:ln w="76200"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1"/>
                </a:solidFill>
              </a:rPr>
              <a:t>//checks is s is equal to s2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err="1" smtClean="0">
                <a:solidFill>
                  <a:schemeClr val="accent3"/>
                </a:solidFill>
              </a:rPr>
              <a:t>boolean</a:t>
            </a:r>
            <a:r>
              <a:rPr lang="en-US" sz="3600" b="0" cap="none" dirty="0" smtClean="0">
                <a:solidFill>
                  <a:schemeClr val="accent3"/>
                </a:solidFill>
              </a:rPr>
              <a:t> match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s.equals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(s2);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1"/>
                </a:solidFill>
              </a:rPr>
              <a:t>//checks if s is equal to s2 regardless of capitalization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err="1">
                <a:solidFill>
                  <a:schemeClr val="accent3"/>
                </a:solidFill>
              </a:rPr>
              <a:t>b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oolean</a:t>
            </a:r>
            <a:r>
              <a:rPr lang="en-US" sz="3600" b="0" cap="none" dirty="0" smtClean="0">
                <a:solidFill>
                  <a:schemeClr val="accent3"/>
                </a:solidFill>
              </a:rPr>
              <a:t> match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s.equalsIgnoreCase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(s2);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1"/>
                </a:solidFill>
              </a:rPr>
              <a:t>//tells you if it’s alphabetically before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err="1" smtClean="0">
                <a:solidFill>
                  <a:schemeClr val="accent3"/>
                </a:solidFill>
              </a:rPr>
              <a:t>int</a:t>
            </a:r>
            <a:r>
              <a:rPr lang="en-US" sz="3600" b="0" cap="none" dirty="0" smtClean="0">
                <a:solidFill>
                  <a:schemeClr val="accent3"/>
                </a:solidFill>
              </a:rPr>
              <a:t> result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s.compareTo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(s2);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1"/>
                </a:solidFill>
              </a:rPr>
              <a:t>//tells you if it’s alphabetically before disregarding capitalization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3600" b="0" cap="none" dirty="0" err="1" smtClean="0">
                <a:solidFill>
                  <a:schemeClr val="accent3"/>
                </a:solidFill>
              </a:rPr>
              <a:t>int</a:t>
            </a:r>
            <a:r>
              <a:rPr lang="en-US" sz="3600" b="0" cap="none" dirty="0" smtClean="0">
                <a:solidFill>
                  <a:schemeClr val="accent3"/>
                </a:solidFill>
              </a:rPr>
              <a:t> result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s.compareToIgnoreCase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(s2);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10780228" y="84411"/>
            <a:ext cx="933977" cy="838097"/>
          </a:xfrm>
          <a:prstGeom prst="star5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6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93" y="266340"/>
            <a:ext cx="10172700" cy="1493517"/>
          </a:xfrm>
        </p:spPr>
        <p:txBody>
          <a:bodyPr/>
          <a:lstStyle/>
          <a:p>
            <a:r>
              <a:rPr lang="en-US" dirty="0" smtClean="0"/>
              <a:t>Commonly used String methods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78593" y="1309816"/>
            <a:ext cx="10720969" cy="5090982"/>
          </a:xfrm>
          <a:solidFill>
            <a:schemeClr val="bg2"/>
          </a:solidFill>
          <a:ln w="762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1"/>
                </a:solidFill>
              </a:rPr>
              <a:t>//sets n to the length of the String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err="1" smtClean="0">
                <a:solidFill>
                  <a:schemeClr val="accent3"/>
                </a:solidFill>
              </a:rPr>
              <a:t>int</a:t>
            </a:r>
            <a:r>
              <a:rPr lang="en-US" sz="3600" b="0" cap="none" dirty="0" smtClean="0">
                <a:solidFill>
                  <a:schemeClr val="accent3"/>
                </a:solidFill>
              </a:rPr>
              <a:t> n </a:t>
            </a:r>
            <a:r>
              <a:rPr lang="en-US" sz="3600" b="0" cap="none" dirty="0">
                <a:solidFill>
                  <a:schemeClr val="accent3"/>
                </a:solidFill>
              </a:rPr>
              <a:t>=</a:t>
            </a:r>
            <a:r>
              <a:rPr lang="en-US" sz="3600" b="0" cap="none" dirty="0" smtClean="0">
                <a:solidFill>
                  <a:schemeClr val="accent3"/>
                </a:solidFill>
              </a:rPr>
              <a:t>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s.length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1"/>
                </a:solidFill>
              </a:rPr>
              <a:t>//returns the position of the char </a:t>
            </a:r>
            <a:r>
              <a:rPr lang="en-US" sz="3600" b="0" cap="none" dirty="0" err="1" smtClean="0">
                <a:solidFill>
                  <a:schemeClr val="accent1"/>
                </a:solidFill>
              </a:rPr>
              <a:t>pos</a:t>
            </a:r>
            <a:endParaRPr lang="en-US" sz="3600" b="0" cap="none" dirty="0" smtClean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3"/>
                </a:solidFill>
              </a:rPr>
              <a:t>char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ch</a:t>
            </a:r>
            <a:r>
              <a:rPr lang="en-US" sz="3600" b="0" cap="none" dirty="0" smtClean="0">
                <a:solidFill>
                  <a:schemeClr val="accent3"/>
                </a:solidFill>
              </a:rPr>
              <a:t>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s.charAt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pos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1"/>
                </a:solidFill>
              </a:rPr>
              <a:t>//returns a String from between these two indices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3"/>
                </a:solidFill>
              </a:rPr>
              <a:t>String s2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s.substring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fromPos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3"/>
                </a:solidFill>
              </a:rPr>
              <a:t>String s2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s.substring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fromPos</a:t>
            </a:r>
            <a:r>
              <a:rPr lang="en-US" sz="3600" b="0" cap="none" dirty="0" smtClean="0">
                <a:solidFill>
                  <a:schemeClr val="accent3"/>
                </a:solidFill>
              </a:rPr>
              <a:t>,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toPos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1"/>
                </a:solidFill>
              </a:rPr>
              <a:t>//works same way as the +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3"/>
                </a:solidFill>
              </a:rPr>
              <a:t>String s2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s.concat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str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10780228" y="84411"/>
            <a:ext cx="933977" cy="838097"/>
          </a:xfrm>
          <a:prstGeom prst="star5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950" y="229270"/>
            <a:ext cx="10172700" cy="1493517"/>
          </a:xfrm>
        </p:spPr>
        <p:txBody>
          <a:bodyPr/>
          <a:lstStyle/>
          <a:p>
            <a:r>
              <a:rPr lang="en-US" dirty="0" smtClean="0"/>
              <a:t>Commonly used String methods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3125" y="1112109"/>
            <a:ext cx="11306432" cy="5535827"/>
          </a:xfrm>
          <a:solidFill>
            <a:schemeClr val="bg2"/>
          </a:solidFill>
          <a:ln w="76200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smtClean="0">
                <a:solidFill>
                  <a:schemeClr val="accent1"/>
                </a:solidFill>
              </a:rPr>
              <a:t>//gets first index (a number) of a string or character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cap="none" dirty="0" err="1" smtClean="0">
                <a:solidFill>
                  <a:schemeClr val="accent3"/>
                </a:solidFill>
              </a:rPr>
              <a:t>int</a:t>
            </a:r>
            <a:r>
              <a:rPr lang="en-US" sz="3600" b="0" cap="none" dirty="0" smtClean="0">
                <a:solidFill>
                  <a:schemeClr val="accent3"/>
                </a:solidFill>
              </a:rPr>
              <a:t> k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s.index</a:t>
            </a:r>
            <a:r>
              <a:rPr lang="en-US" sz="3600" b="0" cap="none" dirty="0" err="1">
                <a:solidFill>
                  <a:schemeClr val="accent3"/>
                </a:solidFill>
              </a:rPr>
              <a:t>O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f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ch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3600" b="0" cap="none" dirty="0" err="1">
                <a:solidFill>
                  <a:schemeClr val="accent3"/>
                </a:solidFill>
              </a:rPr>
              <a:t>int</a:t>
            </a:r>
            <a:r>
              <a:rPr lang="en-US" sz="3600" b="0" cap="none" dirty="0">
                <a:solidFill>
                  <a:schemeClr val="accent3"/>
                </a:solidFill>
              </a:rPr>
              <a:t> k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s.indexOf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ch</a:t>
            </a:r>
            <a:r>
              <a:rPr lang="en-US" sz="3600" b="0" cap="none" dirty="0" smtClean="0">
                <a:solidFill>
                  <a:schemeClr val="accent3"/>
                </a:solidFill>
              </a:rPr>
              <a:t>,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fromPos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  <a:endParaRPr lang="en-US" sz="3600" b="0" cap="none" dirty="0">
              <a:solidFill>
                <a:schemeClr val="accent3"/>
              </a:solidFill>
            </a:endParaRPr>
          </a:p>
          <a:p>
            <a:pPr>
              <a:spcBef>
                <a:spcPts val="0"/>
              </a:spcBef>
              <a:buClrTx/>
              <a:defRPr/>
            </a:pPr>
            <a:r>
              <a:rPr lang="en-US" sz="3600" b="0" cap="none" dirty="0" err="1">
                <a:solidFill>
                  <a:schemeClr val="accent3"/>
                </a:solidFill>
              </a:rPr>
              <a:t>int</a:t>
            </a:r>
            <a:r>
              <a:rPr lang="en-US" sz="3600" b="0" cap="none" dirty="0">
                <a:solidFill>
                  <a:schemeClr val="accent3"/>
                </a:solidFill>
              </a:rPr>
              <a:t> k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s.indexOf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str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  <a:endParaRPr lang="en-US" sz="3600" b="0" cap="none" dirty="0">
              <a:solidFill>
                <a:schemeClr val="accent3"/>
              </a:solidFill>
            </a:endParaRPr>
          </a:p>
          <a:p>
            <a:pPr>
              <a:spcBef>
                <a:spcPts val="0"/>
              </a:spcBef>
              <a:buClrTx/>
              <a:defRPr/>
            </a:pPr>
            <a:r>
              <a:rPr lang="en-US" sz="3600" b="0" cap="none" dirty="0" err="1">
                <a:solidFill>
                  <a:schemeClr val="accent3"/>
                </a:solidFill>
              </a:rPr>
              <a:t>int</a:t>
            </a:r>
            <a:r>
              <a:rPr lang="en-US" sz="3600" b="0" cap="none" dirty="0">
                <a:solidFill>
                  <a:schemeClr val="accent3"/>
                </a:solidFill>
              </a:rPr>
              <a:t> k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s.indexOf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str</a:t>
            </a:r>
            <a:r>
              <a:rPr lang="en-US" sz="3600" b="0" cap="none" dirty="0" smtClean="0">
                <a:solidFill>
                  <a:schemeClr val="accent3"/>
                </a:solidFill>
              </a:rPr>
              <a:t>,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fromPos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3600" b="0" cap="none" dirty="0" smtClean="0">
                <a:solidFill>
                  <a:schemeClr val="accent1"/>
                </a:solidFill>
              </a:rPr>
              <a:t>//gets last index of a string or character</a:t>
            </a:r>
            <a:endParaRPr lang="en-US" sz="3600" b="0" cap="none" dirty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buClrTx/>
              <a:defRPr/>
            </a:pPr>
            <a:r>
              <a:rPr lang="en-US" sz="3600" b="0" cap="none" dirty="0" err="1">
                <a:solidFill>
                  <a:schemeClr val="accent3"/>
                </a:solidFill>
              </a:rPr>
              <a:t>int</a:t>
            </a:r>
            <a:r>
              <a:rPr lang="en-US" sz="3600" b="0" cap="none" dirty="0">
                <a:solidFill>
                  <a:schemeClr val="accent3"/>
                </a:solidFill>
              </a:rPr>
              <a:t> k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s.lastIndexOf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ch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  <a:endParaRPr lang="en-US" sz="3600" b="0" cap="none" dirty="0">
              <a:solidFill>
                <a:schemeClr val="accent3"/>
              </a:solidFill>
            </a:endParaRPr>
          </a:p>
          <a:p>
            <a:pPr>
              <a:spcBef>
                <a:spcPts val="0"/>
              </a:spcBef>
              <a:buClrTx/>
              <a:defRPr/>
            </a:pPr>
            <a:r>
              <a:rPr lang="en-US" sz="3600" b="0" cap="none" dirty="0" err="1">
                <a:solidFill>
                  <a:schemeClr val="accent3"/>
                </a:solidFill>
              </a:rPr>
              <a:t>int</a:t>
            </a:r>
            <a:r>
              <a:rPr lang="en-US" sz="3600" b="0" cap="none" dirty="0">
                <a:solidFill>
                  <a:schemeClr val="accent3"/>
                </a:solidFill>
              </a:rPr>
              <a:t> k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s.lastIndexOf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ch</a:t>
            </a:r>
            <a:r>
              <a:rPr lang="en-US" sz="3600" b="0" cap="none" dirty="0" smtClean="0">
                <a:solidFill>
                  <a:schemeClr val="accent3"/>
                </a:solidFill>
              </a:rPr>
              <a:t>,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fromPos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  <a:endParaRPr lang="en-US" sz="3600" b="0" cap="none" dirty="0">
              <a:solidFill>
                <a:schemeClr val="accent3"/>
              </a:solidFill>
            </a:endParaRPr>
          </a:p>
          <a:p>
            <a:pPr>
              <a:spcBef>
                <a:spcPts val="0"/>
              </a:spcBef>
              <a:buClrTx/>
              <a:defRPr/>
            </a:pPr>
            <a:r>
              <a:rPr lang="en-US" sz="3600" b="0" cap="none" dirty="0" err="1">
                <a:solidFill>
                  <a:schemeClr val="accent3"/>
                </a:solidFill>
              </a:rPr>
              <a:t>int</a:t>
            </a:r>
            <a:r>
              <a:rPr lang="en-US" sz="3600" b="0" cap="none" dirty="0">
                <a:solidFill>
                  <a:schemeClr val="accent3"/>
                </a:solidFill>
              </a:rPr>
              <a:t> k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s.lastIndexOf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str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  <a:endParaRPr lang="en-US" sz="3600" b="0" cap="none" dirty="0">
              <a:solidFill>
                <a:schemeClr val="accent3"/>
              </a:solidFill>
            </a:endParaRPr>
          </a:p>
          <a:p>
            <a:pPr>
              <a:spcBef>
                <a:spcPts val="0"/>
              </a:spcBef>
              <a:buClrTx/>
              <a:defRPr/>
            </a:pPr>
            <a:r>
              <a:rPr lang="en-US" sz="3600" b="0" cap="none" dirty="0" err="1">
                <a:solidFill>
                  <a:schemeClr val="accent3"/>
                </a:solidFill>
              </a:rPr>
              <a:t>int</a:t>
            </a:r>
            <a:r>
              <a:rPr lang="en-US" sz="3600" b="0" cap="none" dirty="0">
                <a:solidFill>
                  <a:schemeClr val="accent3"/>
                </a:solidFill>
              </a:rPr>
              <a:t> k =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s.lastIndexOf</a:t>
            </a:r>
            <a:r>
              <a:rPr lang="en-US" sz="3600" b="0" cap="none" dirty="0" smtClean="0">
                <a:solidFill>
                  <a:schemeClr val="accent3"/>
                </a:solidFill>
              </a:rPr>
              <a:t>(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str</a:t>
            </a:r>
            <a:r>
              <a:rPr lang="en-US" sz="3600" b="0" cap="none" dirty="0" smtClean="0">
                <a:solidFill>
                  <a:schemeClr val="accent3"/>
                </a:solidFill>
              </a:rPr>
              <a:t>, </a:t>
            </a:r>
            <a:r>
              <a:rPr lang="en-US" sz="3600" b="0" cap="none" dirty="0" err="1" smtClean="0">
                <a:solidFill>
                  <a:schemeClr val="accent3"/>
                </a:solidFill>
              </a:rPr>
              <a:t>fromPos</a:t>
            </a:r>
            <a:r>
              <a:rPr lang="en-US" sz="3600" b="0" cap="none" dirty="0" smtClean="0">
                <a:solidFill>
                  <a:schemeClr val="accent3"/>
                </a:solidFill>
              </a:rPr>
              <a:t>);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10780228" y="84411"/>
            <a:ext cx="933977" cy="838097"/>
          </a:xfrm>
          <a:prstGeom prst="star5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521" y="229269"/>
            <a:ext cx="10172700" cy="1493517"/>
          </a:xfrm>
        </p:spPr>
        <p:txBody>
          <a:bodyPr/>
          <a:lstStyle/>
          <a:p>
            <a:r>
              <a:rPr lang="en-US" dirty="0" smtClean="0"/>
              <a:t>Commonly used String methods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8899" y="1161534"/>
            <a:ext cx="11585944" cy="5560541"/>
          </a:xfrm>
          <a:solidFill>
            <a:schemeClr val="bg2"/>
          </a:solidFill>
          <a:ln w="76200">
            <a:solidFill>
              <a:schemeClr val="tx2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ClrTx/>
              <a:defRPr/>
            </a:pPr>
            <a:r>
              <a:rPr lang="en-US" sz="3200" b="0" cap="none" dirty="0">
                <a:solidFill>
                  <a:schemeClr val="accent1"/>
                </a:solidFill>
              </a:rPr>
              <a:t>//s2 is set to s but all </a:t>
            </a:r>
            <a:r>
              <a:rPr lang="en-US" sz="3200" b="0" cap="none" dirty="0" smtClean="0">
                <a:solidFill>
                  <a:schemeClr val="accent1"/>
                </a:solidFill>
              </a:rPr>
              <a:t>lowercase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3200" b="0" cap="none" dirty="0" smtClean="0">
                <a:solidFill>
                  <a:schemeClr val="accent3"/>
                </a:solidFill>
              </a:rPr>
              <a:t>String </a:t>
            </a:r>
            <a:r>
              <a:rPr lang="en-US" sz="3200" b="0" cap="none" dirty="0">
                <a:solidFill>
                  <a:schemeClr val="accent3"/>
                </a:solidFill>
              </a:rPr>
              <a:t>s2 = </a:t>
            </a:r>
            <a:r>
              <a:rPr lang="en-US" sz="3200" b="0" cap="none" dirty="0" err="1">
                <a:solidFill>
                  <a:schemeClr val="accent3"/>
                </a:solidFill>
              </a:rPr>
              <a:t>s.toUpperCase</a:t>
            </a:r>
            <a:r>
              <a:rPr lang="en-US" sz="3200" b="0" cap="none" dirty="0" smtClean="0">
                <a:solidFill>
                  <a:schemeClr val="accent3"/>
                </a:solidFill>
              </a:rPr>
              <a:t>();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3200" b="0" cap="none" dirty="0" smtClean="0">
                <a:solidFill>
                  <a:schemeClr val="accent1"/>
                </a:solidFill>
              </a:rPr>
              <a:t>//s2 is set to s but all lowercase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3200" b="0" cap="none" dirty="0" smtClean="0">
                <a:solidFill>
                  <a:schemeClr val="accent3"/>
                </a:solidFill>
              </a:rPr>
              <a:t>String </a:t>
            </a:r>
            <a:r>
              <a:rPr lang="en-US" sz="3200" b="0" cap="none" dirty="0">
                <a:solidFill>
                  <a:schemeClr val="accent3"/>
                </a:solidFill>
              </a:rPr>
              <a:t>s2 = </a:t>
            </a:r>
            <a:r>
              <a:rPr lang="en-US" sz="3200" b="0" cap="none" dirty="0" err="1">
                <a:solidFill>
                  <a:schemeClr val="accent3"/>
                </a:solidFill>
              </a:rPr>
              <a:t>s.toLowerCase</a:t>
            </a:r>
            <a:r>
              <a:rPr lang="en-US" sz="3200" b="0" cap="none" dirty="0" smtClean="0">
                <a:solidFill>
                  <a:schemeClr val="accent3"/>
                </a:solidFill>
              </a:rPr>
              <a:t>();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3200" b="0" cap="none" dirty="0">
                <a:solidFill>
                  <a:schemeClr val="accent1"/>
                </a:solidFill>
              </a:rPr>
              <a:t>//s2 is set to same String as s but </a:t>
            </a:r>
            <a:r>
              <a:rPr lang="en-US" sz="3200" b="0" cap="none" dirty="0" err="1" smtClean="0">
                <a:solidFill>
                  <a:schemeClr val="accent1"/>
                </a:solidFill>
              </a:rPr>
              <a:t>oldChar</a:t>
            </a:r>
            <a:r>
              <a:rPr lang="en-US" sz="3200" b="0" cap="none" dirty="0" smtClean="0">
                <a:solidFill>
                  <a:schemeClr val="accent1"/>
                </a:solidFill>
              </a:rPr>
              <a:t> is replaced with </a:t>
            </a:r>
            <a:r>
              <a:rPr lang="en-US" sz="3200" b="0" cap="none" dirty="0" err="1" smtClean="0">
                <a:solidFill>
                  <a:schemeClr val="accent1"/>
                </a:solidFill>
              </a:rPr>
              <a:t>newChar</a:t>
            </a:r>
            <a:endParaRPr lang="en-US" sz="3200" b="0" cap="none" dirty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buClrTx/>
              <a:defRPr/>
            </a:pPr>
            <a:r>
              <a:rPr lang="en-US" sz="3200" b="0" cap="none" dirty="0">
                <a:solidFill>
                  <a:schemeClr val="accent3"/>
                </a:solidFill>
              </a:rPr>
              <a:t>String s2 = </a:t>
            </a:r>
            <a:r>
              <a:rPr lang="en-US" sz="3200" b="0" cap="none" dirty="0" err="1">
                <a:solidFill>
                  <a:schemeClr val="accent3"/>
                </a:solidFill>
              </a:rPr>
              <a:t>s.replace</a:t>
            </a:r>
            <a:r>
              <a:rPr lang="en-US" sz="3200" b="0" cap="none" dirty="0">
                <a:solidFill>
                  <a:schemeClr val="accent3"/>
                </a:solidFill>
              </a:rPr>
              <a:t>(</a:t>
            </a:r>
            <a:r>
              <a:rPr lang="en-US" sz="3200" b="0" cap="none" dirty="0" err="1">
                <a:solidFill>
                  <a:schemeClr val="accent3"/>
                </a:solidFill>
              </a:rPr>
              <a:t>oldChar</a:t>
            </a:r>
            <a:r>
              <a:rPr lang="en-US" sz="3200" b="0" cap="none" dirty="0">
                <a:solidFill>
                  <a:schemeClr val="accent3"/>
                </a:solidFill>
              </a:rPr>
              <a:t>, </a:t>
            </a:r>
            <a:r>
              <a:rPr lang="en-US" sz="3200" b="0" cap="none" dirty="0" err="1">
                <a:solidFill>
                  <a:schemeClr val="accent3"/>
                </a:solidFill>
              </a:rPr>
              <a:t>newChar</a:t>
            </a:r>
            <a:r>
              <a:rPr lang="en-US" sz="3200" b="0" cap="none" dirty="0" smtClean="0">
                <a:solidFill>
                  <a:schemeClr val="accent3"/>
                </a:solidFill>
              </a:rPr>
              <a:t>);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3200" b="0" cap="none" dirty="0" smtClean="0">
                <a:solidFill>
                  <a:schemeClr val="accent1"/>
                </a:solidFill>
              </a:rPr>
              <a:t>//s2 is set to same String as s but w/o whitespace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3200" b="0" cap="none" dirty="0" smtClean="0">
                <a:solidFill>
                  <a:schemeClr val="accent3"/>
                </a:solidFill>
              </a:rPr>
              <a:t>String </a:t>
            </a:r>
            <a:r>
              <a:rPr lang="en-US" sz="3200" b="0" cap="none" dirty="0">
                <a:solidFill>
                  <a:schemeClr val="accent3"/>
                </a:solidFill>
              </a:rPr>
              <a:t>s2 = </a:t>
            </a:r>
            <a:r>
              <a:rPr lang="en-US" sz="3200" b="0" cap="none" dirty="0" err="1">
                <a:solidFill>
                  <a:schemeClr val="accent3"/>
                </a:solidFill>
              </a:rPr>
              <a:t>s.trim</a:t>
            </a:r>
            <a:r>
              <a:rPr lang="en-US" sz="3200" b="0" cap="none" dirty="0" smtClean="0">
                <a:solidFill>
                  <a:schemeClr val="accent3"/>
                </a:solidFill>
              </a:rPr>
              <a:t>();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3200" b="0" cap="none" dirty="0" smtClean="0">
                <a:solidFill>
                  <a:schemeClr val="accent1"/>
                </a:solidFill>
              </a:rPr>
              <a:t>//creates a char array from a String</a:t>
            </a:r>
            <a:endParaRPr lang="en-US" sz="3200" b="0" cap="none" dirty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buClrTx/>
              <a:defRPr/>
            </a:pPr>
            <a:r>
              <a:rPr lang="en-US" sz="3200" b="0" cap="none" dirty="0">
                <a:solidFill>
                  <a:schemeClr val="accent3"/>
                </a:solidFill>
              </a:rPr>
              <a:t>c</a:t>
            </a:r>
            <a:r>
              <a:rPr lang="en-US" sz="3200" b="0" cap="none" dirty="0" smtClean="0">
                <a:solidFill>
                  <a:schemeClr val="accent3"/>
                </a:solidFill>
              </a:rPr>
              <a:t>har[] chars = </a:t>
            </a:r>
            <a:r>
              <a:rPr lang="en-US" sz="3200" b="0" cap="none" dirty="0" err="1" smtClean="0">
                <a:solidFill>
                  <a:schemeClr val="accent3"/>
                </a:solidFill>
              </a:rPr>
              <a:t>s.toCharArray</a:t>
            </a:r>
            <a:r>
              <a:rPr lang="en-US" sz="3200" b="0" cap="none" dirty="0" smtClean="0">
                <a:solidFill>
                  <a:schemeClr val="accent3"/>
                </a:solidFill>
              </a:rPr>
              <a:t>();</a:t>
            </a:r>
            <a:endParaRPr lang="en-US" sz="3200" b="0" cap="none" dirty="0">
              <a:solidFill>
                <a:schemeClr val="accent3"/>
              </a:solidFill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10780228" y="84411"/>
            <a:ext cx="933977" cy="838097"/>
          </a:xfrm>
          <a:prstGeom prst="star5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4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numbers into strings (and back)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728" y="1883368"/>
            <a:ext cx="4800600" cy="632529"/>
          </a:xfrm>
        </p:spPr>
        <p:txBody>
          <a:bodyPr/>
          <a:lstStyle/>
          <a:p>
            <a:r>
              <a:rPr lang="en-US" dirty="0" smtClean="0"/>
              <a:t>Numbers to strings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2728" y="2674322"/>
            <a:ext cx="4800600" cy="3479343"/>
          </a:xfrm>
          <a:solidFill>
            <a:schemeClr val="accent1"/>
          </a:solidFill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/>
              <a:t>int</a:t>
            </a:r>
            <a:r>
              <a:rPr lang="en-US" sz="2800" dirty="0" smtClean="0"/>
              <a:t> n = 5;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String s = “” + n;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/>
              <a:t>int</a:t>
            </a:r>
            <a:r>
              <a:rPr lang="en-US" sz="2800" dirty="0" smtClean="0"/>
              <a:t> n = 5;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String s = </a:t>
            </a:r>
            <a:r>
              <a:rPr lang="en-US" sz="2800" dirty="0" err="1" smtClean="0"/>
              <a:t>Integer.toString</a:t>
            </a:r>
            <a:r>
              <a:rPr lang="en-US" sz="2800" dirty="0" smtClean="0"/>
              <a:t>(n);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/>
              <a:t>int</a:t>
            </a:r>
            <a:r>
              <a:rPr lang="en-US" sz="2800" dirty="0" smtClean="0"/>
              <a:t> n = 5;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String s = </a:t>
            </a:r>
            <a:r>
              <a:rPr lang="en-US" sz="2800" dirty="0" err="1" smtClean="0"/>
              <a:t>String.valueOf</a:t>
            </a:r>
            <a:r>
              <a:rPr lang="en-US" sz="2800" dirty="0" smtClean="0"/>
              <a:t>(n);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1874517"/>
            <a:ext cx="4800600" cy="632529"/>
          </a:xfrm>
        </p:spPr>
        <p:txBody>
          <a:bodyPr/>
          <a:lstStyle/>
          <a:p>
            <a:r>
              <a:rPr lang="en-US" dirty="0" smtClean="0"/>
              <a:t>Strings to numbers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654871"/>
            <a:ext cx="4800600" cy="3498794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String s = “5”;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/>
              <a:t>int</a:t>
            </a:r>
            <a:r>
              <a:rPr lang="en-US" sz="3200" dirty="0" smtClean="0"/>
              <a:t> n = </a:t>
            </a:r>
            <a:r>
              <a:rPr lang="en-US" sz="3200" dirty="0" err="1" smtClean="0"/>
              <a:t>Integer.parseInt</a:t>
            </a:r>
            <a:r>
              <a:rPr lang="en-US" sz="3200" dirty="0" smtClean="0"/>
              <a:t>(s);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It’ll give you an error if the string is not a number</a:t>
            </a:r>
            <a:endParaRPr lang="en-US" sz="3200" dirty="0"/>
          </a:p>
        </p:txBody>
      </p:sp>
      <p:sp>
        <p:nvSpPr>
          <p:cNvPr id="7" name="5-Point Star 6"/>
          <p:cNvSpPr/>
          <p:nvPr/>
        </p:nvSpPr>
        <p:spPr>
          <a:xfrm>
            <a:off x="10496023" y="123942"/>
            <a:ext cx="933977" cy="838097"/>
          </a:xfrm>
          <a:prstGeom prst="star5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4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164" y="155129"/>
            <a:ext cx="11136529" cy="1493517"/>
          </a:xfrm>
        </p:spPr>
        <p:txBody>
          <a:bodyPr/>
          <a:lstStyle/>
          <a:p>
            <a:r>
              <a:rPr lang="en-US" dirty="0" smtClean="0"/>
              <a:t>Commonly </a:t>
            </a:r>
            <a:r>
              <a:rPr lang="en-US" smtClean="0"/>
              <a:t>used character methods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8391" y="1297459"/>
            <a:ext cx="7088085" cy="3188042"/>
          </a:xfrm>
          <a:solidFill>
            <a:schemeClr val="bg2"/>
          </a:solidFill>
          <a:ln w="76200">
            <a:solidFill>
              <a:schemeClr val="tx2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ClrTx/>
              <a:defRPr/>
            </a:pPr>
            <a:r>
              <a:rPr lang="en-US" sz="4000" b="0" cap="none" dirty="0" err="1" smtClean="0">
                <a:solidFill>
                  <a:schemeClr val="accent3"/>
                </a:solidFill>
              </a:rPr>
              <a:t>Character.isDigit</a:t>
            </a:r>
            <a:r>
              <a:rPr lang="en-US" sz="4000" b="0" cap="none" dirty="0" smtClean="0">
                <a:solidFill>
                  <a:schemeClr val="accent3"/>
                </a:solidFill>
              </a:rPr>
              <a:t>()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4000" b="0" cap="none" dirty="0" err="1" smtClean="0">
                <a:solidFill>
                  <a:schemeClr val="accent3"/>
                </a:solidFill>
              </a:rPr>
              <a:t>Character.isLetter</a:t>
            </a:r>
            <a:r>
              <a:rPr lang="en-US" sz="4000" b="0" cap="none" dirty="0" smtClean="0">
                <a:solidFill>
                  <a:schemeClr val="accent3"/>
                </a:solidFill>
              </a:rPr>
              <a:t>()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4000" b="0" cap="none" dirty="0" err="1" smtClean="0">
                <a:solidFill>
                  <a:schemeClr val="accent3"/>
                </a:solidFill>
              </a:rPr>
              <a:t>Character.isLetterOrDigit</a:t>
            </a:r>
            <a:r>
              <a:rPr lang="en-US" sz="4000" b="0" cap="none" dirty="0" smtClean="0">
                <a:solidFill>
                  <a:schemeClr val="accent3"/>
                </a:solidFill>
              </a:rPr>
              <a:t>()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4000" b="0" cap="none" dirty="0" err="1" smtClean="0">
                <a:solidFill>
                  <a:schemeClr val="accent3"/>
                </a:solidFill>
              </a:rPr>
              <a:t>Character.isUpperCase</a:t>
            </a:r>
            <a:r>
              <a:rPr lang="en-US" sz="4000" b="0" cap="none" dirty="0" smtClean="0">
                <a:solidFill>
                  <a:schemeClr val="accent3"/>
                </a:solidFill>
              </a:rPr>
              <a:t>()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4000" b="0" cap="none" dirty="0" err="1" smtClean="0">
                <a:solidFill>
                  <a:schemeClr val="accent3"/>
                </a:solidFill>
              </a:rPr>
              <a:t>Character.isLowerCase</a:t>
            </a:r>
            <a:r>
              <a:rPr lang="en-US" sz="4000" b="0" cap="none" dirty="0" smtClean="0">
                <a:solidFill>
                  <a:schemeClr val="accent3"/>
                </a:solidFill>
              </a:rPr>
              <a:t>()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83569" y="4852108"/>
            <a:ext cx="7088085" cy="1551445"/>
          </a:xfrm>
          <a:solidFill>
            <a:schemeClr val="bg2"/>
          </a:solidFill>
          <a:ln w="76200">
            <a:solidFill>
              <a:schemeClr val="tx2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ClrTx/>
              <a:defRPr/>
            </a:pPr>
            <a:r>
              <a:rPr lang="en-US" sz="4000" b="0" cap="none" dirty="0" err="1" smtClean="0">
                <a:solidFill>
                  <a:schemeClr val="accent3"/>
                </a:solidFill>
              </a:rPr>
              <a:t>Character.toUpperCase</a:t>
            </a:r>
            <a:r>
              <a:rPr lang="en-US" sz="4000" b="0" cap="none" dirty="0" smtClean="0">
                <a:solidFill>
                  <a:schemeClr val="accent3"/>
                </a:solidFill>
              </a:rPr>
              <a:t>(‘a’);</a:t>
            </a:r>
          </a:p>
          <a:p>
            <a:pPr>
              <a:spcBef>
                <a:spcPts val="0"/>
              </a:spcBef>
              <a:buClrTx/>
              <a:defRPr/>
            </a:pPr>
            <a:r>
              <a:rPr lang="en-US" sz="4000" b="0" cap="none" dirty="0" err="1" smtClean="0">
                <a:solidFill>
                  <a:schemeClr val="accent3"/>
                </a:solidFill>
              </a:rPr>
              <a:t>Character.toLowerCase</a:t>
            </a:r>
            <a:r>
              <a:rPr lang="en-US" sz="4000" b="0" cap="none" dirty="0" smtClean="0">
                <a:solidFill>
                  <a:schemeClr val="accent3"/>
                </a:solidFill>
              </a:rPr>
              <a:t>(‘V’)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81402" y="155129"/>
            <a:ext cx="933977" cy="838097"/>
          </a:xfrm>
          <a:prstGeom prst="star5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122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2">
      <a:dk1>
        <a:srgbClr val="000000"/>
      </a:dk1>
      <a:lt1>
        <a:srgbClr val="FFFFFF"/>
      </a:lt1>
      <a:dk2>
        <a:srgbClr val="1D1165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388</TotalTime>
  <Words>537</Words>
  <Application>Microsoft Macintosh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Courier New</vt:lpstr>
      <vt:lpstr>Gill Sans MT</vt:lpstr>
      <vt:lpstr>Impact</vt:lpstr>
      <vt:lpstr>Arial</vt:lpstr>
      <vt:lpstr>Badge</vt:lpstr>
      <vt:lpstr>strings</vt:lpstr>
      <vt:lpstr>Strings</vt:lpstr>
      <vt:lpstr>Empty strings vs. no reference</vt:lpstr>
      <vt:lpstr>Commonly used String methods</vt:lpstr>
      <vt:lpstr>Commonly used String methods</vt:lpstr>
      <vt:lpstr>Commonly used String methods</vt:lpstr>
      <vt:lpstr>Commonly used String methods</vt:lpstr>
      <vt:lpstr>Converting numbers into strings (and back)</vt:lpstr>
      <vt:lpstr>Commonly used character methods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Michael Caballero</dc:creator>
  <cp:lastModifiedBy>Michael Caballero</cp:lastModifiedBy>
  <cp:revision>12</cp:revision>
  <dcterms:created xsi:type="dcterms:W3CDTF">2018-08-13T22:25:59Z</dcterms:created>
  <dcterms:modified xsi:type="dcterms:W3CDTF">2018-08-15T16:59:50Z</dcterms:modified>
</cp:coreProperties>
</file>