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tL6GnpJ9K5CYx6e8xZBzq7KDM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Trend analysis - double check if reviews go back to previous years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Stock price → assumption too strong (many vectors related to stock price), mobil e app not significant enough for stock price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a bank is doing very well with app does that mean that they have a tendency to grow online than offline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Compare to yearly revenue reports- new and renewed credit capital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Amount of assets from these accounts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Branches dropping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150"/>
              <a:buFont typeface="Roboto"/>
              <a:buChar char="-"/>
            </a:pPr>
            <a:r>
              <a:rPr lang="en" sz="115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41 M active mobile customer recorded in 2020</a:t>
            </a:r>
            <a:endParaRPr sz="1150">
              <a:solidFill>
                <a:srgbClr val="2828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150"/>
              <a:buFont typeface="Roboto"/>
              <a:buChar char="-"/>
            </a:pPr>
            <a:r>
              <a:rPr lang="en" sz="115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Customers are doing more than 80% of their transactions on their own. </a:t>
            </a:r>
            <a:endParaRPr sz="1150">
              <a:solidFill>
                <a:srgbClr val="2828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Manage your account, deposit checks, pay bills, pay people, transfer money, budget/save,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inance.yahoo.com/quote/COF/" TargetMode="External"/><Relationship Id="rId4" Type="http://schemas.openxmlformats.org/officeDocument/2006/relationships/hyperlink" Target="https://finance.yahoo.com/quote/JPM?p=JPM&amp;.tsrc=fin-srch" TargetMode="External"/><Relationship Id="rId5" Type="http://schemas.openxmlformats.org/officeDocument/2006/relationships/hyperlink" Target="https://apps.apple.com/us/app/chase-mobile/id298867247" TargetMode="External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Crowdsourcing Analysis of Bank Application Reviews </a:t>
            </a:r>
            <a:endParaRPr sz="22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5" y="3172900"/>
            <a:ext cx="76881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Class: Text Analytics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Professor: Yilu Zhou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Group Members: Annemarie Donohue,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Vanessa Asaro, Wanshan Mao, Yan Li,  and Xinyi Xu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12, 2021</a:t>
            </a:r>
            <a:endParaRPr sz="23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Conclusions: Topic Modeling 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729450" y="1853850"/>
            <a:ext cx="8179500" cy="231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Score of TFIDF was consistently higher for LDA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more accurate word associations because there is a high frequency of terms in the document, therefore holding a higher weight 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1 and 2 star findings: too many logins and updates, problems with simple banking services like deposits, time consuming customer service, and dislike of exclusive face ID use instead fingerprint alternative for login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LDA: 0.5; LSA: 0.3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4 and 5 star findings: bank app being user friendly and easy to use; Broad terminology was used, like “love” or “good.”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LDA: 0.8; LSA: 0.1 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Topic Modeling 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184550" y="2263500"/>
            <a:ext cx="41274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550">
                <a:solidFill>
                  <a:srgbClr val="000000"/>
                </a:solidFill>
              </a:rPr>
              <a:t>Crash and user friendly are two important and meaningful topics extracted 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550">
                <a:solidFill>
                  <a:srgbClr val="000000"/>
                </a:solidFill>
              </a:rPr>
              <a:t>October - December 2020 is a turning point for the ratings, as well as for the topics as the positive topic exceeds the negative topic after that time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550">
                <a:solidFill>
                  <a:srgbClr val="000000"/>
                </a:solidFill>
              </a:rPr>
              <a:t>Increase in topic user friendly and decrease in topic crash, the overall ratings grow</a:t>
            </a:r>
            <a:endParaRPr sz="155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0">
              <a:solidFill>
                <a:srgbClr val="000000"/>
              </a:solidFill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0887" y="1318651"/>
            <a:ext cx="5113125" cy="32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/>
          <p:nvPr/>
        </p:nvSpPr>
        <p:spPr>
          <a:xfrm>
            <a:off x="3911438" y="937650"/>
            <a:ext cx="5352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4"/>
              <a:buFont typeface="Arial"/>
              <a:buNone/>
            </a:pPr>
            <a:r>
              <a:rPr b="1" i="0" lang="en" sz="1274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Changes in Topic Weights and Ratings from January 2020 - March 2021</a:t>
            </a:r>
            <a:endParaRPr b="1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729450" y="1224375"/>
            <a:ext cx="389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Conclusion: Chase Comparison 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337825" y="2024250"/>
            <a:ext cx="34044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Number of branches is associated with growth percentages per year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Growth rate shows future decline through trend lines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Mobile customer and deposit growth rate keep a consistent variance showing correlation 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2600" y="501550"/>
            <a:ext cx="4568724" cy="459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729450" y="1318650"/>
            <a:ext cx="3996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Conclusion: Chase Comparison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72475" y="2126850"/>
            <a:ext cx="3903900" cy="29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1600">
                <a:solidFill>
                  <a:schemeClr val="dk2"/>
                </a:solidFill>
              </a:rPr>
              <a:t>consumer new and renewed credit per capita, client investment assets and consumer deposits in a stacked area bar chart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1600">
                <a:solidFill>
                  <a:schemeClr val="dk2"/>
                </a:solidFill>
              </a:rPr>
              <a:t>consistent variance between the variables year over year, showing the correlation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Growth is shown overtime, with 2020 being the highest year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6375" y="520125"/>
            <a:ext cx="5115276" cy="462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536900" y="1853850"/>
            <a:ext cx="8137200" cy="30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Too many logins and updates, problems with simple banking services like deposits, time consuming customer service, and dislike of exclusive face ID use instead fingerprint alternative for login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LDA better than LSA 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Mobile application growth correlates with other revenue variables of the customer and community banking sector, including deposit growth rate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Guarantee growth in revenue year over year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Reward reviews in response to decline of customer feedback since 2016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Consolidate updates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6" name="Google Shape;17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 and Future Direction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/>
              <a:t>References</a:t>
            </a:r>
            <a:endParaRPr sz="2800"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727650" y="22107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rPr lang="en" sz="5600" u="sng">
                <a:solidFill>
                  <a:schemeClr val="hlink"/>
                </a:solidFill>
                <a:hlinkClick r:id="rId3"/>
              </a:rPr>
              <a:t>https://finance.yahoo.com/quote/COF/</a:t>
            </a:r>
            <a:r>
              <a:rPr lang="en" sz="5600"/>
              <a:t> </a:t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en" sz="5600" u="sng">
                <a:solidFill>
                  <a:schemeClr val="hlink"/>
                </a:solidFill>
                <a:hlinkClick r:id="rId4"/>
              </a:rPr>
              <a:t>https://finance.yahoo.com/quote/JPM?p=JPM&amp;.tsrc=fin-srch</a:t>
            </a:r>
            <a:r>
              <a:rPr lang="en" sz="5600"/>
              <a:t> </a:t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en" sz="5600" u="sng">
                <a:solidFill>
                  <a:schemeClr val="hlink"/>
                </a:solidFill>
                <a:hlinkClick r:id="rId5"/>
              </a:rPr>
              <a:t>https://apps.apple.com/us/app/chase-mobile/id298867247</a:t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en" sz="5600"/>
              <a:t>Chase annual reports: https://www.jpmorganchase.com/ir/annual-report</a:t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59999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59999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59999"/>
              <a:buNone/>
            </a:pPr>
            <a:r>
              <a:t/>
            </a:r>
            <a:endParaRPr sz="2000"/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00675" y="969263"/>
            <a:ext cx="3054574" cy="12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00275" y="1853850"/>
            <a:ext cx="8656500" cy="3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Chase Bank is number one in their Annual Reviews as a: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 Consumer bank, Multifamily lender, Investment bank in both investment banking fees and markets revenue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Mobile banking was imperative during restrictions of Covid-19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Crowdsourcing via reviews state needs of mobile customers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Text analysis needed to make sure Chase is accounting for customer wants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Can potentially achieve increase net revenue and new customers for the consumer and commercial bank sector </a:t>
            </a:r>
            <a:r>
              <a:rPr lang="en" sz="1800">
                <a:solidFill>
                  <a:srgbClr val="434343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/>
              <a:t>Introduction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/>
              <a:t>Problem Statement</a:t>
            </a:r>
            <a:endParaRPr sz="2800"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20192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How can utilizing crowdsourcing of consumer and commercial banking applications benefit the consumer and producer?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675" y="2870775"/>
            <a:ext cx="2936048" cy="21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/>
              <a:t>Data Description</a:t>
            </a:r>
            <a:endParaRPr sz="2800"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727650" y="1853850"/>
            <a:ext cx="7688700" cy="3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Chase Mobile Application Reviews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Source:  Apple’s Application Store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Variables: year (2015-2021), user, date, title, text, rating, month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60000 columns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Chase Mobile Application Updates Information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Source: Apple’s Application Store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Variables include: year (2019-2021), version, date, content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Chase Annual Report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Collect numbers from report of 2020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Some variables: year (2015-2020), number of branches, active mobile customers (11 total)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3200" y="491800"/>
            <a:ext cx="1864675" cy="11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/>
              <a:t>System Design</a:t>
            </a:r>
            <a:endParaRPr sz="2800"/>
          </a:p>
        </p:txBody>
      </p:sp>
      <p:pic>
        <p:nvPicPr>
          <p:cNvPr id="113" name="Google Shape;11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225" y="663475"/>
            <a:ext cx="5565300" cy="41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Collection and Cleaning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Char char="●"/>
            </a:pPr>
            <a:r>
              <a:rPr lang="en" sz="1750">
                <a:solidFill>
                  <a:schemeClr val="dk2"/>
                </a:solidFill>
              </a:rPr>
              <a:t>Chase Bank Mobile Application Reviews </a:t>
            </a:r>
            <a:endParaRPr sz="1750">
              <a:solidFill>
                <a:schemeClr val="dk2"/>
              </a:solidFill>
            </a:endParaRPr>
          </a:p>
          <a:p>
            <a:pPr indent="-33972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Char char="○"/>
            </a:pPr>
            <a:r>
              <a:rPr lang="en" sz="1750">
                <a:solidFill>
                  <a:schemeClr val="dk2"/>
                </a:solidFill>
              </a:rPr>
              <a:t>Scraped from Apple’s Application Store starting from 2008 launch </a:t>
            </a:r>
            <a:endParaRPr sz="1750">
              <a:solidFill>
                <a:schemeClr val="dk2"/>
              </a:solidFill>
            </a:endParaRPr>
          </a:p>
          <a:p>
            <a:pPr indent="-33972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Char char="○"/>
            </a:pPr>
            <a:r>
              <a:rPr lang="en" sz="1750">
                <a:solidFill>
                  <a:schemeClr val="dk2"/>
                </a:solidFill>
              </a:rPr>
              <a:t>Reduced to years from launch-&gt;2015-2021 resulting in 60,000-&gt;53668 rows of data</a:t>
            </a:r>
            <a:endParaRPr sz="1750">
              <a:solidFill>
                <a:schemeClr val="dk2"/>
              </a:solidFill>
            </a:endParaRPr>
          </a:p>
          <a:p>
            <a:pPr indent="-33972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Char char="○"/>
            </a:pPr>
            <a:r>
              <a:rPr lang="en" sz="1750">
                <a:solidFill>
                  <a:schemeClr val="dk2"/>
                </a:solidFill>
              </a:rPr>
              <a:t>Altered columns for variables text, year, month and rating</a:t>
            </a:r>
            <a:endParaRPr sz="1750">
              <a:solidFill>
                <a:schemeClr val="dk2"/>
              </a:solidFill>
            </a:endParaRPr>
          </a:p>
          <a:p>
            <a:pPr indent="-3397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Char char="●"/>
            </a:pPr>
            <a:r>
              <a:rPr lang="en" sz="1750">
                <a:solidFill>
                  <a:schemeClr val="dk2"/>
                </a:solidFill>
              </a:rPr>
              <a:t>Chase Annual Report 2015-2020</a:t>
            </a:r>
            <a:endParaRPr sz="1750">
              <a:solidFill>
                <a:schemeClr val="dk2"/>
              </a:solidFill>
            </a:endParaRPr>
          </a:p>
          <a:p>
            <a:pPr indent="-33972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Char char="○"/>
            </a:pPr>
            <a:r>
              <a:rPr lang="en" sz="1750">
                <a:solidFill>
                  <a:schemeClr val="dk2"/>
                </a:solidFill>
              </a:rPr>
              <a:t>Hand collected various data points from 200+ page annual reports</a:t>
            </a:r>
            <a:endParaRPr sz="1750">
              <a:solidFill>
                <a:schemeClr val="dk2"/>
              </a:solidFill>
            </a:endParaRPr>
          </a:p>
          <a:p>
            <a:pPr indent="-33972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Char char="○"/>
            </a:pPr>
            <a:r>
              <a:rPr lang="en" sz="1750">
                <a:solidFill>
                  <a:schemeClr val="dk2"/>
                </a:solidFill>
              </a:rPr>
              <a:t>11 variables about the growth rates of the consumer and commercial sector</a:t>
            </a:r>
            <a:endParaRPr sz="1750">
              <a:solidFill>
                <a:schemeClr val="dk2"/>
              </a:solidFill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948" y="609797"/>
            <a:ext cx="1176200" cy="1244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Preprocess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295950" y="1801875"/>
            <a:ext cx="80133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Compared outcome of sentiment approaches Bing Liu, Language Model, TextBlob, and Vader through precision, recall and f measure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Best approach being Vader due to highest measures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Vader also had the highest negative F measure which was important to identify negative reviews to aid in recommendations for app updates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450" y="3388600"/>
            <a:ext cx="3618545" cy="16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3964" y="3388600"/>
            <a:ext cx="3444185" cy="16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162125" y="3339075"/>
            <a:ext cx="98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 Scores</a:t>
            </a:r>
            <a:endParaRPr b="1" i="0" sz="1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8107325" y="3166150"/>
            <a:ext cx="8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Overall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System Implementation: Frequency by Sentiment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137475" y="1905825"/>
            <a:ext cx="8280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Positive and negative frequency 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The first word app is 3x the second word chase for both 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Positive high count words include “easy”  and “love”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100">
                <a:solidFill>
                  <a:schemeClr val="dk2"/>
                </a:solidFill>
              </a:rPr>
              <a:t>Time was referenced negatively twice, indicating that customers are not happy wastefully spending time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iOS was mentioned negatively twice, meaning the updates were concerning to customers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System implementation: Topic Modeling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387750" y="1853850"/>
            <a:ext cx="8372100" cy="3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Lato"/>
              <a:buChar char="●"/>
            </a:pPr>
            <a:r>
              <a:rPr lang="en" sz="1450">
                <a:solidFill>
                  <a:srgbClr val="000000"/>
                </a:solidFill>
              </a:rPr>
              <a:t>LDA: Latent Dirichlet Allocation</a:t>
            </a:r>
            <a:endParaRPr sz="1450">
              <a:solidFill>
                <a:srgbClr val="000000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○"/>
            </a:pPr>
            <a:r>
              <a:rPr lang="en" sz="1450">
                <a:solidFill>
                  <a:srgbClr val="000000"/>
                </a:solidFill>
              </a:rPr>
              <a:t>Make predictions of affiliations regarding inputers per each cluster or class using Bayes Theorem </a:t>
            </a:r>
            <a:endParaRPr sz="1450">
              <a:solidFill>
                <a:srgbClr val="000000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Lato"/>
              <a:buChar char="○"/>
            </a:pPr>
            <a:r>
              <a:rPr lang="en" sz="1450">
                <a:solidFill>
                  <a:srgbClr val="000000"/>
                </a:solidFill>
              </a:rPr>
              <a:t>Coherence measurement grant a quantifiable distinction between interpretable or irrelevant topics and terms. </a:t>
            </a:r>
            <a:endParaRPr sz="1450">
              <a:solidFill>
                <a:srgbClr val="000000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Lato"/>
              <a:buChar char="○"/>
            </a:pPr>
            <a:r>
              <a:rPr lang="en" sz="1450">
                <a:solidFill>
                  <a:srgbClr val="000000"/>
                </a:solidFill>
              </a:rPr>
              <a:t>5 topics with 10 highly associated words for final dimension reduction of 4155 unique tokens </a:t>
            </a:r>
            <a:endParaRPr sz="1450">
              <a:solidFill>
                <a:srgbClr val="000000"/>
              </a:solidFill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</a:rPr>
              <a:t>LSA: </a:t>
            </a: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Latent Semantic Analysis</a:t>
            </a:r>
            <a:endParaRPr sz="1450">
              <a:solidFill>
                <a:srgbClr val="000000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○"/>
            </a:pPr>
            <a:r>
              <a:rPr lang="en" sz="1450">
                <a:solidFill>
                  <a:srgbClr val="000000"/>
                </a:solidFill>
              </a:rPr>
              <a:t>Bases on tfidf, a </a:t>
            </a: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statistical measure combination representing the importance of a term per document within a corpus or class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Font typeface="Lato"/>
              <a:buChar char="○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top 5 clusters with the top 10 associated terms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