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imon Hünecker, Anne Marx, Dorian Vocelka"/>
          <p:cNvSpPr txBox="1"/>
          <p:nvPr/>
        </p:nvSpPr>
        <p:spPr>
          <a:xfrm>
            <a:off x="381191" y="13038271"/>
            <a:ext cx="620054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Simon Hünecker, Anne Marx, Dorian Vocelka</a:t>
            </a:r>
          </a:p>
        </p:txBody>
      </p:sp>
      <p:sp>
        <p:nvSpPr>
          <p:cNvPr id="15" name="Web Technologies - Verbesserung für Ankündigungen von Abschlussarbeiten"/>
          <p:cNvSpPr txBox="1"/>
          <p:nvPr/>
        </p:nvSpPr>
        <p:spPr>
          <a:xfrm>
            <a:off x="13471486" y="13038271"/>
            <a:ext cx="1058661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Web Technologies - Verbesserung für Ankündigungen von Abschlussarbeiten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9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8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5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5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6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6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5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6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5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91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Web Technologies"/>
          <p:cNvSpPr txBox="1"/>
          <p:nvPr>
            <p:ph type="ctrTitle"/>
          </p:nvPr>
        </p:nvSpPr>
        <p:spPr>
          <a:xfrm>
            <a:off x="858075" y="689704"/>
            <a:ext cx="21971004" cy="2038851"/>
          </a:xfrm>
          <a:prstGeom prst="rect">
            <a:avLst/>
          </a:prstGeom>
        </p:spPr>
        <p:txBody>
          <a:bodyPr/>
          <a:lstStyle/>
          <a:p>
            <a:pPr/>
            <a:r>
              <a:t>Web Technologies</a:t>
            </a:r>
          </a:p>
        </p:txBody>
      </p:sp>
      <p:sp>
        <p:nvSpPr>
          <p:cNvPr id="164" name="Assignment 2"/>
          <p:cNvSpPr txBox="1"/>
          <p:nvPr>
            <p:ph type="subTitle" sz="quarter" idx="1"/>
          </p:nvPr>
        </p:nvSpPr>
        <p:spPr>
          <a:xfrm>
            <a:off x="852921" y="2728554"/>
            <a:ext cx="21971001" cy="1905001"/>
          </a:xfrm>
          <a:prstGeom prst="rect">
            <a:avLst/>
          </a:prstGeom>
        </p:spPr>
        <p:txBody>
          <a:bodyPr/>
          <a:lstStyle/>
          <a:p>
            <a:pPr/>
            <a:r>
              <a:t>Assignment 2</a:t>
            </a:r>
          </a:p>
        </p:txBody>
      </p:sp>
      <p:sp>
        <p:nvSpPr>
          <p:cNvPr id="165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6" name="SpaceX.jpg" descr="SpaceX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19765" y="3134388"/>
            <a:ext cx="16961385" cy="9540779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paceX public domain photo"/>
          <p:cNvSpPr txBox="1"/>
          <p:nvPr/>
        </p:nvSpPr>
        <p:spPr>
          <a:xfrm rot="16200000">
            <a:off x="21982940" y="7918682"/>
            <a:ext cx="406664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pPr/>
            <a:r>
              <a:t>SpaceX public domain photo</a:t>
            </a:r>
          </a:p>
        </p:txBody>
      </p:sp>
      <p:sp>
        <p:nvSpPr>
          <p:cNvPr id="168" name="Konzept für JavaScript-basierte Lösung (Angular) zum Thema Verbesserung für Ankündigungen von Abschlussarbeiten"/>
          <p:cNvSpPr txBox="1"/>
          <p:nvPr/>
        </p:nvSpPr>
        <p:spPr>
          <a:xfrm>
            <a:off x="806973" y="4680884"/>
            <a:ext cx="5785870" cy="5571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b="1" sz="4400">
                <a:solidFill>
                  <a:srgbClr val="333333"/>
                </a:solidFill>
              </a:defRPr>
            </a:lvl1pPr>
          </a:lstStyle>
          <a:p>
            <a:pPr/>
            <a:r>
              <a:t>Konzept für JavaScript-basierte Lösung (Angular) zum Thema Verbesserung für Ankündigungen von Abschlussarbeiten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0" name="Rectangle"/>
          <p:cNvSpPr/>
          <p:nvPr/>
        </p:nvSpPr>
        <p:spPr>
          <a:xfrm>
            <a:off x="-10592" y="-25781"/>
            <a:ext cx="24405184" cy="13767562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31" name="3. Anwendungsstruktur"/>
          <p:cNvSpPr txBox="1"/>
          <p:nvPr/>
        </p:nvSpPr>
        <p:spPr>
          <a:xfrm>
            <a:off x="719277" y="3095261"/>
            <a:ext cx="22756808" cy="172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1000">
                <a:solidFill>
                  <a:srgbClr val="FFFFFF"/>
                </a:solidFill>
              </a:defRPr>
            </a:lvl1pPr>
          </a:lstStyle>
          <a:p>
            <a:pPr/>
            <a:r>
              <a:t>3. Anwendungsstruktur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"/>
          <p:cNvSpPr/>
          <p:nvPr/>
        </p:nvSpPr>
        <p:spPr>
          <a:xfrm>
            <a:off x="6245036" y="2286500"/>
            <a:ext cx="18159049" cy="9572094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1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2" name="Rectangle"/>
          <p:cNvSpPr/>
          <p:nvPr/>
        </p:nvSpPr>
        <p:spPr>
          <a:xfrm>
            <a:off x="-10592" y="2308642"/>
            <a:ext cx="6356273" cy="10188365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3" name="Inhalt"/>
          <p:cNvSpPr txBox="1"/>
          <p:nvPr/>
        </p:nvSpPr>
        <p:spPr>
          <a:xfrm>
            <a:off x="1624780" y="3291433"/>
            <a:ext cx="2598421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Inhalt</a:t>
            </a:r>
          </a:p>
        </p:txBody>
      </p:sp>
      <p:graphicFrame>
        <p:nvGraphicFramePr>
          <p:cNvPr id="174" name="Table"/>
          <p:cNvGraphicFramePr/>
          <p:nvPr/>
        </p:nvGraphicFramePr>
        <p:xfrm>
          <a:off x="7514560" y="3113322"/>
          <a:ext cx="15632701" cy="79311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5620000"/>
              </a:tblGrid>
              <a:tr h="2639483">
                <a:tc>
                  <a:txBody>
                    <a:bodyPr/>
                    <a:lstStyle/>
                    <a:p>
                      <a:pPr algn="l" defTabSz="914400"/>
                      <a:r>
                        <a:rPr sz="6800"/>
                        <a:t>1. Zielgruppen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2639483">
                <a:tc>
                  <a:txBody>
                    <a:bodyPr/>
                    <a:lstStyle/>
                    <a:p>
                      <a:pPr algn="l" defTabSz="914400"/>
                      <a:r>
                        <a:rPr sz="6800"/>
                        <a:t>2. Wireframes und Funktionalitäten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2639483">
                <a:tc>
                  <a:txBody>
                    <a:bodyPr/>
                    <a:lstStyle/>
                    <a:p>
                      <a:pPr algn="l" defTabSz="914400"/>
                      <a:r>
                        <a:rPr sz="6800"/>
                        <a:t>3. Anwendungsstruktur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5" name="Konzept für JavaScript-basierte Lösung (Angular) zum Thema Verbesserung für Ankündigungen von Abschlussarbeiten"/>
          <p:cNvSpPr txBox="1"/>
          <p:nvPr/>
        </p:nvSpPr>
        <p:spPr>
          <a:xfrm>
            <a:off x="637934" y="168013"/>
            <a:ext cx="23108131" cy="2672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b="1" sz="5500">
                <a:solidFill>
                  <a:srgbClr val="333333"/>
                </a:solidFill>
              </a:defRPr>
            </a:lvl1pPr>
          </a:lstStyle>
          <a:p>
            <a:pPr/>
            <a:r>
              <a:t>Konzept für JavaScript-basierte Lösung (Angular) zum Thema Verbesserung für Ankündigungen von Abschlussarbeiten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8" name="Rectangle"/>
          <p:cNvSpPr/>
          <p:nvPr/>
        </p:nvSpPr>
        <p:spPr>
          <a:xfrm>
            <a:off x="-10592" y="-25781"/>
            <a:ext cx="24405184" cy="13767562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9" name="1. Zielgruppen"/>
          <p:cNvSpPr txBox="1"/>
          <p:nvPr/>
        </p:nvSpPr>
        <p:spPr>
          <a:xfrm>
            <a:off x="719277" y="3095261"/>
            <a:ext cx="22756808" cy="172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1000">
                <a:solidFill>
                  <a:srgbClr val="FFFFFF"/>
                </a:solidFill>
              </a:defRPr>
            </a:lvl1pPr>
          </a:lstStyle>
          <a:p>
            <a:pPr/>
            <a:r>
              <a:t>1. Zielgruppen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Zielgruppen"/>
          <p:cNvSpPr/>
          <p:nvPr/>
        </p:nvSpPr>
        <p:spPr>
          <a:xfrm>
            <a:off x="-80276" y="-83428"/>
            <a:ext cx="15621561" cy="936090"/>
          </a:xfrm>
          <a:prstGeom prst="rect">
            <a:avLst/>
          </a:prstGeom>
          <a:solidFill>
            <a:srgbClr val="8D52FD">
              <a:alpha val="4512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2"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Zielgruppen</a:t>
            </a:r>
          </a:p>
        </p:txBody>
      </p:sp>
      <p:graphicFrame>
        <p:nvGraphicFramePr>
          <p:cNvPr id="182" name="Table"/>
          <p:cNvGraphicFramePr/>
          <p:nvPr/>
        </p:nvGraphicFramePr>
        <p:xfrm>
          <a:off x="361889" y="2347236"/>
          <a:ext cx="23672922" cy="1001024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{EEE7283C-3CF3-47DC-8721-378D4A62B228}</a:tableStyleId>
              </a:tblPr>
              <a:tblGrid>
                <a:gridCol w="4732044"/>
                <a:gridCol w="4732044"/>
                <a:gridCol w="4732044"/>
                <a:gridCol w="4732044"/>
                <a:gridCol w="4732044"/>
              </a:tblGrid>
              <a:tr h="166625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T w="0"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1. Student ohne Präferenzen</a:t>
                      </a:r>
                    </a:p>
                  </a:txBody>
                  <a:tcPr marL="50800" marR="50800" marT="50800" marB="50800" anchor="t" anchorCtr="0" horzOverflow="overflow">
                    <a:solidFill>
                      <a:srgbClr val="9ECA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2. Student mit (fach-)spezifische Präferenzen</a:t>
                      </a:r>
                    </a:p>
                  </a:txBody>
                  <a:tcPr marL="50800" marR="50800" marT="50800" marB="50800" anchor="t" anchorCtr="0" horzOverflow="overflow">
                    <a:solidFill>
                      <a:srgbClr val="9ECA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3. Student der nach Betreuer suchen möchte</a:t>
                      </a:r>
                    </a:p>
                  </a:txBody>
                  <a:tcPr marL="50800" marR="50800" marT="50800" marB="50800" anchor="t" anchorCtr="0" horzOverflow="overflow">
                    <a:solidFill>
                      <a:srgbClr val="9ECA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4. Nutzer, der keine Abschlussarbeit benötigt</a:t>
                      </a:r>
                    </a:p>
                  </a:txBody>
                  <a:tcPr marL="50800" marR="50800" marT="50800" marB="50800" anchor="t" anchorCtr="0" horzOverflow="overflow">
                    <a:solidFill>
                      <a:srgbClr val="9ECAFF"/>
                    </a:solidFill>
                  </a:tcPr>
                </a:tc>
              </a:tr>
              <a:tr h="166625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übersichtliche Darstellung des allgemeinen Angebots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Kritisch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 - 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 - 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Erwünscht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</a:tcPr>
                </a:tc>
              </a:tr>
              <a:tr h="166625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schnelle&amp;klare Darstellung der Infos zu den einzelnen Arbeiten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Kritisch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Erwünscht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 - 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Erwünscht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</a:tcPr>
                </a:tc>
              </a:tr>
              <a:tr h="166625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Suche nach Tag/Keyword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 - 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Kritisch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 - 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Erwünscht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</a:tcPr>
                </a:tc>
              </a:tr>
              <a:tr h="166625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Suche nach Betreuer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 - 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 - 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Kritisch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 - -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</a:tcPr>
                </a:tc>
              </a:tr>
              <a:tr h="166625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visuell ansprechende (schöne) Darstellung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4D4D4D"/>
                      </a:solidFill>
                      <a:miter lim="400000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 - -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4D4D4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 - -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4D4D4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 - -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4D4D4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Kritisch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  <a:lnB w="12700">
                      <a:solidFill>
                        <a:srgbClr val="4D4D4D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83" name="Auswertung der Features nach Relevanz für Nutzerprofile (Nutzerprofil 1 am wichtigsten)."/>
          <p:cNvSpPr txBox="1"/>
          <p:nvPr/>
        </p:nvSpPr>
        <p:spPr>
          <a:xfrm>
            <a:off x="363762" y="1229491"/>
            <a:ext cx="21705317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/>
            </a:lvl1pPr>
          </a:lstStyle>
          <a:p>
            <a:pPr/>
            <a:r>
              <a:t>Auswertung der Features nach Relevanz für Nutzerprofile (Nutzerprofil 1 am wichtigsten).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6" name="Rectangle"/>
          <p:cNvSpPr/>
          <p:nvPr/>
        </p:nvSpPr>
        <p:spPr>
          <a:xfrm>
            <a:off x="-10592" y="-25781"/>
            <a:ext cx="24405184" cy="13767562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7" name="2. Wireframes und Funktionalitäten"/>
          <p:cNvSpPr txBox="1"/>
          <p:nvPr/>
        </p:nvSpPr>
        <p:spPr>
          <a:xfrm>
            <a:off x="719277" y="3095261"/>
            <a:ext cx="22756808" cy="172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1000">
                <a:solidFill>
                  <a:srgbClr val="FFFFFF"/>
                </a:solidFill>
              </a:defRPr>
            </a:lvl1pPr>
          </a:lstStyle>
          <a:p>
            <a:pPr/>
            <a:r>
              <a:t>2. Wireframes und Funktionalitäten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Mockup_Akkordeon.png" descr="Mockup_Akkorde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7071" y="2244656"/>
            <a:ext cx="11606962" cy="10682368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Die Arbeitsthemen sind nach Institut und danach nach Professur sortiert (anschließend alphabetisch)"/>
          <p:cNvSpPr/>
          <p:nvPr/>
        </p:nvSpPr>
        <p:spPr>
          <a:xfrm>
            <a:off x="662144" y="876102"/>
            <a:ext cx="21755445" cy="1047154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Die Arbeitsthemen sind nach Institut und danach nach Professur sortiert (anschließend alphabetisch)</a:t>
            </a:r>
          </a:p>
        </p:txBody>
      </p:sp>
      <p:sp>
        <p:nvSpPr>
          <p:cNvPr id="191" name="Toggle all  =&gt;  alle aufklappen…"/>
          <p:cNvSpPr/>
          <p:nvPr/>
        </p:nvSpPr>
        <p:spPr>
          <a:xfrm>
            <a:off x="13266925" y="2582347"/>
            <a:ext cx="9768429" cy="10184786"/>
          </a:xfrm>
          <a:prstGeom prst="rect">
            <a:avLst/>
          </a:prstGeom>
          <a:solidFill>
            <a:srgbClr val="60D937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marL="1481666" indent="-592666" algn="l" defTabSz="825500">
              <a:lnSpc>
                <a:spcPct val="20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Toggle all  =&gt;  alle aufklappen </a:t>
            </a:r>
          </a:p>
          <a:p>
            <a:pPr lvl="1" marL="1481666" indent="-592666" algn="l" defTabSz="825500">
              <a:lnSpc>
                <a:spcPct val="20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Kreatives Design =&gt; aktiviert “Bubble”-Ansicht</a:t>
            </a:r>
          </a:p>
          <a:p>
            <a:pPr lvl="1" marL="1481666" indent="-592666" algn="l" defTabSz="825500">
              <a:lnSpc>
                <a:spcPct val="20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Klick auf Institut =&gt; zeigt Professuren an, oder Arbeitsthemen, wenn diese nicht in Professur unterkategorisiert sind</a:t>
            </a:r>
          </a:p>
          <a:p>
            <a:pPr lvl="1" marL="1481666" indent="-592666" algn="l" defTabSz="825500">
              <a:lnSpc>
                <a:spcPct val="20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Klick auf Professur =&gt; zeigt Arbeitsthemen der Professur an</a:t>
            </a:r>
          </a:p>
          <a:p>
            <a:pPr lvl="1" marL="1481666" indent="-592666" algn="l" defTabSz="825500">
              <a:lnSpc>
                <a:spcPct val="20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Klick auf Arbeitsthema =&gt; zeigt weitere Infos wie Url, Tags, Beschreibung, etc</a:t>
            </a:r>
          </a:p>
        </p:txBody>
      </p:sp>
      <p:sp>
        <p:nvSpPr>
          <p:cNvPr id="192" name="1"/>
          <p:cNvSpPr/>
          <p:nvPr/>
        </p:nvSpPr>
        <p:spPr>
          <a:xfrm>
            <a:off x="17317" y="1966174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3" name="2"/>
          <p:cNvSpPr/>
          <p:nvPr/>
        </p:nvSpPr>
        <p:spPr>
          <a:xfrm>
            <a:off x="6068114" y="2131159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94" name="3"/>
          <p:cNvSpPr/>
          <p:nvPr/>
        </p:nvSpPr>
        <p:spPr>
          <a:xfrm>
            <a:off x="9227417" y="2945558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95" name="4"/>
          <p:cNvSpPr/>
          <p:nvPr/>
        </p:nvSpPr>
        <p:spPr>
          <a:xfrm>
            <a:off x="9662104" y="5529113"/>
            <a:ext cx="948359" cy="94972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96" name="5"/>
          <p:cNvSpPr/>
          <p:nvPr/>
        </p:nvSpPr>
        <p:spPr>
          <a:xfrm>
            <a:off x="10527282" y="7332085"/>
            <a:ext cx="948358" cy="94972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97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8" name="Wireframes und Funktionalitäten"/>
          <p:cNvSpPr/>
          <p:nvPr/>
        </p:nvSpPr>
        <p:spPr>
          <a:xfrm>
            <a:off x="-80276" y="-83428"/>
            <a:ext cx="15621561" cy="936090"/>
          </a:xfrm>
          <a:prstGeom prst="rect">
            <a:avLst/>
          </a:prstGeom>
          <a:solidFill>
            <a:srgbClr val="8D52FD">
              <a:alpha val="4512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2"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Wireframes und Funktionalitäten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Filtermöglichkeit bei der Ansicht (first draft mock-up)"/>
          <p:cNvSpPr/>
          <p:nvPr/>
        </p:nvSpPr>
        <p:spPr>
          <a:xfrm>
            <a:off x="1080250" y="1135623"/>
            <a:ext cx="21755445" cy="1047155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Filtermöglichkeit bei der Ansicht (first draft mock-up)</a:t>
            </a:r>
          </a:p>
        </p:txBody>
      </p:sp>
      <p:pic>
        <p:nvPicPr>
          <p:cNvPr id="201" name="Mockup_Filterfunktion.png" descr="Mockup_Filterfunk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95" y="3413343"/>
            <a:ext cx="12877011" cy="6518145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Arbeitstyp wählen…"/>
          <p:cNvSpPr/>
          <p:nvPr/>
        </p:nvSpPr>
        <p:spPr>
          <a:xfrm>
            <a:off x="13045171" y="2465739"/>
            <a:ext cx="10984716" cy="10445516"/>
          </a:xfrm>
          <a:prstGeom prst="rect">
            <a:avLst/>
          </a:prstGeom>
          <a:solidFill>
            <a:srgbClr val="60D937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marL="1481666" indent="-592666" algn="l" defTabSz="825500">
              <a:lnSpc>
                <a:spcPct val="20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Arbeitstyp wählen </a:t>
            </a:r>
          </a:p>
          <a:p>
            <a:pPr lvl="1" marL="1481666" indent="-592666" algn="l" defTabSz="825500">
              <a:lnSpc>
                <a:spcPct val="20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Betreuer wählen</a:t>
            </a:r>
          </a:p>
          <a:p>
            <a:pPr lvl="1" marL="1481666" indent="-592666" algn="l" defTabSz="825500">
              <a:lnSpc>
                <a:spcPct val="20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Themenbereich wählen</a:t>
            </a:r>
          </a:p>
          <a:p>
            <a:pPr lvl="1" marL="1481666" indent="-592666" algn="l" defTabSz="825500">
              <a:lnSpc>
                <a:spcPct val="20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Auf Klick =&gt; alle Arbeitsthemen nach den Filterkriterien auswählen</a:t>
            </a:r>
          </a:p>
          <a:p>
            <a:pPr algn="l" defTabSz="825500">
              <a:lnSpc>
                <a:spcPct val="200000"/>
              </a:lnSpc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lvl="2" algn="l" defTabSz="825500">
              <a:lnSpc>
                <a:spcPct val="200000"/>
              </a:lnSpc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NOTIZ:</a:t>
            </a:r>
          </a:p>
          <a:p>
            <a:pPr lvl="2" marL="1625600" indent="-406400" algn="l" defTabSz="825500">
              <a:buSzPct val="123000"/>
              <a:buChar char="•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Nach Möglichkeit ist 4. nicht nötig, wenn es so eingestellt werden kann, dass die Inhalte sofort beim Auswählen eines Suchkriteriums gefiltert werden. </a:t>
            </a:r>
          </a:p>
          <a:p>
            <a:pPr lvl="2" marL="1625600" indent="-406400" algn="l" defTabSz="825500">
              <a:buSzPct val="123000"/>
              <a:buChar char="•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Filtermöglichkeiten 1.-3. könnten im Endprodukt andere sein bzw. zusätzliche könnten dabei sein (z.B. mehrere Tags auswählen zu können).</a:t>
            </a:r>
          </a:p>
        </p:txBody>
      </p:sp>
      <p:sp>
        <p:nvSpPr>
          <p:cNvPr id="203" name="1"/>
          <p:cNvSpPr/>
          <p:nvPr/>
        </p:nvSpPr>
        <p:spPr>
          <a:xfrm>
            <a:off x="8200373" y="5781247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04" name="2"/>
          <p:cNvSpPr/>
          <p:nvPr/>
        </p:nvSpPr>
        <p:spPr>
          <a:xfrm>
            <a:off x="8526984" y="6874747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05" name="3"/>
          <p:cNvSpPr/>
          <p:nvPr/>
        </p:nvSpPr>
        <p:spPr>
          <a:xfrm>
            <a:off x="8768284" y="7980947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06" name="4"/>
          <p:cNvSpPr/>
          <p:nvPr/>
        </p:nvSpPr>
        <p:spPr>
          <a:xfrm>
            <a:off x="9452419" y="9510305"/>
            <a:ext cx="948358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07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8" name="Wireframes und Funktionalitäten"/>
          <p:cNvSpPr/>
          <p:nvPr/>
        </p:nvSpPr>
        <p:spPr>
          <a:xfrm>
            <a:off x="-80276" y="-83428"/>
            <a:ext cx="15621561" cy="936090"/>
          </a:xfrm>
          <a:prstGeom prst="rect">
            <a:avLst/>
          </a:prstGeom>
          <a:solidFill>
            <a:srgbClr val="8D52FD">
              <a:alpha val="4512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2"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Wireframes und Funktionalitäten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1" name="Mockup_Toggle_Bälle_v2_1.png" descr="Mockup_Toggle_Bälle_v2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6697" y="2611708"/>
            <a:ext cx="11972867" cy="10157830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Toggle all  =&gt;  alle aufklappen…"/>
          <p:cNvSpPr/>
          <p:nvPr/>
        </p:nvSpPr>
        <p:spPr>
          <a:xfrm>
            <a:off x="13776856" y="2611708"/>
            <a:ext cx="10369457" cy="10367979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marL="1481666" indent="-592666" algn="l" defTabSz="825500">
              <a:lnSpc>
                <a:spcPct val="15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Toggle all  =&gt;  alle aufklappen </a:t>
            </a:r>
          </a:p>
          <a:p>
            <a:pPr lvl="1" marL="1481666" indent="-592666" algn="l" defTabSz="825500">
              <a:lnSpc>
                <a:spcPct val="15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Normales Design =&gt; deaktiviert “Bubble”-Ansicht </a:t>
            </a:r>
          </a:p>
          <a:p>
            <a:pPr lvl="1" marL="1481666" indent="-592666" algn="l" defTabSz="825500">
              <a:lnSpc>
                <a:spcPct val="15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Klick auf Institut =&gt; zeigt Professuren an, oder Arbeitsthemen, wenn diese nicht in Professur unterkategorisiert sind</a:t>
            </a:r>
          </a:p>
          <a:p>
            <a:pPr lvl="1" marL="1481666" indent="-592666" algn="l" defTabSz="825500">
              <a:lnSpc>
                <a:spcPct val="15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Klick auf Professur =&gt; zeigt Arbeitsthemen der Professur an</a:t>
            </a:r>
          </a:p>
          <a:p>
            <a:pPr algn="l" defTabSz="825500">
              <a:lnSpc>
                <a:spcPct val="150000"/>
              </a:lnSpc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algn="l" defTabSz="825500">
              <a:lnSpc>
                <a:spcPct val="200000"/>
              </a:lnSpc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lvl="2"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NOTIZ: </a:t>
            </a:r>
          </a:p>
          <a:p>
            <a:pPr lvl="2" marL="1625600" indent="-406400" algn="l" defTabSz="825500">
              <a:buSzPct val="123000"/>
              <a:buChar char="•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(Optional) 3. &amp; 4. beim Hovern sollen die Infos auch angezeigt werden</a:t>
            </a:r>
          </a:p>
          <a:p>
            <a:pPr lvl="2" marL="1625600" indent="-406400" algn="l" defTabSz="825500">
              <a:buSzPct val="123000"/>
              <a:buChar char="•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3. - 5. Ausgewählte Elemente visuell markiert</a:t>
            </a:r>
          </a:p>
        </p:txBody>
      </p:sp>
      <p:sp>
        <p:nvSpPr>
          <p:cNvPr id="213" name="1"/>
          <p:cNvSpPr/>
          <p:nvPr/>
        </p:nvSpPr>
        <p:spPr>
          <a:xfrm>
            <a:off x="147465" y="2936899"/>
            <a:ext cx="948359" cy="94972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4" name="2"/>
          <p:cNvSpPr/>
          <p:nvPr/>
        </p:nvSpPr>
        <p:spPr>
          <a:xfrm>
            <a:off x="5021886" y="2936899"/>
            <a:ext cx="948358" cy="94972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15" name="3"/>
          <p:cNvSpPr/>
          <p:nvPr/>
        </p:nvSpPr>
        <p:spPr>
          <a:xfrm>
            <a:off x="147465" y="5611183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16" name="4"/>
          <p:cNvSpPr/>
          <p:nvPr/>
        </p:nvSpPr>
        <p:spPr>
          <a:xfrm>
            <a:off x="1028784" y="10051431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17" name="Diese visuell anspruchsvollere Ansicht ist erstmal ein optionales Feature und funktioniert analog zur normalen Ansicht (genaue visuelle Anforderungen können bei Umsetzung umgeändert/verbessert werden)"/>
          <p:cNvSpPr/>
          <p:nvPr/>
        </p:nvSpPr>
        <p:spPr>
          <a:xfrm>
            <a:off x="731828" y="1095129"/>
            <a:ext cx="21755446" cy="1360874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Diese visuell anspruchsvollere Ansicht ist erstmal ein optionales Feature und funktioniert analog zur normalen Ansicht (genaue visuelle Anforderungen können bei Umsetzung umgeändert/verbessert werden)</a:t>
            </a:r>
          </a:p>
        </p:txBody>
      </p:sp>
      <p:sp>
        <p:nvSpPr>
          <p:cNvPr id="218" name="Wireframes und Funktionalitäten"/>
          <p:cNvSpPr/>
          <p:nvPr/>
        </p:nvSpPr>
        <p:spPr>
          <a:xfrm>
            <a:off x="-80276" y="-83428"/>
            <a:ext cx="15621561" cy="936090"/>
          </a:xfrm>
          <a:prstGeom prst="rect">
            <a:avLst/>
          </a:prstGeom>
          <a:solidFill>
            <a:srgbClr val="8D52FD">
              <a:alpha val="4512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2"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Wireframes und Funktionalitäten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Mockup_Toggle_Bälle_v2_2.png" descr="Mockup_Toggle_Bälle_v2_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9231" y="2283566"/>
            <a:ext cx="13286791" cy="9040122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Klick auf Arbeitsthema =&gt; Popup zeigt weitere Infos wie Url, Tags, Beschreibung, etc…"/>
          <p:cNvSpPr/>
          <p:nvPr/>
        </p:nvSpPr>
        <p:spPr>
          <a:xfrm>
            <a:off x="13776856" y="2791790"/>
            <a:ext cx="10369457" cy="4738115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 defTabSz="825500">
              <a:lnSpc>
                <a:spcPct val="150000"/>
              </a:lnSpc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lvl="1" marL="1481666" indent="-592666" algn="l" defTabSz="825500">
              <a:lnSpc>
                <a:spcPct val="15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Klick auf Arbeitsthema =&gt; Popup zeigt weitere Infos wie Url, Tags, Beschreibung, etc</a:t>
            </a:r>
          </a:p>
          <a:p>
            <a:pPr lvl="1" marL="1481666" indent="-592666" algn="l" defTabSz="825500">
              <a:lnSpc>
                <a:spcPct val="15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Vorheriges Thema</a:t>
            </a:r>
          </a:p>
          <a:p>
            <a:pPr lvl="1" marL="1481666" indent="-592666" algn="l" defTabSz="825500">
              <a:lnSpc>
                <a:spcPct val="15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Nächstes Thema </a:t>
            </a:r>
          </a:p>
          <a:p>
            <a:pPr algn="l" defTabSz="825500">
              <a:lnSpc>
                <a:spcPct val="200000"/>
              </a:lnSpc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2" name="1"/>
          <p:cNvSpPr/>
          <p:nvPr/>
        </p:nvSpPr>
        <p:spPr>
          <a:xfrm>
            <a:off x="147465" y="3181395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23" name="2"/>
          <p:cNvSpPr/>
          <p:nvPr/>
        </p:nvSpPr>
        <p:spPr>
          <a:xfrm>
            <a:off x="6885930" y="4619001"/>
            <a:ext cx="948359" cy="94972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24" name="3"/>
          <p:cNvSpPr/>
          <p:nvPr/>
        </p:nvSpPr>
        <p:spPr>
          <a:xfrm>
            <a:off x="8201720" y="5050109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25" name="Hier ist eine Teilansicht aus der vorherigen Folien, aber hier wurde ein Thema selektiert"/>
          <p:cNvSpPr/>
          <p:nvPr/>
        </p:nvSpPr>
        <p:spPr>
          <a:xfrm>
            <a:off x="731828" y="1095129"/>
            <a:ext cx="21755446" cy="945970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Hier ist eine Teilansicht aus der vorherigen Folien, aber hier wurde ein Thema selektiert</a:t>
            </a:r>
          </a:p>
        </p:txBody>
      </p:sp>
      <p:sp>
        <p:nvSpPr>
          <p:cNvPr id="226" name="Wireframes und Funktionalitäten"/>
          <p:cNvSpPr/>
          <p:nvPr/>
        </p:nvSpPr>
        <p:spPr>
          <a:xfrm>
            <a:off x="-80276" y="-83428"/>
            <a:ext cx="15621561" cy="936090"/>
          </a:xfrm>
          <a:prstGeom prst="rect">
            <a:avLst/>
          </a:prstGeom>
          <a:solidFill>
            <a:srgbClr val="8D52FD">
              <a:alpha val="4512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2"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Wireframes und Funktionalitäten</a:t>
            </a:r>
          </a:p>
        </p:txBody>
      </p:sp>
      <p:sp>
        <p:nvSpPr>
          <p:cNvPr id="227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