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71" r:id="rId14"/>
    <p:sldId id="268" r:id="rId15"/>
    <p:sldId id="272" r:id="rId16"/>
    <p:sldId id="270" r:id="rId17"/>
    <p:sldId id="273" r:id="rId18"/>
    <p:sldId id="269" r:id="rId19"/>
    <p:sldId id="274" r:id="rId20"/>
  </p:sldIdLst>
  <p:sldSz cx="24384000" cy="13716000"/>
  <p:notesSz cx="7104063" cy="10234613"/>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E15F"/>
    <a:srgbClr val="000000"/>
    <a:srgbClr val="006096"/>
    <a:srgbClr val="0076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50CB68-8605-4FCA-AB87-F5BB6CF50629}" v="789" dt="2021-05-18T13:55:46.43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03" autoAdjust="0"/>
  </p:normalViewPr>
  <p:slideViewPr>
    <p:cSldViewPr snapToGrid="0">
      <p:cViewPr varScale="1">
        <p:scale>
          <a:sx n="55" d="100"/>
          <a:sy n="55" d="100"/>
        </p:scale>
        <p:origin x="499" y="3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4024313" y="0"/>
            <a:ext cx="3078162" cy="512763"/>
          </a:xfrm>
          <a:prstGeom prst="rect">
            <a:avLst/>
          </a:prstGeom>
        </p:spPr>
        <p:txBody>
          <a:bodyPr vert="horz" lIns="91440" tIns="45720" rIns="91440" bIns="45720" rtlCol="0"/>
          <a:lstStyle>
            <a:lvl1pPr algn="r">
              <a:defRPr sz="1200"/>
            </a:lvl1pPr>
          </a:lstStyle>
          <a:p>
            <a:fld id="{707492F4-CE92-48E0-856E-FFE189A05AC5}" type="datetimeFigureOut">
              <a:rPr lang="en-US" smtClean="0"/>
              <a:t>5/19/2021</a:t>
            </a:fld>
            <a:endParaRPr lang="en-US"/>
          </a:p>
        </p:txBody>
      </p:sp>
      <p:sp>
        <p:nvSpPr>
          <p:cNvPr id="4" name="Fußzeilenplatzhalt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4024313" y="9721850"/>
            <a:ext cx="3078162" cy="512763"/>
          </a:xfrm>
          <a:prstGeom prst="rect">
            <a:avLst/>
          </a:prstGeom>
        </p:spPr>
        <p:txBody>
          <a:bodyPr vert="horz" lIns="91440" tIns="45720" rIns="91440" bIns="45720" rtlCol="0" anchor="b"/>
          <a:lstStyle>
            <a:lvl1pPr algn="r">
              <a:defRPr sz="1200"/>
            </a:lvl1pPr>
          </a:lstStyle>
          <a:p>
            <a:fld id="{B1CD6E31-7BA4-4254-A7BC-7942A3B43694}" type="slidenum">
              <a:rPr lang="en-US" smtClean="0"/>
              <a:t>‹Nr.›</a:t>
            </a:fld>
            <a:endParaRPr lang="en-US"/>
          </a:p>
        </p:txBody>
      </p:sp>
    </p:spTree>
    <p:extLst>
      <p:ext uri="{BB962C8B-B14F-4D97-AF65-F5344CB8AC3E}">
        <p14:creationId xmlns:p14="http://schemas.microsoft.com/office/powerpoint/2010/main" val="1310173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xfrm>
            <a:off x="142875" y="768350"/>
            <a:ext cx="6818313" cy="3836988"/>
          </a:xfrm>
          <a:prstGeom prst="rect">
            <a:avLst/>
          </a:prstGeom>
        </p:spPr>
        <p:txBody>
          <a:bodyPr lIns="99075" tIns="49538" rIns="99075" bIns="49538"/>
          <a:lstStyle/>
          <a:p>
            <a:endParaRPr/>
          </a:p>
        </p:txBody>
      </p:sp>
      <p:sp>
        <p:nvSpPr>
          <p:cNvPr id="151" name="Shape 151"/>
          <p:cNvSpPr>
            <a:spLocks noGrp="1"/>
          </p:cNvSpPr>
          <p:nvPr>
            <p:ph type="body" sz="quarter" idx="1"/>
          </p:nvPr>
        </p:nvSpPr>
        <p:spPr>
          <a:xfrm>
            <a:off x="947209" y="4861441"/>
            <a:ext cx="5209646" cy="4605576"/>
          </a:xfrm>
          <a:prstGeom prst="rect">
            <a:avLst/>
          </a:prstGeom>
        </p:spPr>
        <p:txBody>
          <a:bodyPr lIns="99075" tIns="49538" rIns="99075" bIns="49538"/>
          <a:lstStyle/>
          <a:p>
            <a:endParaRPr/>
          </a:p>
        </p:txBody>
      </p:sp>
    </p:spTree>
    <p:extLst>
      <p:ext uri="{BB962C8B-B14F-4D97-AF65-F5344CB8AC3E}">
        <p14:creationId xmlns:p14="http://schemas.microsoft.com/office/powerpoint/2010/main" val="1585332439"/>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imon Hünecker, Anne Marx, Dorian Vocelka"/>
          <p:cNvSpPr txBox="1"/>
          <p:nvPr/>
        </p:nvSpPr>
        <p:spPr>
          <a:xfrm>
            <a:off x="382860" y="13032993"/>
            <a:ext cx="6197209"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Simon </a:t>
            </a:r>
            <a:r>
              <a:rPr dirty="0" err="1" smtClean="0"/>
              <a:t>Hünecke</a:t>
            </a:r>
            <a:r>
              <a:rPr dirty="0" smtClean="0"/>
              <a:t>, </a:t>
            </a:r>
            <a:r>
              <a:rPr dirty="0"/>
              <a:t>Anne Marx, Dorian </a:t>
            </a:r>
            <a:r>
              <a:rPr dirty="0" err="1"/>
              <a:t>Vocelka</a:t>
            </a:r>
            <a:endParaRPr dirty="0"/>
          </a:p>
        </p:txBody>
      </p:sp>
      <p:sp>
        <p:nvSpPr>
          <p:cNvPr id="15" name="Web Technologies - Verbesserung für Ankündigungen von Abschlussarbeiten"/>
          <p:cNvSpPr txBox="1"/>
          <p:nvPr/>
        </p:nvSpPr>
        <p:spPr>
          <a:xfrm>
            <a:off x="13471486" y="13038271"/>
            <a:ext cx="10586619"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Web Technologies - Verbesserung für Ankündigungen von Abschlussarbeiten</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00"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8"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9"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7"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8"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6"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7"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8"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6"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4" name="Slide Number"/>
          <p:cNvSpPr txBox="1">
            <a:spLocks/>
          </p:cNvSpPr>
          <p:nvPr userDrawn="1"/>
        </p:nvSpPr>
        <p:spPr>
          <a:xfrm>
            <a:off x="12140671" y="13134278"/>
            <a:ext cx="102657" cy="379591"/>
          </a:xfrm>
          <a:prstGeom prst="rect">
            <a:avLst/>
          </a:prstGeom>
          <a:ln w="12700">
            <a:miter lim="400000"/>
          </a:ln>
        </p:spPr>
        <p:txBody>
          <a:bodyPr wrap="none" lIns="50800" tIns="50800" rIns="50800" bIns="50800" anchor="b">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a:lstStyle>
          <a:p>
            <a:endParaRPr lang="en-US" dirty="0"/>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3"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dirty="0"/>
          </a:p>
        </p:txBody>
      </p:sp>
      <p:sp>
        <p:nvSpPr>
          <p:cNvPr id="24"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5"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6"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4"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5"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6"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4" name="Slide Title"/>
          <p:cNvSpPr txBox="1">
            <a:spLocks noGrp="1"/>
          </p:cNvSpPr>
          <p:nvPr>
            <p:ph type="title" hasCustomPrompt="1"/>
          </p:nvPr>
        </p:nvSpPr>
        <p:spPr>
          <a:prstGeom prst="rect">
            <a:avLst/>
          </a:prstGeom>
        </p:spPr>
        <p:txBody>
          <a:bodyPr/>
          <a:lstStyle/>
          <a:p>
            <a:r>
              <a:t>Slide Title</a:t>
            </a:r>
          </a:p>
        </p:txBody>
      </p:sp>
      <p:sp>
        <p:nvSpPr>
          <p:cNvPr id="45"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6"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4"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2"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3"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4"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5"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3"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2"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90"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91"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2"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Web Technologies"/>
          <p:cNvSpPr txBox="1">
            <a:spLocks noGrp="1"/>
          </p:cNvSpPr>
          <p:nvPr>
            <p:ph type="ctrTitle"/>
          </p:nvPr>
        </p:nvSpPr>
        <p:spPr>
          <a:xfrm>
            <a:off x="858075" y="689704"/>
            <a:ext cx="21971004" cy="2038851"/>
          </a:xfrm>
          <a:prstGeom prst="rect">
            <a:avLst/>
          </a:prstGeom>
        </p:spPr>
        <p:txBody>
          <a:bodyPr/>
          <a:lstStyle/>
          <a:p>
            <a:r>
              <a:t>Web Technologies</a:t>
            </a:r>
          </a:p>
        </p:txBody>
      </p:sp>
      <p:sp>
        <p:nvSpPr>
          <p:cNvPr id="154" name="Assignment 2"/>
          <p:cNvSpPr txBox="1">
            <a:spLocks noGrp="1"/>
          </p:cNvSpPr>
          <p:nvPr>
            <p:ph type="subTitle" sz="quarter" idx="1"/>
          </p:nvPr>
        </p:nvSpPr>
        <p:spPr>
          <a:xfrm>
            <a:off x="852921" y="2728554"/>
            <a:ext cx="21971001" cy="1905001"/>
          </a:xfrm>
          <a:prstGeom prst="rect">
            <a:avLst/>
          </a:prstGeom>
        </p:spPr>
        <p:txBody>
          <a:bodyPr/>
          <a:lstStyle/>
          <a:p>
            <a:r>
              <a:rPr dirty="0"/>
              <a:t>Assignment 2</a:t>
            </a:r>
          </a:p>
        </p:txBody>
      </p:sp>
      <p:pic>
        <p:nvPicPr>
          <p:cNvPr id="156" name="SpaceX.jpg" descr="SpaceX.jpg"/>
          <p:cNvPicPr>
            <a:picLocks noChangeAspect="1"/>
          </p:cNvPicPr>
          <p:nvPr/>
        </p:nvPicPr>
        <p:blipFill>
          <a:blip r:embed="rId2"/>
          <a:stretch>
            <a:fillRect/>
          </a:stretch>
        </p:blipFill>
        <p:spPr>
          <a:xfrm>
            <a:off x="6819765" y="3134388"/>
            <a:ext cx="16961385" cy="9540779"/>
          </a:xfrm>
          <a:prstGeom prst="rect">
            <a:avLst/>
          </a:prstGeom>
          <a:ln w="12700">
            <a:miter lim="400000"/>
          </a:ln>
        </p:spPr>
      </p:pic>
      <p:sp>
        <p:nvSpPr>
          <p:cNvPr id="157" name="SpaceX public domain photo"/>
          <p:cNvSpPr txBox="1"/>
          <p:nvPr/>
        </p:nvSpPr>
        <p:spPr>
          <a:xfrm rot="16200000">
            <a:off x="21982940" y="7918682"/>
            <a:ext cx="4066643"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929292"/>
                </a:solidFill>
              </a:defRPr>
            </a:lvl1pPr>
          </a:lstStyle>
          <a:p>
            <a:r>
              <a:t>SpaceX public domain photo</a:t>
            </a:r>
          </a:p>
        </p:txBody>
      </p:sp>
      <p:sp>
        <p:nvSpPr>
          <p:cNvPr id="158" name="Konzept für JavaScript-basierte Lösung (Angular) zum Thema Verbesserung für Ankündigungen von Abschlussarbeiten"/>
          <p:cNvSpPr txBox="1"/>
          <p:nvPr/>
        </p:nvSpPr>
        <p:spPr>
          <a:xfrm>
            <a:off x="806973" y="4680884"/>
            <a:ext cx="5785870" cy="55717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defTabSz="457200">
              <a:defRPr sz="4400" b="1">
                <a:solidFill>
                  <a:srgbClr val="333333"/>
                </a:solidFill>
              </a:defRPr>
            </a:lvl1pPr>
          </a:lstStyle>
          <a:p>
            <a:r>
              <a:rPr dirty="0" err="1"/>
              <a:t>Konzept</a:t>
            </a:r>
            <a:r>
              <a:rPr dirty="0"/>
              <a:t> </a:t>
            </a:r>
            <a:r>
              <a:rPr dirty="0" err="1"/>
              <a:t>für</a:t>
            </a:r>
            <a:r>
              <a:rPr dirty="0"/>
              <a:t> JavaScript-</a:t>
            </a:r>
            <a:r>
              <a:rPr dirty="0" err="1"/>
              <a:t>basierte</a:t>
            </a:r>
            <a:r>
              <a:rPr dirty="0"/>
              <a:t> </a:t>
            </a:r>
            <a:r>
              <a:rPr dirty="0" err="1"/>
              <a:t>Lösung</a:t>
            </a:r>
            <a:r>
              <a:rPr dirty="0"/>
              <a:t> (Angular) </a:t>
            </a:r>
            <a:r>
              <a:rPr dirty="0" err="1"/>
              <a:t>zum</a:t>
            </a:r>
            <a:r>
              <a:rPr dirty="0"/>
              <a:t> </a:t>
            </a:r>
            <a:r>
              <a:rPr dirty="0" err="1"/>
              <a:t>Thema</a:t>
            </a:r>
            <a:r>
              <a:rPr dirty="0"/>
              <a:t> </a:t>
            </a:r>
            <a:r>
              <a:rPr lang="de-DE" dirty="0" smtClean="0"/>
              <a:t>"</a:t>
            </a:r>
            <a:r>
              <a:rPr dirty="0" err="1" smtClean="0"/>
              <a:t>Verbesserung</a:t>
            </a:r>
            <a:r>
              <a:rPr dirty="0" smtClean="0"/>
              <a:t> </a:t>
            </a:r>
            <a:r>
              <a:rPr dirty="0" err="1"/>
              <a:t>für</a:t>
            </a:r>
            <a:r>
              <a:rPr dirty="0"/>
              <a:t> </a:t>
            </a:r>
            <a:r>
              <a:rPr dirty="0" err="1"/>
              <a:t>Ankündigungen</a:t>
            </a:r>
            <a:r>
              <a:rPr dirty="0"/>
              <a:t> von </a:t>
            </a:r>
            <a:r>
              <a:rPr dirty="0" err="1" smtClean="0"/>
              <a:t>Abschlussarbeiten</a:t>
            </a:r>
            <a:r>
              <a:rPr lang="de-DE" dirty="0" smtClean="0"/>
              <a: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Mockup_Filterfunktion.png" descr="Mockup_Filterfunktion.png"/>
          <p:cNvPicPr>
            <a:picLocks noChangeAspect="1"/>
          </p:cNvPicPr>
          <p:nvPr/>
        </p:nvPicPr>
        <p:blipFill>
          <a:blip r:embed="rId2"/>
          <a:stretch>
            <a:fillRect/>
          </a:stretch>
        </p:blipFill>
        <p:spPr>
          <a:xfrm>
            <a:off x="46995" y="3413343"/>
            <a:ext cx="12877011" cy="6518145"/>
          </a:xfrm>
          <a:prstGeom prst="rect">
            <a:avLst/>
          </a:prstGeom>
          <a:ln w="12700">
            <a:miter lim="400000"/>
          </a:ln>
        </p:spPr>
      </p:pic>
      <p:sp>
        <p:nvSpPr>
          <p:cNvPr id="195" name="Arbeitstyp wählen…"/>
          <p:cNvSpPr/>
          <p:nvPr/>
        </p:nvSpPr>
        <p:spPr>
          <a:xfrm>
            <a:off x="13061798" y="1651989"/>
            <a:ext cx="10984716" cy="10445516"/>
          </a:xfrm>
          <a:prstGeom prst="rect">
            <a:avLst/>
          </a:prstGeom>
          <a:solidFill>
            <a:srgbClr val="60D937">
              <a:alpha val="8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marL="889000" lvl="1" indent="0" algn="l" defTabSz="825500">
              <a:buSzPct val="100000"/>
              <a:defRPr sz="3200">
                <a:solidFill>
                  <a:srgbClr val="000000"/>
                </a:solidFill>
                <a:latin typeface="Helvetica Neue Medium"/>
                <a:ea typeface="Helvetica Neue Medium"/>
                <a:cs typeface="Helvetica Neue Medium"/>
                <a:sym typeface="Helvetica Neue Medium"/>
              </a:defRPr>
            </a:pPr>
            <a:endParaRPr lang="de-DE" dirty="0" smtClean="0"/>
          </a:p>
          <a:p>
            <a:pPr marL="889000" lvl="1" indent="0" algn="l" defTabSz="825500">
              <a:buSzPct val="100000"/>
              <a:defRPr sz="3200">
                <a:solidFill>
                  <a:srgbClr val="000000"/>
                </a:solidFill>
                <a:latin typeface="Helvetica Neue Medium"/>
                <a:ea typeface="Helvetica Neue Medium"/>
                <a:cs typeface="Helvetica Neue Medium"/>
                <a:sym typeface="Helvetica Neue Medium"/>
              </a:defRPr>
            </a:pPr>
            <a:r>
              <a:rPr lang="de-DE" dirty="0" smtClean="0"/>
              <a:t>Filtermöglichkeiten der Themenanzeige (keine Suche, sondern ein Filtern)</a:t>
            </a:r>
          </a:p>
          <a:p>
            <a:pPr marL="889000" lvl="1" indent="0" algn="l" defTabSz="825500">
              <a:buSzPct val="100000"/>
              <a:defRPr sz="3200">
                <a:solidFill>
                  <a:srgbClr val="000000"/>
                </a:solidFill>
                <a:latin typeface="Helvetica Neue Medium"/>
                <a:ea typeface="Helvetica Neue Medium"/>
                <a:cs typeface="Helvetica Neue Medium"/>
                <a:sym typeface="Helvetica Neue Medium"/>
              </a:defRPr>
            </a:pPr>
            <a:endParaRPr lang="de-DE" dirty="0" smtClean="0"/>
          </a:p>
          <a:p>
            <a:pPr marL="1481666" lvl="1" indent="-592666"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dirty="0" err="1" smtClean="0"/>
              <a:t>Arbeitstyp</a:t>
            </a:r>
            <a:r>
              <a:rPr dirty="0" smtClean="0"/>
              <a:t> </a:t>
            </a:r>
            <a:r>
              <a:rPr dirty="0" err="1"/>
              <a:t>wählen</a:t>
            </a:r>
            <a:r>
              <a:rPr dirty="0"/>
              <a:t> </a:t>
            </a:r>
          </a:p>
          <a:p>
            <a:pPr marL="1481666" lvl="1" indent="-592666"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dirty="0" err="1"/>
              <a:t>Betreuer</a:t>
            </a:r>
            <a:r>
              <a:rPr dirty="0"/>
              <a:t> </a:t>
            </a:r>
            <a:r>
              <a:rPr dirty="0" err="1"/>
              <a:t>wählen</a:t>
            </a:r>
            <a:endParaRPr dirty="0"/>
          </a:p>
          <a:p>
            <a:pPr marL="1481666" lvl="1" indent="-592666"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dirty="0" err="1"/>
              <a:t>Themenbereich</a:t>
            </a:r>
            <a:r>
              <a:rPr dirty="0"/>
              <a:t> </a:t>
            </a:r>
            <a:r>
              <a:rPr dirty="0" err="1"/>
              <a:t>wählen</a:t>
            </a:r>
            <a:endParaRPr dirty="0"/>
          </a:p>
          <a:p>
            <a:pPr marL="1481666" lvl="1" indent="-592666"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dirty="0"/>
              <a:t>Auf Klick =&gt; </a:t>
            </a:r>
            <a:r>
              <a:rPr dirty="0" err="1"/>
              <a:t>alle</a:t>
            </a:r>
            <a:r>
              <a:rPr dirty="0"/>
              <a:t> </a:t>
            </a:r>
            <a:r>
              <a:rPr dirty="0" err="1"/>
              <a:t>Arbeitsthemen</a:t>
            </a:r>
            <a:r>
              <a:rPr dirty="0"/>
              <a:t> </a:t>
            </a:r>
            <a:r>
              <a:rPr dirty="0" err="1"/>
              <a:t>nach</a:t>
            </a:r>
            <a:r>
              <a:rPr dirty="0"/>
              <a:t> den </a:t>
            </a:r>
            <a:r>
              <a:rPr dirty="0" err="1"/>
              <a:t>Filterkriterien</a:t>
            </a:r>
            <a:r>
              <a:rPr dirty="0"/>
              <a:t> </a:t>
            </a:r>
            <a:r>
              <a:rPr dirty="0" err="1" smtClean="0"/>
              <a:t>auswählen</a:t>
            </a:r>
            <a:endParaRPr dirty="0"/>
          </a:p>
          <a:p>
            <a:pPr lvl="2" algn="l" defTabSz="825500">
              <a:lnSpc>
                <a:spcPct val="200000"/>
              </a:lnSpc>
              <a:defRPr sz="3200">
                <a:solidFill>
                  <a:srgbClr val="000000"/>
                </a:solidFill>
                <a:latin typeface="Helvetica Neue Medium"/>
                <a:ea typeface="Helvetica Neue Medium"/>
                <a:cs typeface="Helvetica Neue Medium"/>
                <a:sym typeface="Helvetica Neue Medium"/>
              </a:defRPr>
            </a:pPr>
            <a:endParaRPr lang="de-DE" dirty="0" smtClean="0"/>
          </a:p>
          <a:p>
            <a:pPr lvl="2" algn="l" defTabSz="825500">
              <a:lnSpc>
                <a:spcPct val="200000"/>
              </a:lnSpc>
              <a:defRPr sz="3200">
                <a:solidFill>
                  <a:srgbClr val="000000"/>
                </a:solidFill>
                <a:latin typeface="Helvetica Neue Medium"/>
                <a:ea typeface="Helvetica Neue Medium"/>
                <a:cs typeface="Helvetica Neue Medium"/>
                <a:sym typeface="Helvetica Neue Medium"/>
              </a:defRPr>
            </a:pPr>
            <a:r>
              <a:rPr dirty="0" smtClean="0"/>
              <a:t>NOTIZ</a:t>
            </a:r>
            <a:r>
              <a:rPr dirty="0"/>
              <a:t>:</a:t>
            </a:r>
          </a:p>
          <a:p>
            <a:pPr marL="1625600" lvl="2" indent="-406400" algn="l" defTabSz="825500">
              <a:buSzPct val="123000"/>
              <a:buChar char="•"/>
              <a:defRPr sz="3200">
                <a:solidFill>
                  <a:srgbClr val="000000"/>
                </a:solidFill>
                <a:latin typeface="Helvetica Neue Medium"/>
                <a:ea typeface="Helvetica Neue Medium"/>
                <a:cs typeface="Helvetica Neue Medium"/>
                <a:sym typeface="Helvetica Neue Medium"/>
              </a:defRPr>
            </a:pPr>
            <a:r>
              <a:rPr dirty="0" err="1"/>
              <a:t>Nach</a:t>
            </a:r>
            <a:r>
              <a:rPr dirty="0"/>
              <a:t> </a:t>
            </a:r>
            <a:r>
              <a:rPr dirty="0" err="1"/>
              <a:t>Möglichkeit</a:t>
            </a:r>
            <a:r>
              <a:rPr dirty="0"/>
              <a:t> </a:t>
            </a:r>
            <a:r>
              <a:rPr dirty="0" err="1"/>
              <a:t>ist</a:t>
            </a:r>
            <a:r>
              <a:rPr dirty="0"/>
              <a:t> 4. </a:t>
            </a:r>
            <a:r>
              <a:rPr dirty="0" err="1"/>
              <a:t>nicht</a:t>
            </a:r>
            <a:r>
              <a:rPr dirty="0"/>
              <a:t> </a:t>
            </a:r>
            <a:r>
              <a:rPr dirty="0" err="1"/>
              <a:t>nötig</a:t>
            </a:r>
            <a:r>
              <a:rPr dirty="0"/>
              <a:t>, </a:t>
            </a:r>
            <a:r>
              <a:rPr dirty="0" err="1"/>
              <a:t>wenn</a:t>
            </a:r>
            <a:r>
              <a:rPr dirty="0"/>
              <a:t> </a:t>
            </a:r>
            <a:r>
              <a:rPr dirty="0" err="1"/>
              <a:t>es</a:t>
            </a:r>
            <a:r>
              <a:rPr dirty="0"/>
              <a:t> so </a:t>
            </a:r>
            <a:r>
              <a:rPr dirty="0" err="1"/>
              <a:t>eingestellt</a:t>
            </a:r>
            <a:r>
              <a:rPr dirty="0"/>
              <a:t> </a:t>
            </a:r>
            <a:r>
              <a:rPr dirty="0" err="1"/>
              <a:t>werden</a:t>
            </a:r>
            <a:r>
              <a:rPr dirty="0"/>
              <a:t> </a:t>
            </a:r>
            <a:r>
              <a:rPr dirty="0" err="1"/>
              <a:t>kann</a:t>
            </a:r>
            <a:r>
              <a:rPr dirty="0"/>
              <a:t>, </a:t>
            </a:r>
            <a:r>
              <a:rPr dirty="0" err="1"/>
              <a:t>dass</a:t>
            </a:r>
            <a:r>
              <a:rPr dirty="0"/>
              <a:t> die </a:t>
            </a:r>
            <a:r>
              <a:rPr dirty="0" err="1"/>
              <a:t>Inhalte</a:t>
            </a:r>
            <a:r>
              <a:rPr dirty="0"/>
              <a:t> </a:t>
            </a:r>
            <a:r>
              <a:rPr dirty="0" err="1"/>
              <a:t>sofort</a:t>
            </a:r>
            <a:r>
              <a:rPr dirty="0"/>
              <a:t> </a:t>
            </a:r>
            <a:r>
              <a:rPr dirty="0" err="1"/>
              <a:t>beim</a:t>
            </a:r>
            <a:r>
              <a:rPr dirty="0"/>
              <a:t> </a:t>
            </a:r>
            <a:r>
              <a:rPr dirty="0" err="1"/>
              <a:t>Auswählen</a:t>
            </a:r>
            <a:r>
              <a:rPr dirty="0"/>
              <a:t> </a:t>
            </a:r>
            <a:r>
              <a:rPr dirty="0" err="1"/>
              <a:t>eines</a:t>
            </a:r>
            <a:r>
              <a:rPr dirty="0"/>
              <a:t> </a:t>
            </a:r>
            <a:r>
              <a:rPr dirty="0" err="1"/>
              <a:t>Suchkriteriums</a:t>
            </a:r>
            <a:r>
              <a:rPr dirty="0"/>
              <a:t> </a:t>
            </a:r>
            <a:r>
              <a:rPr dirty="0" err="1"/>
              <a:t>gefiltert</a:t>
            </a:r>
            <a:r>
              <a:rPr dirty="0"/>
              <a:t> </a:t>
            </a:r>
            <a:r>
              <a:rPr dirty="0" err="1"/>
              <a:t>werden</a:t>
            </a:r>
            <a:r>
              <a:rPr dirty="0"/>
              <a:t>. </a:t>
            </a:r>
          </a:p>
          <a:p>
            <a:pPr marL="1625600" lvl="2" indent="-406400" algn="l" defTabSz="825500">
              <a:buSzPct val="123000"/>
              <a:buChar char="•"/>
              <a:defRPr sz="3200">
                <a:solidFill>
                  <a:srgbClr val="000000"/>
                </a:solidFill>
                <a:latin typeface="Helvetica Neue Medium"/>
                <a:ea typeface="Helvetica Neue Medium"/>
                <a:cs typeface="Helvetica Neue Medium"/>
                <a:sym typeface="Helvetica Neue Medium"/>
              </a:defRPr>
            </a:pPr>
            <a:r>
              <a:rPr dirty="0" err="1"/>
              <a:t>Filtermöglichkeiten</a:t>
            </a:r>
            <a:r>
              <a:rPr dirty="0"/>
              <a:t> 1.-3. </a:t>
            </a:r>
            <a:r>
              <a:rPr dirty="0" err="1"/>
              <a:t>könnten</a:t>
            </a:r>
            <a:r>
              <a:rPr dirty="0"/>
              <a:t> </a:t>
            </a:r>
            <a:r>
              <a:rPr dirty="0" err="1"/>
              <a:t>im</a:t>
            </a:r>
            <a:r>
              <a:rPr dirty="0"/>
              <a:t> </a:t>
            </a:r>
            <a:r>
              <a:rPr dirty="0" err="1"/>
              <a:t>Endprodukt</a:t>
            </a:r>
            <a:r>
              <a:rPr dirty="0"/>
              <a:t> </a:t>
            </a:r>
            <a:r>
              <a:rPr dirty="0" err="1"/>
              <a:t>andere</a:t>
            </a:r>
            <a:r>
              <a:rPr dirty="0"/>
              <a:t> sein </a:t>
            </a:r>
            <a:r>
              <a:rPr dirty="0" err="1"/>
              <a:t>bzw</a:t>
            </a:r>
            <a:r>
              <a:rPr dirty="0"/>
              <a:t>. </a:t>
            </a:r>
            <a:r>
              <a:rPr dirty="0" err="1"/>
              <a:t>zusätzliche</a:t>
            </a:r>
            <a:r>
              <a:rPr dirty="0"/>
              <a:t> </a:t>
            </a:r>
            <a:r>
              <a:rPr dirty="0" err="1"/>
              <a:t>könnten</a:t>
            </a:r>
            <a:r>
              <a:rPr dirty="0"/>
              <a:t> </a:t>
            </a:r>
            <a:r>
              <a:rPr dirty="0" err="1"/>
              <a:t>dabei</a:t>
            </a:r>
            <a:r>
              <a:rPr dirty="0"/>
              <a:t> sein (</a:t>
            </a:r>
            <a:r>
              <a:rPr dirty="0" err="1"/>
              <a:t>z.B</a:t>
            </a:r>
            <a:r>
              <a:rPr dirty="0"/>
              <a:t>. </a:t>
            </a:r>
            <a:r>
              <a:rPr dirty="0" err="1"/>
              <a:t>mehrere</a:t>
            </a:r>
            <a:r>
              <a:rPr dirty="0"/>
              <a:t> Tags </a:t>
            </a:r>
            <a:r>
              <a:rPr dirty="0" err="1"/>
              <a:t>auswählen</a:t>
            </a:r>
            <a:r>
              <a:rPr dirty="0"/>
              <a:t> </a:t>
            </a:r>
            <a:r>
              <a:rPr dirty="0" err="1"/>
              <a:t>zu</a:t>
            </a:r>
            <a:r>
              <a:rPr dirty="0"/>
              <a:t> </a:t>
            </a:r>
            <a:r>
              <a:rPr dirty="0" err="1"/>
              <a:t>können</a:t>
            </a:r>
            <a:r>
              <a:rPr dirty="0"/>
              <a:t>).</a:t>
            </a:r>
          </a:p>
        </p:txBody>
      </p:sp>
      <p:sp>
        <p:nvSpPr>
          <p:cNvPr id="196" name="1"/>
          <p:cNvSpPr/>
          <p:nvPr/>
        </p:nvSpPr>
        <p:spPr>
          <a:xfrm>
            <a:off x="8200373" y="5781247"/>
            <a:ext cx="948359" cy="949721"/>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t>1</a:t>
            </a:r>
          </a:p>
        </p:txBody>
      </p:sp>
      <p:sp>
        <p:nvSpPr>
          <p:cNvPr id="197" name="2"/>
          <p:cNvSpPr/>
          <p:nvPr/>
        </p:nvSpPr>
        <p:spPr>
          <a:xfrm>
            <a:off x="8526984" y="6874747"/>
            <a:ext cx="948359" cy="949721"/>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t>2</a:t>
            </a:r>
          </a:p>
        </p:txBody>
      </p:sp>
      <p:sp>
        <p:nvSpPr>
          <p:cNvPr id="198" name="3"/>
          <p:cNvSpPr/>
          <p:nvPr/>
        </p:nvSpPr>
        <p:spPr>
          <a:xfrm>
            <a:off x="8768284" y="7980947"/>
            <a:ext cx="948359" cy="949721"/>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t>3</a:t>
            </a:r>
          </a:p>
        </p:txBody>
      </p:sp>
      <p:sp>
        <p:nvSpPr>
          <p:cNvPr id="199" name="4"/>
          <p:cNvSpPr/>
          <p:nvPr/>
        </p:nvSpPr>
        <p:spPr>
          <a:xfrm>
            <a:off x="9452419" y="9510305"/>
            <a:ext cx="948358" cy="949721"/>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t>4</a:t>
            </a:r>
          </a:p>
        </p:txBody>
      </p:sp>
      <p:sp>
        <p:nvSpPr>
          <p:cNvPr id="200" name="Slide Number"/>
          <p:cNvSpPr txBox="1">
            <a:spLocks noGrp="1"/>
          </p:cNvSpPr>
          <p:nvPr>
            <p:ph type="sldNum" sz="quarter" idx="4294967295"/>
          </p:nvPr>
        </p:nvSpPr>
        <p:spPr>
          <a:xfrm>
            <a:off x="11776364" y="13078691"/>
            <a:ext cx="530089" cy="37690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dirty="0"/>
          </a:p>
        </p:txBody>
      </p:sp>
      <p:sp>
        <p:nvSpPr>
          <p:cNvPr id="11" name="Rectangle"/>
          <p:cNvSpPr/>
          <p:nvPr/>
        </p:nvSpPr>
        <p:spPr>
          <a:xfrm>
            <a:off x="0" y="0"/>
            <a:ext cx="15621561" cy="878443"/>
          </a:xfrm>
          <a:prstGeom prst="rect">
            <a:avLst/>
          </a:prstGeom>
          <a:solidFill>
            <a:srgbClr val="0076BA"/>
          </a:solidFill>
          <a:ln w="12700">
            <a:miter lim="400000"/>
          </a:ln>
        </p:spPr>
        <p:txBody>
          <a:bodyPr lIns="50800" tIns="50800" rIns="50800" bIns="50800" anchor="ctr"/>
          <a:lstStyle/>
          <a:p>
            <a:pPr algn="l" defTabSz="825500">
              <a:defRPr sz="3200">
                <a:solidFill>
                  <a:srgbClr val="FFFFFF"/>
                </a:solidFill>
                <a:latin typeface="Helvetica Neue Medium"/>
                <a:ea typeface="Helvetica Neue Medium"/>
                <a:cs typeface="Helvetica Neue Medium"/>
                <a:sym typeface="Helvetica Neue Medium"/>
              </a:defRPr>
            </a:pPr>
            <a:r>
              <a:rPr lang="en-US" dirty="0" smtClean="0"/>
              <a:t>	2. Wireframes und </a:t>
            </a:r>
            <a:r>
              <a:rPr lang="en-US" dirty="0" err="1" smtClean="0"/>
              <a:t>Funktionalitäten</a:t>
            </a:r>
            <a:r>
              <a:rPr lang="en-US" dirty="0" smtClean="0"/>
              <a:t>: </a:t>
            </a:r>
            <a:r>
              <a:rPr lang="en-US" dirty="0" err="1" smtClean="0"/>
              <a:t>Filtermöglichkeit</a:t>
            </a:r>
            <a:r>
              <a:rPr lang="en-US" dirty="0" smtClean="0"/>
              <a:t> der </a:t>
            </a:r>
            <a:r>
              <a:rPr lang="en-US" dirty="0" err="1" smtClean="0"/>
              <a:t>Themen</a:t>
            </a:r>
            <a:endParaRPr lang="de-DE"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lide Number"/>
          <p:cNvSpPr txBox="1">
            <a:spLocks noGrp="1"/>
          </p:cNvSpPr>
          <p:nvPr>
            <p:ph type="sldNum" sz="quarter" idx="4294967295"/>
          </p:nvPr>
        </p:nvSpPr>
        <p:spPr>
          <a:xfrm>
            <a:off x="12001499" y="13080999"/>
            <a:ext cx="368505"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223" name="Rectangle"/>
          <p:cNvSpPr/>
          <p:nvPr/>
        </p:nvSpPr>
        <p:spPr>
          <a:xfrm>
            <a:off x="-10592" y="-25781"/>
            <a:ext cx="24405184" cy="13767562"/>
          </a:xfrm>
          <a:prstGeom prst="rect">
            <a:avLst/>
          </a:prstGeom>
          <a:solidFill>
            <a:schemeClr val="accent1">
              <a:lumOff val="-13575"/>
            </a:scheme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24" name="3. Anwendungsstruktur"/>
          <p:cNvSpPr txBox="1"/>
          <p:nvPr/>
        </p:nvSpPr>
        <p:spPr>
          <a:xfrm>
            <a:off x="719277" y="3095261"/>
            <a:ext cx="22756808" cy="1726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11000">
                <a:solidFill>
                  <a:srgbClr val="FFFFFF"/>
                </a:solidFill>
              </a:defRPr>
            </a:lvl1pPr>
          </a:lstStyle>
          <a:p>
            <a:r>
              <a:t>3. Anwendungsstruktur</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Klick auf Arbeitsthema =&gt; Popup zeigt weitere Infos wie Url, Tags, Beschreibung, etc…"/>
          <p:cNvSpPr/>
          <p:nvPr/>
        </p:nvSpPr>
        <p:spPr>
          <a:xfrm>
            <a:off x="2001236" y="9783007"/>
            <a:ext cx="19750399" cy="2508299"/>
          </a:xfrm>
          <a:prstGeom prst="rect">
            <a:avLst/>
          </a:prstGeom>
          <a:solidFill>
            <a:srgbClr val="80E15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lstStyle/>
          <a:p>
            <a:pPr algn="l" defTabSz="825500">
              <a:defRPr sz="3200">
                <a:solidFill>
                  <a:srgbClr val="000000"/>
                </a:solidFill>
                <a:latin typeface="Helvetica Neue Medium"/>
                <a:ea typeface="Helvetica Neue Medium"/>
                <a:cs typeface="Helvetica Neue Medium"/>
                <a:sym typeface="Helvetica Neue Medium"/>
              </a:defRPr>
            </a:pPr>
            <a:endParaRPr dirty="0"/>
          </a:p>
          <a:p>
            <a:pPr marL="1481455" lvl="1" indent="-592455"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a:t>Model (unterteilt in </a:t>
            </a:r>
            <a:r>
              <a:rPr lang="de-DE" dirty="0" err="1"/>
              <a:t>Requester</a:t>
            </a:r>
            <a:r>
              <a:rPr lang="de-DE" dirty="0"/>
              <a:t> und </a:t>
            </a:r>
            <a:r>
              <a:rPr lang="de-DE" dirty="0" smtClean="0"/>
              <a:t>Parser): zuständig </a:t>
            </a:r>
            <a:r>
              <a:rPr lang="de-DE" dirty="0"/>
              <a:t>für Daten und Verarbeitung</a:t>
            </a:r>
            <a:endParaRPr dirty="0"/>
          </a:p>
          <a:p>
            <a:pPr marL="1481455" lvl="1" indent="-592455"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a:t>View (basiert auf Angular und HTML</a:t>
            </a:r>
            <a:r>
              <a:rPr lang="de-DE" dirty="0" smtClean="0"/>
              <a:t>): </a:t>
            </a:r>
            <a:r>
              <a:rPr lang="de-DE" dirty="0"/>
              <a:t>erstellt aus Daten die Ansicht</a:t>
            </a:r>
          </a:p>
          <a:p>
            <a:pPr marL="1481455" lvl="1" indent="-592455"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smtClean="0"/>
              <a:t>Controller: </a:t>
            </a:r>
            <a:r>
              <a:rPr lang="de-DE" dirty="0"/>
              <a:t>enthält Funktionen zur Interaktion mit  Model und View, modular und einfach erweiterbar</a:t>
            </a:r>
          </a:p>
          <a:p>
            <a:pPr algn="l" defTabSz="825500">
              <a:lnSpc>
                <a:spcPct val="200000"/>
              </a:lnSpc>
              <a:defRPr sz="3200">
                <a:solidFill>
                  <a:srgbClr val="000000"/>
                </a:solidFill>
                <a:latin typeface="Helvetica Neue Medium"/>
                <a:ea typeface="Helvetica Neue Medium"/>
                <a:cs typeface="Helvetica Neue Medium"/>
                <a:sym typeface="Helvetica Neue Medium"/>
              </a:defRPr>
            </a:pPr>
            <a:endParaRPr dirty="0"/>
          </a:p>
        </p:txBody>
      </p:sp>
      <p:grpSp>
        <p:nvGrpSpPr>
          <p:cNvPr id="4" name="Gruppieren 3"/>
          <p:cNvGrpSpPr/>
          <p:nvPr/>
        </p:nvGrpSpPr>
        <p:grpSpPr>
          <a:xfrm>
            <a:off x="3491345" y="1672853"/>
            <a:ext cx="17138073" cy="7415730"/>
            <a:chOff x="875602" y="3770287"/>
            <a:chExt cx="15251499" cy="6353367"/>
          </a:xfrm>
        </p:grpSpPr>
        <p:sp>
          <p:nvSpPr>
            <p:cNvPr id="215" name="1"/>
            <p:cNvSpPr/>
            <p:nvPr/>
          </p:nvSpPr>
          <p:spPr>
            <a:xfrm>
              <a:off x="4664309" y="8593058"/>
              <a:ext cx="948359" cy="949721"/>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t>1</a:t>
              </a:r>
            </a:p>
          </p:txBody>
        </p:sp>
        <p:pic>
          <p:nvPicPr>
            <p:cNvPr id="2" name="Grafik 2">
              <a:extLst>
                <a:ext uri="{FF2B5EF4-FFF2-40B4-BE49-F238E27FC236}">
                  <a16:creationId xmlns:a16="http://schemas.microsoft.com/office/drawing/2014/main" xmlns="" id="{053296E3-D7D0-4FD5-A67F-33D33888A34D}"/>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875602" y="3904518"/>
              <a:ext cx="15251499" cy="6219136"/>
            </a:xfrm>
            <a:prstGeom prst="rect">
              <a:avLst/>
            </a:prstGeom>
          </p:spPr>
        </p:pic>
        <p:sp>
          <p:nvSpPr>
            <p:cNvPr id="216" name="2"/>
            <p:cNvSpPr/>
            <p:nvPr/>
          </p:nvSpPr>
          <p:spPr>
            <a:xfrm>
              <a:off x="12980773" y="7911180"/>
              <a:ext cx="948359" cy="949720"/>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rPr lang="de-DE" dirty="0"/>
                <a:t>2</a:t>
              </a:r>
              <a:endParaRPr dirty="0"/>
            </a:p>
          </p:txBody>
        </p:sp>
        <p:sp>
          <p:nvSpPr>
            <p:cNvPr id="217" name="3"/>
            <p:cNvSpPr/>
            <p:nvPr/>
          </p:nvSpPr>
          <p:spPr>
            <a:xfrm>
              <a:off x="9782073" y="3770287"/>
              <a:ext cx="948359" cy="949721"/>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t>3</a:t>
              </a:r>
            </a:p>
          </p:txBody>
        </p:sp>
      </p:grpSp>
      <p:sp>
        <p:nvSpPr>
          <p:cNvPr id="11" name="Rectangle"/>
          <p:cNvSpPr/>
          <p:nvPr/>
        </p:nvSpPr>
        <p:spPr>
          <a:xfrm>
            <a:off x="0" y="0"/>
            <a:ext cx="15621561" cy="878443"/>
          </a:xfrm>
          <a:prstGeom prst="rect">
            <a:avLst/>
          </a:prstGeom>
          <a:solidFill>
            <a:srgbClr val="0076BA"/>
          </a:solidFill>
          <a:ln w="12700">
            <a:miter lim="400000"/>
          </a:ln>
        </p:spPr>
        <p:txBody>
          <a:bodyPr lIns="50800" tIns="50800" rIns="50800" bIns="50800" anchor="ctr"/>
          <a:lstStyle/>
          <a:p>
            <a:pPr algn="l" defTabSz="825500">
              <a:defRPr sz="3200">
                <a:solidFill>
                  <a:srgbClr val="FFFFFF"/>
                </a:solidFill>
                <a:latin typeface="Helvetica Neue Medium"/>
                <a:ea typeface="Helvetica Neue Medium"/>
                <a:cs typeface="Helvetica Neue Medium"/>
                <a:sym typeface="Helvetica Neue Medium"/>
              </a:defRPr>
            </a:pPr>
            <a:r>
              <a:rPr lang="en-US" dirty="0" smtClean="0"/>
              <a:t>	3. </a:t>
            </a:r>
            <a:r>
              <a:rPr lang="en-US" dirty="0" err="1" smtClean="0"/>
              <a:t>Anwendungsstruktur</a:t>
            </a:r>
            <a:r>
              <a:rPr lang="en-US" dirty="0" smtClean="0"/>
              <a:t>: MVC-Software-</a:t>
            </a:r>
            <a:r>
              <a:rPr lang="en-US" dirty="0" err="1" smtClean="0"/>
              <a:t>Architektur</a:t>
            </a:r>
            <a:endParaRPr lang="de-DE" dirty="0"/>
          </a:p>
        </p:txBody>
      </p:sp>
      <p:sp>
        <p:nvSpPr>
          <p:cNvPr id="12" name="Slide Number"/>
          <p:cNvSpPr txBox="1">
            <a:spLocks/>
          </p:cNvSpPr>
          <p:nvPr/>
        </p:nvSpPr>
        <p:spPr>
          <a:xfrm>
            <a:off x="11790219" y="13037127"/>
            <a:ext cx="579786" cy="41847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a:lstStyle>
          <a:p>
            <a:r>
              <a:rPr lang="en-US" dirty="0" smtClean="0"/>
              <a:t>12</a:t>
            </a:r>
            <a:endParaRPr lang="en-US" dirty="0"/>
          </a:p>
        </p:txBody>
      </p:sp>
    </p:spTree>
    <p:extLst>
      <p:ext uri="{BB962C8B-B14F-4D97-AF65-F5344CB8AC3E}">
        <p14:creationId xmlns:p14="http://schemas.microsoft.com/office/powerpoint/2010/main" val="95963325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lide Number"/>
          <p:cNvSpPr txBox="1">
            <a:spLocks noGrp="1"/>
          </p:cNvSpPr>
          <p:nvPr>
            <p:ph type="sldNum" sz="quarter" idx="4294967295"/>
          </p:nvPr>
        </p:nvSpPr>
        <p:spPr>
          <a:xfrm>
            <a:off x="11790219" y="13037127"/>
            <a:ext cx="579786" cy="41847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dirty="0"/>
          </a:p>
        </p:txBody>
      </p:sp>
      <p:sp>
        <p:nvSpPr>
          <p:cNvPr id="4" name="Textfeld 3">
            <a:extLst>
              <a:ext uri="{FF2B5EF4-FFF2-40B4-BE49-F238E27FC236}">
                <a16:creationId xmlns:a16="http://schemas.microsoft.com/office/drawing/2014/main" xmlns="" id="{D0C3A541-5009-4694-A1C9-E5298C9A040D}"/>
              </a:ext>
            </a:extLst>
          </p:cNvPr>
          <p:cNvSpPr txBox="1"/>
          <p:nvPr/>
        </p:nvSpPr>
        <p:spPr>
          <a:xfrm>
            <a:off x="894345" y="1899604"/>
            <a:ext cx="21058908" cy="74892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4000" dirty="0">
                <a:solidFill>
                  <a:srgbClr val="000000"/>
                </a:solidFill>
                <a:latin typeface="Arial"/>
              </a:rPr>
              <a:t>Um einen reibungslosen Ablauf in der praktischen Umsetzung unserer Pläne zu garantieren, muss ein ausreichend guter Plan auch zur Umsetzung der Software existieren. Planlose Ansätze können, besonders in großen Projekten, viel Zeit durch unnötiges Suchen von Fehlern kosten. Für den folgenden Aufbau haben wir uns für den MVC Ansatz entschieden. MVC steht für Model, View, Controller und definiert eine klare Trennung von Software-Elementen und Datenflüssen, abhängig von der jeweiligen Funktion und Aufgabe der Komponenten. Das Model enthält die grundlegende Datenstruktur und die Funktionalität zur korrekten Verarbeitung der Daten. Die View nutzt die Informationen, die durch das Model übergeben werden und ist für die Darstellung des so genannten User Interface zuständig. Der Controller steuert die Anwendung. Indem der Nutzer mit Elementen der Anwendung interagiert, können definierte Prozeduren ausgelöst werden, die vom Controller übernommen werden.</a:t>
            </a:r>
          </a:p>
        </p:txBody>
      </p:sp>
      <p:sp>
        <p:nvSpPr>
          <p:cNvPr id="6" name="Rectangle"/>
          <p:cNvSpPr/>
          <p:nvPr/>
        </p:nvSpPr>
        <p:spPr>
          <a:xfrm>
            <a:off x="0" y="0"/>
            <a:ext cx="15621561" cy="878443"/>
          </a:xfrm>
          <a:prstGeom prst="rect">
            <a:avLst/>
          </a:prstGeom>
          <a:solidFill>
            <a:srgbClr val="0076BA"/>
          </a:solidFill>
          <a:ln w="12700">
            <a:miter lim="400000"/>
          </a:ln>
        </p:spPr>
        <p:txBody>
          <a:bodyPr lIns="50800" tIns="50800" rIns="50800" bIns="50800" anchor="ctr"/>
          <a:lstStyle/>
          <a:p>
            <a:pPr algn="l" defTabSz="825500">
              <a:defRPr sz="3200">
                <a:solidFill>
                  <a:srgbClr val="FFFFFF"/>
                </a:solidFill>
                <a:latin typeface="Helvetica Neue Medium"/>
                <a:ea typeface="Helvetica Neue Medium"/>
                <a:cs typeface="Helvetica Neue Medium"/>
                <a:sym typeface="Helvetica Neue Medium"/>
              </a:defRPr>
            </a:pPr>
            <a:r>
              <a:rPr lang="en-US" dirty="0" smtClean="0"/>
              <a:t>	3. </a:t>
            </a:r>
            <a:r>
              <a:rPr lang="en-US" dirty="0" err="1" smtClean="0"/>
              <a:t>Anwendungsstruktur</a:t>
            </a:r>
            <a:r>
              <a:rPr lang="en-US" dirty="0" smtClean="0"/>
              <a:t>: MVC-Software-</a:t>
            </a:r>
            <a:r>
              <a:rPr lang="en-US" dirty="0" err="1" smtClean="0"/>
              <a:t>Architektur</a:t>
            </a:r>
            <a:endParaRPr lang="de-DE" dirty="0"/>
          </a:p>
        </p:txBody>
      </p:sp>
    </p:spTree>
    <p:extLst>
      <p:ext uri="{BB962C8B-B14F-4D97-AF65-F5344CB8AC3E}">
        <p14:creationId xmlns:p14="http://schemas.microsoft.com/office/powerpoint/2010/main" val="215937982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Klick auf Arbeitsthema =&gt; Popup zeigt weitere Infos wie Url, Tags, Beschreibung, etc…"/>
          <p:cNvSpPr/>
          <p:nvPr/>
        </p:nvSpPr>
        <p:spPr>
          <a:xfrm>
            <a:off x="2232168" y="9683675"/>
            <a:ext cx="19602597" cy="2452908"/>
          </a:xfrm>
          <a:prstGeom prst="rect">
            <a:avLst/>
          </a:prstGeom>
          <a:solidFill>
            <a:srgbClr val="80E15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lstStyle/>
          <a:p>
            <a:pPr marL="1481455" lvl="1" indent="-592455" algn="l" defTabSz="825500">
              <a:buSzPct val="100000"/>
              <a:buAutoNum type="arabicPeriod"/>
              <a:defRPr sz="3200">
                <a:solidFill>
                  <a:srgbClr val="000000"/>
                </a:solidFill>
                <a:latin typeface="Helvetica Neue Medium"/>
                <a:ea typeface="Helvetica Neue Medium"/>
                <a:cs typeface="Helvetica Neue Medium"/>
                <a:sym typeface="Helvetica Neue Medium"/>
              </a:defRPr>
            </a:pPr>
            <a:endParaRPr lang="de-DE" dirty="0" smtClean="0"/>
          </a:p>
          <a:p>
            <a:pPr marL="1481455" lvl="1" indent="-592455"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err="1" smtClean="0"/>
              <a:t>Requester</a:t>
            </a:r>
            <a:r>
              <a:rPr lang="de-DE" dirty="0" smtClean="0"/>
              <a:t> </a:t>
            </a:r>
            <a:r>
              <a:rPr lang="de-DE" dirty="0"/>
              <a:t>ist </a:t>
            </a:r>
            <a:r>
              <a:rPr lang="de-DE" dirty="0" smtClean="0"/>
              <a:t>zuständig</a:t>
            </a:r>
            <a:r>
              <a:rPr lang="de-DE" dirty="0"/>
              <a:t> zum Abfragen der Daten</a:t>
            </a:r>
          </a:p>
          <a:p>
            <a:pPr marL="1481455" lvl="1" indent="-592455" algn="l" defTabSz="825500">
              <a:buSzPct val="100000"/>
              <a:buFontTx/>
              <a:buAutoNum type="arabicPeriod"/>
              <a:defRPr sz="3200">
                <a:solidFill>
                  <a:srgbClr val="000000"/>
                </a:solidFill>
                <a:latin typeface="Helvetica Neue Medium"/>
                <a:ea typeface="Helvetica Neue Medium"/>
                <a:cs typeface="Helvetica Neue Medium"/>
                <a:sym typeface="Helvetica Neue Medium"/>
              </a:defRPr>
            </a:pPr>
            <a:r>
              <a:rPr lang="de-DE" dirty="0"/>
              <a:t>Parser wandelt die Daten in ein Format um, das eine einfach Verwertung dieser </a:t>
            </a:r>
            <a:r>
              <a:rPr lang="de-DE" dirty="0" smtClean="0"/>
              <a:t>ermöglicht und stellt </a:t>
            </a:r>
            <a:r>
              <a:rPr lang="de-DE" dirty="0"/>
              <a:t>danach die Daten </a:t>
            </a:r>
            <a:r>
              <a:rPr lang="de-DE" dirty="0"/>
              <a:t>für spätere </a:t>
            </a:r>
            <a:r>
              <a:rPr lang="de-DE" dirty="0" smtClean="0"/>
              <a:t>Funktionen </a:t>
            </a:r>
            <a:r>
              <a:rPr lang="de-DE" dirty="0" smtClean="0"/>
              <a:t>zur Verfügung</a:t>
            </a:r>
            <a:endParaRPr lang="de-DE" dirty="0"/>
          </a:p>
        </p:txBody>
      </p:sp>
      <p:sp>
        <p:nvSpPr>
          <p:cNvPr id="220" name="Slide Number"/>
          <p:cNvSpPr txBox="1">
            <a:spLocks noGrp="1"/>
          </p:cNvSpPr>
          <p:nvPr>
            <p:ph type="sldNum" sz="quarter" idx="4294967295"/>
          </p:nvPr>
        </p:nvSpPr>
        <p:spPr>
          <a:xfrm>
            <a:off x="11817927" y="13055037"/>
            <a:ext cx="552077" cy="40056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dirty="0"/>
          </a:p>
        </p:txBody>
      </p:sp>
      <p:pic>
        <p:nvPicPr>
          <p:cNvPr id="4" name="Grafik 4">
            <a:extLst>
              <a:ext uri="{FF2B5EF4-FFF2-40B4-BE49-F238E27FC236}">
                <a16:creationId xmlns:a16="http://schemas.microsoft.com/office/drawing/2014/main" xmlns="" id="{E073F798-6DAA-4AA5-88CD-482D835700C8}"/>
              </a:ext>
            </a:extLst>
          </p:cNvPr>
          <p:cNvPicPr>
            <a:picLocks noChangeAspect="1"/>
          </p:cNvPicPr>
          <p:nvPr/>
        </p:nvPicPr>
        <p:blipFill>
          <a:blip r:embed="rId2"/>
          <a:stretch>
            <a:fillRect/>
          </a:stretch>
        </p:blipFill>
        <p:spPr>
          <a:xfrm>
            <a:off x="4810402" y="2275895"/>
            <a:ext cx="14015049" cy="6010327"/>
          </a:xfrm>
          <a:prstGeom prst="rect">
            <a:avLst/>
          </a:prstGeom>
        </p:spPr>
      </p:pic>
      <p:sp>
        <p:nvSpPr>
          <p:cNvPr id="7" name="Rectangle"/>
          <p:cNvSpPr/>
          <p:nvPr/>
        </p:nvSpPr>
        <p:spPr>
          <a:xfrm>
            <a:off x="0" y="0"/>
            <a:ext cx="15621561" cy="878443"/>
          </a:xfrm>
          <a:prstGeom prst="rect">
            <a:avLst/>
          </a:prstGeom>
          <a:solidFill>
            <a:srgbClr val="0076BA"/>
          </a:solidFill>
          <a:ln w="12700">
            <a:miter lim="400000"/>
          </a:ln>
        </p:spPr>
        <p:txBody>
          <a:bodyPr lIns="50800" tIns="50800" rIns="50800" bIns="50800" anchor="ctr"/>
          <a:lstStyle/>
          <a:p>
            <a:pPr algn="l" defTabSz="825500">
              <a:defRPr sz="3200">
                <a:solidFill>
                  <a:srgbClr val="FFFFFF"/>
                </a:solidFill>
                <a:latin typeface="Helvetica Neue Medium"/>
                <a:ea typeface="Helvetica Neue Medium"/>
                <a:cs typeface="Helvetica Neue Medium"/>
                <a:sym typeface="Helvetica Neue Medium"/>
              </a:defRPr>
            </a:pPr>
            <a:r>
              <a:rPr lang="en-US" dirty="0" smtClean="0"/>
              <a:t>	3. </a:t>
            </a:r>
            <a:r>
              <a:rPr lang="en-US" dirty="0" err="1" smtClean="0"/>
              <a:t>Anwendungsstruktur</a:t>
            </a:r>
            <a:r>
              <a:rPr lang="en-US" dirty="0" smtClean="0"/>
              <a:t>: Model</a:t>
            </a:r>
            <a:endParaRPr lang="de-DE" dirty="0"/>
          </a:p>
        </p:txBody>
      </p:sp>
      <p:sp>
        <p:nvSpPr>
          <p:cNvPr id="8" name="1"/>
          <p:cNvSpPr/>
          <p:nvPr/>
        </p:nvSpPr>
        <p:spPr>
          <a:xfrm>
            <a:off x="10292409" y="5808956"/>
            <a:ext cx="948359" cy="949721"/>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t>1</a:t>
            </a:r>
          </a:p>
        </p:txBody>
      </p:sp>
      <p:sp>
        <p:nvSpPr>
          <p:cNvPr id="9" name="2"/>
          <p:cNvSpPr/>
          <p:nvPr/>
        </p:nvSpPr>
        <p:spPr>
          <a:xfrm>
            <a:off x="15621561" y="5808956"/>
            <a:ext cx="948359" cy="949721"/>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t>2</a:t>
            </a:r>
          </a:p>
        </p:txBody>
      </p:sp>
    </p:spTree>
    <p:extLst>
      <p:ext uri="{BB962C8B-B14F-4D97-AF65-F5344CB8AC3E}">
        <p14:creationId xmlns:p14="http://schemas.microsoft.com/office/powerpoint/2010/main" val="114012796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lide Number"/>
          <p:cNvSpPr txBox="1">
            <a:spLocks noGrp="1"/>
          </p:cNvSpPr>
          <p:nvPr>
            <p:ph type="sldNum" sz="quarter" idx="4294967295"/>
          </p:nvPr>
        </p:nvSpPr>
        <p:spPr>
          <a:xfrm>
            <a:off x="11707091" y="13037127"/>
            <a:ext cx="662913" cy="41847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dirty="0"/>
          </a:p>
        </p:txBody>
      </p:sp>
      <p:sp>
        <p:nvSpPr>
          <p:cNvPr id="4" name="Textfeld 3">
            <a:extLst>
              <a:ext uri="{FF2B5EF4-FFF2-40B4-BE49-F238E27FC236}">
                <a16:creationId xmlns:a16="http://schemas.microsoft.com/office/drawing/2014/main" xmlns="" id="{D0C3A541-5009-4694-A1C9-E5298C9A040D}"/>
              </a:ext>
            </a:extLst>
          </p:cNvPr>
          <p:cNvSpPr txBox="1"/>
          <p:nvPr/>
        </p:nvSpPr>
        <p:spPr>
          <a:xfrm>
            <a:off x="852780" y="1089512"/>
            <a:ext cx="22118056" cy="117365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600" dirty="0">
                <a:solidFill>
                  <a:srgbClr val="000000"/>
                </a:solidFill>
                <a:latin typeface="Arial"/>
                <a:ea typeface="+mn-lt"/>
                <a:cs typeface="+mn-lt"/>
              </a:rPr>
              <a:t>Das Model besteht in unserem Projekt aus mehreren Elementen. Der "Requester" ist für das Abfragen von Informationen zuständig. Die XML Datenbank, die über das Community Mashup verfügbar ist, wird durch den Requester ausgelesen. In der späteren Verarbeitung der Datenbank ist es zudem nötig, Verlinkungen zu graphischen Medien aufzulösen. Der Requester soll auch diese Medien anfragen und an den Parser weiter geben. Dem Parser werden die Rohdaten vom Requester übergeben, die von ihm verarbeitet werden. Die Daten sollen an dieser Stelle in ein Format gebracht werden, welches die weitere Arbeit durch andere Softwareelemente vereinfacht. Die aufbereiteten Daten werden vom Parser-Element an die Viewkomponente übergeben zur endgültigen Darstellung. Nach der Verarbeitung aller Daten durch den Parser, wird diese Softwarekomponente zum Bereitsteller dieser Daten und startet eine Wartephase. </a:t>
            </a:r>
            <a:r>
              <a:rPr lang="en-US" sz="3600" dirty="0" smtClean="0">
                <a:solidFill>
                  <a:srgbClr val="000000"/>
                </a:solidFill>
                <a:latin typeface="Arial"/>
                <a:ea typeface="+mn-lt"/>
                <a:cs typeface="+mn-lt"/>
              </a:rPr>
              <a:t/>
            </a:r>
            <a:br>
              <a:rPr lang="en-US" sz="3600" dirty="0" smtClean="0">
                <a:solidFill>
                  <a:srgbClr val="000000"/>
                </a:solidFill>
                <a:latin typeface="Arial"/>
                <a:ea typeface="+mn-lt"/>
                <a:cs typeface="+mn-lt"/>
              </a:rPr>
            </a:br>
            <a:r>
              <a:rPr lang="en-US" sz="3600" dirty="0" err="1" smtClean="0">
                <a:solidFill>
                  <a:srgbClr val="000000"/>
                </a:solidFill>
                <a:latin typeface="Arial"/>
                <a:ea typeface="+mn-lt"/>
                <a:cs typeface="+mn-lt"/>
              </a:rPr>
              <a:t>Eine</a:t>
            </a:r>
            <a:r>
              <a:rPr lang="en-US" sz="3600" dirty="0" smtClean="0">
                <a:solidFill>
                  <a:srgbClr val="000000"/>
                </a:solidFill>
                <a:latin typeface="Arial"/>
                <a:ea typeface="+mn-lt"/>
                <a:cs typeface="+mn-lt"/>
              </a:rPr>
              <a:t> </a:t>
            </a:r>
            <a:r>
              <a:rPr lang="en-US" sz="3600" dirty="0" err="1" smtClean="0">
                <a:solidFill>
                  <a:srgbClr val="000000"/>
                </a:solidFill>
                <a:latin typeface="Arial"/>
                <a:ea typeface="+mn-lt"/>
                <a:cs typeface="+mn-lt"/>
              </a:rPr>
              <a:t>Parallelisierung</a:t>
            </a:r>
            <a:r>
              <a:rPr lang="en-US" sz="3600" dirty="0" smtClean="0">
                <a:solidFill>
                  <a:srgbClr val="000000"/>
                </a:solidFill>
                <a:latin typeface="Arial"/>
                <a:ea typeface="+mn-lt"/>
                <a:cs typeface="+mn-lt"/>
              </a:rPr>
              <a:t> </a:t>
            </a:r>
            <a:r>
              <a:rPr lang="en-US" sz="3600" dirty="0">
                <a:solidFill>
                  <a:srgbClr val="000000"/>
                </a:solidFill>
                <a:latin typeface="Arial"/>
                <a:ea typeface="+mn-lt"/>
                <a:cs typeface="+mn-lt"/>
              </a:rPr>
              <a:t>der Datenverarbeitung und Darstellung könnte das Nutzererlebnis verbessern, ist aber mit einem Mehraufwand in der Entwicklung verbunden. Da die aktuelle Menge an zu verarbeitenden Daten vergleichsweise gering ist, ist anzunehmen, dass </a:t>
            </a:r>
            <a:r>
              <a:rPr lang="en-US" sz="3600" dirty="0" err="1">
                <a:solidFill>
                  <a:srgbClr val="000000"/>
                </a:solidFill>
                <a:latin typeface="Arial"/>
                <a:ea typeface="+mn-lt"/>
                <a:cs typeface="+mn-lt"/>
              </a:rPr>
              <a:t>eine</a:t>
            </a:r>
            <a:r>
              <a:rPr lang="en-US" sz="3600" dirty="0">
                <a:solidFill>
                  <a:srgbClr val="000000"/>
                </a:solidFill>
                <a:latin typeface="Arial"/>
                <a:ea typeface="+mn-lt"/>
                <a:cs typeface="+mn-lt"/>
              </a:rPr>
              <a:t> </a:t>
            </a:r>
            <a:r>
              <a:rPr lang="en-US" sz="3600" dirty="0" err="1" smtClean="0">
                <a:solidFill>
                  <a:srgbClr val="000000"/>
                </a:solidFill>
                <a:latin typeface="Arial"/>
                <a:ea typeface="+mn-lt"/>
                <a:cs typeface="+mn-lt"/>
              </a:rPr>
              <a:t>schrittweise</a:t>
            </a:r>
            <a:r>
              <a:rPr lang="en-US" sz="3600" dirty="0" smtClean="0">
                <a:solidFill>
                  <a:srgbClr val="000000"/>
                </a:solidFill>
                <a:latin typeface="Arial"/>
                <a:ea typeface="+mn-lt"/>
                <a:cs typeface="+mn-lt"/>
              </a:rPr>
              <a:t> </a:t>
            </a:r>
            <a:r>
              <a:rPr lang="en-US" sz="3600" dirty="0">
                <a:solidFill>
                  <a:srgbClr val="000000"/>
                </a:solidFill>
                <a:latin typeface="Arial"/>
                <a:ea typeface="+mn-lt"/>
                <a:cs typeface="+mn-lt"/>
              </a:rPr>
              <a:t>Abwicklung von Datenverarbeitung und Darstellung wenig bis keinen Einfluss auf das Nutzererlebnis haben werden. </a:t>
            </a:r>
            <a:r>
              <a:rPr lang="en-US" sz="3600" dirty="0" err="1" smtClean="0">
                <a:solidFill>
                  <a:srgbClr val="000000"/>
                </a:solidFill>
                <a:latin typeface="Arial"/>
                <a:ea typeface="+mn-lt"/>
                <a:cs typeface="+mn-lt"/>
              </a:rPr>
              <a:t>Somit</a:t>
            </a:r>
            <a:r>
              <a:rPr lang="en-US" sz="3600" dirty="0" smtClean="0">
                <a:solidFill>
                  <a:srgbClr val="000000"/>
                </a:solidFill>
                <a:latin typeface="Arial"/>
                <a:ea typeface="+mn-lt"/>
                <a:cs typeface="+mn-lt"/>
              </a:rPr>
              <a:t> </a:t>
            </a:r>
            <a:r>
              <a:rPr lang="en-US" sz="3600" dirty="0" err="1" smtClean="0">
                <a:solidFill>
                  <a:srgbClr val="000000"/>
                </a:solidFill>
                <a:latin typeface="Arial"/>
                <a:ea typeface="+mn-lt"/>
                <a:cs typeface="+mn-lt"/>
              </a:rPr>
              <a:t>findet</a:t>
            </a:r>
            <a:r>
              <a:rPr lang="en-US" sz="3600" dirty="0" smtClean="0">
                <a:solidFill>
                  <a:srgbClr val="000000"/>
                </a:solidFill>
                <a:latin typeface="Arial"/>
                <a:ea typeface="+mn-lt"/>
                <a:cs typeface="+mn-lt"/>
              </a:rPr>
              <a:t> </a:t>
            </a:r>
            <a:r>
              <a:rPr lang="en-US" sz="3600" dirty="0" err="1" smtClean="0">
                <a:solidFill>
                  <a:srgbClr val="000000"/>
                </a:solidFill>
                <a:latin typeface="Arial"/>
                <a:ea typeface="+mn-lt"/>
                <a:cs typeface="+mn-lt"/>
              </a:rPr>
              <a:t>nach</a:t>
            </a:r>
            <a:r>
              <a:rPr lang="en-US" sz="3600" dirty="0" smtClean="0">
                <a:solidFill>
                  <a:srgbClr val="000000"/>
                </a:solidFill>
                <a:latin typeface="Arial"/>
                <a:ea typeface="+mn-lt"/>
                <a:cs typeface="+mn-lt"/>
              </a:rPr>
              <a:t> </a:t>
            </a:r>
            <a:r>
              <a:rPr lang="en-US" sz="3600" dirty="0" err="1" smtClean="0">
                <a:solidFill>
                  <a:srgbClr val="000000"/>
                </a:solidFill>
                <a:latin typeface="Arial"/>
                <a:ea typeface="+mn-lt"/>
                <a:cs typeface="+mn-lt"/>
              </a:rPr>
              <a:t>jetzigem</a:t>
            </a:r>
            <a:r>
              <a:rPr lang="en-US" sz="3600" dirty="0" smtClean="0">
                <a:solidFill>
                  <a:srgbClr val="000000"/>
                </a:solidFill>
                <a:latin typeface="Arial"/>
                <a:ea typeface="+mn-lt"/>
                <a:cs typeface="+mn-lt"/>
              </a:rPr>
              <a:t> Plan </a:t>
            </a:r>
            <a:r>
              <a:rPr lang="en-US" sz="3600" dirty="0" err="1" smtClean="0">
                <a:solidFill>
                  <a:srgbClr val="000000"/>
                </a:solidFill>
                <a:latin typeface="Arial"/>
                <a:ea typeface="+mn-lt"/>
                <a:cs typeface="+mn-lt"/>
              </a:rPr>
              <a:t>beim</a:t>
            </a:r>
            <a:r>
              <a:rPr lang="en-US" sz="3600" dirty="0" smtClean="0">
                <a:solidFill>
                  <a:srgbClr val="000000"/>
                </a:solidFill>
                <a:latin typeface="Arial"/>
                <a:ea typeface="+mn-lt"/>
                <a:cs typeface="+mn-lt"/>
              </a:rPr>
              <a:t> </a:t>
            </a:r>
            <a:r>
              <a:rPr lang="en-US" sz="3600" dirty="0" err="1" smtClean="0">
                <a:solidFill>
                  <a:srgbClr val="000000"/>
                </a:solidFill>
                <a:latin typeface="Arial"/>
                <a:ea typeface="+mn-lt"/>
                <a:cs typeface="+mn-lt"/>
              </a:rPr>
              <a:t>Initialisieren</a:t>
            </a:r>
            <a:r>
              <a:rPr lang="en-US" sz="3600" dirty="0" smtClean="0">
                <a:solidFill>
                  <a:srgbClr val="000000"/>
                </a:solidFill>
                <a:latin typeface="Arial"/>
                <a:ea typeface="+mn-lt"/>
                <a:cs typeface="+mn-lt"/>
              </a:rPr>
              <a:t>, also Laden der </a:t>
            </a:r>
            <a:r>
              <a:rPr lang="en-US" sz="3600" dirty="0" err="1" smtClean="0">
                <a:solidFill>
                  <a:srgbClr val="000000"/>
                </a:solidFill>
                <a:latin typeface="Arial"/>
                <a:ea typeface="+mn-lt"/>
                <a:cs typeface="+mn-lt"/>
              </a:rPr>
              <a:t>Seite</a:t>
            </a:r>
            <a:r>
              <a:rPr lang="en-US" sz="3600" dirty="0" smtClean="0">
                <a:solidFill>
                  <a:srgbClr val="000000"/>
                </a:solidFill>
                <a:latin typeface="Arial"/>
                <a:ea typeface="+mn-lt"/>
                <a:cs typeface="+mn-lt"/>
              </a:rPr>
              <a:t>, das </a:t>
            </a:r>
            <a:r>
              <a:rPr lang="en-US" sz="3600" dirty="0" err="1" smtClean="0">
                <a:solidFill>
                  <a:srgbClr val="000000"/>
                </a:solidFill>
                <a:latin typeface="Arial"/>
                <a:ea typeface="+mn-lt"/>
                <a:cs typeface="+mn-lt"/>
              </a:rPr>
              <a:t>vollständige</a:t>
            </a:r>
            <a:r>
              <a:rPr lang="en-US" sz="3600" dirty="0" smtClean="0">
                <a:solidFill>
                  <a:srgbClr val="000000"/>
                </a:solidFill>
                <a:latin typeface="Arial"/>
                <a:ea typeface="+mn-lt"/>
                <a:cs typeface="+mn-lt"/>
              </a:rPr>
              <a:t> Laden </a:t>
            </a:r>
            <a:r>
              <a:rPr lang="en-US" sz="3600" dirty="0" err="1" smtClean="0">
                <a:solidFill>
                  <a:srgbClr val="000000"/>
                </a:solidFill>
                <a:latin typeface="Arial"/>
                <a:ea typeface="+mn-lt"/>
                <a:cs typeface="+mn-lt"/>
              </a:rPr>
              <a:t>aller</a:t>
            </a:r>
            <a:r>
              <a:rPr lang="en-US" sz="3600" dirty="0" smtClean="0">
                <a:solidFill>
                  <a:srgbClr val="000000"/>
                </a:solidFill>
                <a:latin typeface="Arial"/>
                <a:ea typeface="+mn-lt"/>
                <a:cs typeface="+mn-lt"/>
              </a:rPr>
              <a:t> </a:t>
            </a:r>
            <a:r>
              <a:rPr lang="en-US" sz="3600" dirty="0" err="1" smtClean="0">
                <a:solidFill>
                  <a:srgbClr val="000000"/>
                </a:solidFill>
                <a:latin typeface="Arial"/>
                <a:ea typeface="+mn-lt"/>
                <a:cs typeface="+mn-lt"/>
              </a:rPr>
              <a:t>Daten</a:t>
            </a:r>
            <a:r>
              <a:rPr lang="en-US" sz="3600" dirty="0" smtClean="0">
                <a:solidFill>
                  <a:srgbClr val="000000"/>
                </a:solidFill>
                <a:latin typeface="Arial"/>
                <a:ea typeface="+mn-lt"/>
                <a:cs typeface="+mn-lt"/>
              </a:rPr>
              <a:t> </a:t>
            </a:r>
            <a:r>
              <a:rPr lang="en-US" sz="3600" dirty="0" err="1" smtClean="0">
                <a:solidFill>
                  <a:srgbClr val="000000"/>
                </a:solidFill>
                <a:latin typeface="Arial"/>
                <a:ea typeface="+mn-lt"/>
                <a:cs typeface="+mn-lt"/>
              </a:rPr>
              <a:t>statt</a:t>
            </a:r>
            <a:r>
              <a:rPr lang="en-US" sz="3600" dirty="0" smtClean="0">
                <a:solidFill>
                  <a:srgbClr val="000000"/>
                </a:solidFill>
                <a:latin typeface="Arial"/>
                <a:ea typeface="+mn-lt"/>
                <a:cs typeface="+mn-lt"/>
              </a:rPr>
              <a:t>. </a:t>
            </a:r>
            <a:r>
              <a:rPr lang="en-US" sz="3600" dirty="0" err="1" smtClean="0">
                <a:solidFill>
                  <a:srgbClr val="000000"/>
                </a:solidFill>
                <a:latin typeface="Arial"/>
                <a:ea typeface="+mn-lt"/>
                <a:cs typeface="+mn-lt"/>
              </a:rPr>
              <a:t>Stellt</a:t>
            </a:r>
            <a:r>
              <a:rPr lang="en-US" sz="3600" dirty="0" smtClean="0">
                <a:solidFill>
                  <a:srgbClr val="000000"/>
                </a:solidFill>
                <a:latin typeface="Arial"/>
                <a:ea typeface="+mn-lt"/>
                <a:cs typeface="+mn-lt"/>
              </a:rPr>
              <a:t> </a:t>
            </a:r>
            <a:r>
              <a:rPr lang="en-US" sz="3600" dirty="0">
                <a:solidFill>
                  <a:srgbClr val="000000"/>
                </a:solidFill>
                <a:latin typeface="Arial"/>
                <a:ea typeface="+mn-lt"/>
                <a:cs typeface="+mn-lt"/>
              </a:rPr>
              <a:t>sich in der Entwicklung jedoch heraus, dass die Latenz durch Parser und Requester einen zu großen </a:t>
            </a:r>
            <a:r>
              <a:rPr lang="en-US" sz="3600" dirty="0" err="1">
                <a:solidFill>
                  <a:srgbClr val="000000"/>
                </a:solidFill>
                <a:latin typeface="Arial"/>
                <a:ea typeface="+mn-lt"/>
                <a:cs typeface="+mn-lt"/>
              </a:rPr>
              <a:t>Zeitraum</a:t>
            </a:r>
            <a:r>
              <a:rPr lang="en-US" sz="3600" dirty="0">
                <a:solidFill>
                  <a:srgbClr val="000000"/>
                </a:solidFill>
                <a:latin typeface="Arial"/>
                <a:ea typeface="+mn-lt"/>
                <a:cs typeface="+mn-lt"/>
              </a:rPr>
              <a:t> </a:t>
            </a:r>
            <a:r>
              <a:rPr lang="en-US" sz="3600" dirty="0" err="1" smtClean="0">
                <a:solidFill>
                  <a:srgbClr val="000000"/>
                </a:solidFill>
                <a:latin typeface="Arial"/>
                <a:ea typeface="+mn-lt"/>
                <a:cs typeface="+mn-lt"/>
              </a:rPr>
              <a:t>beanspruchen</a:t>
            </a:r>
            <a:r>
              <a:rPr lang="en-US" sz="3600" dirty="0" smtClean="0">
                <a:solidFill>
                  <a:srgbClr val="000000"/>
                </a:solidFill>
                <a:latin typeface="Arial"/>
                <a:ea typeface="+mn-lt"/>
                <a:cs typeface="+mn-lt"/>
              </a:rPr>
              <a:t>, </a:t>
            </a:r>
            <a:r>
              <a:rPr lang="en-US" sz="3600" dirty="0">
                <a:solidFill>
                  <a:srgbClr val="000000"/>
                </a:solidFill>
                <a:latin typeface="Arial"/>
                <a:ea typeface="+mn-lt"/>
                <a:cs typeface="+mn-lt"/>
              </a:rPr>
              <a:t>erlaubt dieses </a:t>
            </a:r>
            <a:r>
              <a:rPr lang="en-US" sz="3600" dirty="0" err="1" smtClean="0">
                <a:solidFill>
                  <a:srgbClr val="000000"/>
                </a:solidFill>
                <a:latin typeface="Arial"/>
                <a:ea typeface="+mn-lt"/>
                <a:cs typeface="+mn-lt"/>
              </a:rPr>
              <a:t>parallelisierte</a:t>
            </a:r>
            <a:r>
              <a:rPr lang="en-US" sz="3600" dirty="0" smtClean="0">
                <a:solidFill>
                  <a:srgbClr val="000000"/>
                </a:solidFill>
                <a:latin typeface="Arial"/>
                <a:ea typeface="+mn-lt"/>
                <a:cs typeface="+mn-lt"/>
              </a:rPr>
              <a:t> Modell </a:t>
            </a:r>
            <a:r>
              <a:rPr lang="en-US" sz="3600" dirty="0" err="1">
                <a:solidFill>
                  <a:srgbClr val="000000"/>
                </a:solidFill>
                <a:latin typeface="Arial"/>
                <a:ea typeface="+mn-lt"/>
                <a:cs typeface="+mn-lt"/>
              </a:rPr>
              <a:t>eine</a:t>
            </a:r>
            <a:r>
              <a:rPr lang="en-US" sz="3600" dirty="0">
                <a:solidFill>
                  <a:srgbClr val="000000"/>
                </a:solidFill>
                <a:latin typeface="Arial"/>
                <a:ea typeface="+mn-lt"/>
                <a:cs typeface="+mn-lt"/>
              </a:rPr>
              <a:t> </a:t>
            </a:r>
            <a:r>
              <a:rPr lang="en-US" sz="3600" dirty="0" smtClean="0">
                <a:solidFill>
                  <a:srgbClr val="000000"/>
                </a:solidFill>
                <a:latin typeface="Arial"/>
                <a:ea typeface="+mn-lt"/>
                <a:cs typeface="+mn-lt"/>
              </a:rPr>
              <a:t>Alternative</a:t>
            </a:r>
            <a:r>
              <a:rPr lang="en-US" sz="3600" dirty="0">
                <a:solidFill>
                  <a:srgbClr val="000000"/>
                </a:solidFill>
                <a:latin typeface="Arial"/>
                <a:ea typeface="+mn-lt"/>
                <a:cs typeface="+mn-lt"/>
              </a:rPr>
              <a:t>. Anstatt alle Daten gleichzeitig zu verarbeiten, </a:t>
            </a:r>
            <a:r>
              <a:rPr lang="en-US" sz="3600" dirty="0" err="1" smtClean="0">
                <a:solidFill>
                  <a:srgbClr val="000000"/>
                </a:solidFill>
                <a:latin typeface="Arial"/>
                <a:ea typeface="+mn-lt"/>
                <a:cs typeface="+mn-lt"/>
              </a:rPr>
              <a:t>werden</a:t>
            </a:r>
            <a:r>
              <a:rPr lang="en-US" sz="3600" dirty="0" smtClean="0">
                <a:solidFill>
                  <a:srgbClr val="000000"/>
                </a:solidFill>
                <a:latin typeface="Arial"/>
                <a:ea typeface="+mn-lt"/>
                <a:cs typeface="+mn-lt"/>
              </a:rPr>
              <a:t> </a:t>
            </a:r>
            <a:r>
              <a:rPr lang="en-US" sz="3600" dirty="0" err="1" smtClean="0">
                <a:solidFill>
                  <a:srgbClr val="000000"/>
                </a:solidFill>
                <a:latin typeface="Arial"/>
                <a:ea typeface="+mn-lt"/>
                <a:cs typeface="+mn-lt"/>
              </a:rPr>
              <a:t>dann</a:t>
            </a:r>
            <a:r>
              <a:rPr lang="en-US" sz="3600" dirty="0" smtClean="0">
                <a:solidFill>
                  <a:srgbClr val="000000"/>
                </a:solidFill>
                <a:latin typeface="Arial"/>
                <a:ea typeface="+mn-lt"/>
                <a:cs typeface="+mn-lt"/>
              </a:rPr>
              <a:t> </a:t>
            </a:r>
            <a:r>
              <a:rPr lang="en-US" sz="3600" dirty="0">
                <a:solidFill>
                  <a:srgbClr val="000000"/>
                </a:solidFill>
                <a:latin typeface="Arial"/>
                <a:ea typeface="+mn-lt"/>
                <a:cs typeface="+mn-lt"/>
              </a:rPr>
              <a:t>die Daten in </a:t>
            </a:r>
            <a:r>
              <a:rPr lang="en-US" sz="3600" dirty="0" err="1" smtClean="0">
                <a:solidFill>
                  <a:srgbClr val="000000"/>
                </a:solidFill>
                <a:latin typeface="Arial"/>
                <a:ea typeface="+mn-lt"/>
                <a:cs typeface="+mn-lt"/>
              </a:rPr>
              <a:t>Schichten</a:t>
            </a:r>
            <a:r>
              <a:rPr lang="en-US" sz="3600" dirty="0" smtClean="0">
                <a:solidFill>
                  <a:srgbClr val="000000"/>
                </a:solidFill>
                <a:latin typeface="Arial"/>
                <a:ea typeface="+mn-lt"/>
                <a:cs typeface="+mn-lt"/>
              </a:rPr>
              <a:t> </a:t>
            </a:r>
            <a:r>
              <a:rPr lang="en-US" sz="3600" dirty="0">
                <a:solidFill>
                  <a:srgbClr val="000000"/>
                </a:solidFill>
                <a:latin typeface="Arial"/>
                <a:ea typeface="+mn-lt"/>
                <a:cs typeface="+mn-lt"/>
              </a:rPr>
              <a:t>nach einer bestimmten Hierachie verarbeitet und sobald eine Schicht abgeschlossen ist, wird die Ansicht von Angular/HTML aktualisiert. Die Ansicht wird also </a:t>
            </a:r>
            <a:r>
              <a:rPr lang="en-US" sz="3600" dirty="0" err="1" smtClean="0">
                <a:solidFill>
                  <a:srgbClr val="000000"/>
                </a:solidFill>
                <a:latin typeface="Arial"/>
                <a:ea typeface="+mn-lt"/>
                <a:cs typeface="+mn-lt"/>
              </a:rPr>
              <a:t>vervollständigt</a:t>
            </a:r>
            <a:r>
              <a:rPr lang="en-US" sz="3600" dirty="0">
                <a:solidFill>
                  <a:srgbClr val="000000"/>
                </a:solidFill>
                <a:latin typeface="Arial"/>
                <a:ea typeface="+mn-lt"/>
                <a:cs typeface="+mn-lt"/>
              </a:rPr>
              <a:t>, während der </a:t>
            </a:r>
            <a:r>
              <a:rPr lang="en-US" sz="3600" dirty="0" err="1">
                <a:solidFill>
                  <a:srgbClr val="000000"/>
                </a:solidFill>
                <a:latin typeface="Arial"/>
                <a:ea typeface="+mn-lt"/>
                <a:cs typeface="+mn-lt"/>
              </a:rPr>
              <a:t>Nutzer</a:t>
            </a:r>
            <a:r>
              <a:rPr lang="en-US" sz="3600" dirty="0">
                <a:solidFill>
                  <a:srgbClr val="000000"/>
                </a:solidFill>
                <a:latin typeface="Arial"/>
                <a:ea typeface="+mn-lt"/>
                <a:cs typeface="+mn-lt"/>
              </a:rPr>
              <a:t> </a:t>
            </a:r>
            <a:r>
              <a:rPr lang="en-US" sz="3600" dirty="0" err="1">
                <a:solidFill>
                  <a:srgbClr val="000000"/>
                </a:solidFill>
                <a:latin typeface="Arial"/>
                <a:ea typeface="+mn-lt"/>
                <a:cs typeface="+mn-lt"/>
              </a:rPr>
              <a:t>zeitgleich</a:t>
            </a:r>
            <a:r>
              <a:rPr lang="en-US" sz="3600" dirty="0">
                <a:solidFill>
                  <a:srgbClr val="000000"/>
                </a:solidFill>
                <a:latin typeface="Arial"/>
                <a:ea typeface="+mn-lt"/>
                <a:cs typeface="+mn-lt"/>
              </a:rPr>
              <a:t> </a:t>
            </a:r>
            <a:r>
              <a:rPr lang="en-US" sz="3600" dirty="0" err="1">
                <a:solidFill>
                  <a:srgbClr val="000000"/>
                </a:solidFill>
                <a:latin typeface="Arial"/>
                <a:ea typeface="+mn-lt"/>
                <a:cs typeface="+mn-lt"/>
              </a:rPr>
              <a:t>mit</a:t>
            </a:r>
            <a:r>
              <a:rPr lang="en-US" sz="3600" dirty="0">
                <a:solidFill>
                  <a:srgbClr val="000000"/>
                </a:solidFill>
                <a:latin typeface="Arial"/>
                <a:ea typeface="+mn-lt"/>
                <a:cs typeface="+mn-lt"/>
              </a:rPr>
              <a:t> den </a:t>
            </a:r>
            <a:r>
              <a:rPr lang="en-US" sz="3600" dirty="0" err="1">
                <a:solidFill>
                  <a:srgbClr val="000000"/>
                </a:solidFill>
                <a:latin typeface="Arial"/>
                <a:ea typeface="+mn-lt"/>
                <a:cs typeface="+mn-lt"/>
              </a:rPr>
              <a:t>bereits</a:t>
            </a:r>
            <a:r>
              <a:rPr lang="en-US" sz="3600" dirty="0">
                <a:solidFill>
                  <a:srgbClr val="000000"/>
                </a:solidFill>
                <a:latin typeface="Arial"/>
                <a:ea typeface="+mn-lt"/>
                <a:cs typeface="+mn-lt"/>
              </a:rPr>
              <a:t> </a:t>
            </a:r>
            <a:r>
              <a:rPr lang="en-US" sz="3600" dirty="0" err="1">
                <a:solidFill>
                  <a:srgbClr val="000000"/>
                </a:solidFill>
                <a:latin typeface="Arial"/>
                <a:ea typeface="+mn-lt"/>
                <a:cs typeface="+mn-lt"/>
              </a:rPr>
              <a:t>abgeschlossenen</a:t>
            </a:r>
            <a:r>
              <a:rPr lang="en-US" sz="3600" dirty="0">
                <a:solidFill>
                  <a:srgbClr val="000000"/>
                </a:solidFill>
                <a:latin typeface="Arial"/>
                <a:ea typeface="+mn-lt"/>
                <a:cs typeface="+mn-lt"/>
              </a:rPr>
              <a:t> </a:t>
            </a:r>
            <a:r>
              <a:rPr lang="en-US" sz="3600" dirty="0" err="1">
                <a:solidFill>
                  <a:srgbClr val="000000"/>
                </a:solidFill>
                <a:latin typeface="Arial"/>
                <a:ea typeface="+mn-lt"/>
                <a:cs typeface="+mn-lt"/>
              </a:rPr>
              <a:t>Datenschichten</a:t>
            </a:r>
            <a:r>
              <a:rPr lang="en-US" sz="3600" dirty="0">
                <a:solidFill>
                  <a:srgbClr val="000000"/>
                </a:solidFill>
                <a:latin typeface="Arial"/>
                <a:ea typeface="+mn-lt"/>
                <a:cs typeface="+mn-lt"/>
              </a:rPr>
              <a:t> </a:t>
            </a:r>
            <a:r>
              <a:rPr lang="en-US" sz="3600" dirty="0" err="1">
                <a:solidFill>
                  <a:srgbClr val="000000"/>
                </a:solidFill>
                <a:latin typeface="Arial"/>
                <a:ea typeface="+mn-lt"/>
                <a:cs typeface="+mn-lt"/>
              </a:rPr>
              <a:t>interagieren</a:t>
            </a:r>
            <a:r>
              <a:rPr lang="en-US" sz="3600" dirty="0">
                <a:solidFill>
                  <a:srgbClr val="000000"/>
                </a:solidFill>
                <a:latin typeface="Arial"/>
                <a:ea typeface="+mn-lt"/>
                <a:cs typeface="+mn-lt"/>
              </a:rPr>
              <a:t> </a:t>
            </a:r>
            <a:r>
              <a:rPr lang="en-US" sz="3600" dirty="0" err="1">
                <a:solidFill>
                  <a:srgbClr val="000000"/>
                </a:solidFill>
                <a:latin typeface="Arial"/>
                <a:ea typeface="+mn-lt"/>
                <a:cs typeface="+mn-lt"/>
              </a:rPr>
              <a:t>kann</a:t>
            </a:r>
            <a:r>
              <a:rPr lang="en-US" sz="3600" dirty="0" smtClean="0">
                <a:solidFill>
                  <a:srgbClr val="000000"/>
                </a:solidFill>
                <a:latin typeface="Arial"/>
                <a:ea typeface="+mn-lt"/>
                <a:cs typeface="+mn-lt"/>
              </a:rPr>
              <a:t>. </a:t>
            </a:r>
            <a:r>
              <a:rPr lang="en-US" sz="3600" dirty="0" err="1" smtClean="0">
                <a:solidFill>
                  <a:srgbClr val="000000"/>
                </a:solidFill>
                <a:latin typeface="Arial"/>
                <a:ea typeface="+mn-lt"/>
                <a:cs typeface="+mn-lt"/>
              </a:rPr>
              <a:t>Beispielsweise</a:t>
            </a:r>
            <a:r>
              <a:rPr lang="en-US" sz="3600" dirty="0" smtClean="0">
                <a:solidFill>
                  <a:srgbClr val="000000"/>
                </a:solidFill>
                <a:latin typeface="Arial"/>
                <a:ea typeface="+mn-lt"/>
                <a:cs typeface="+mn-lt"/>
              </a:rPr>
              <a:t> </a:t>
            </a:r>
            <a:r>
              <a:rPr lang="en-US" sz="3600" dirty="0" err="1" smtClean="0">
                <a:solidFill>
                  <a:srgbClr val="000000"/>
                </a:solidFill>
                <a:latin typeface="Arial"/>
                <a:ea typeface="+mn-lt"/>
                <a:cs typeface="+mn-lt"/>
              </a:rPr>
              <a:t>könnte</a:t>
            </a:r>
            <a:r>
              <a:rPr lang="en-US" sz="3600" dirty="0" smtClean="0">
                <a:solidFill>
                  <a:srgbClr val="000000"/>
                </a:solidFill>
                <a:latin typeface="Arial"/>
                <a:ea typeface="+mn-lt"/>
                <a:cs typeface="+mn-lt"/>
              </a:rPr>
              <a:t> </a:t>
            </a:r>
            <a:r>
              <a:rPr lang="en-US" sz="3600" dirty="0" err="1" smtClean="0">
                <a:solidFill>
                  <a:srgbClr val="000000"/>
                </a:solidFill>
                <a:latin typeface="Arial"/>
                <a:ea typeface="+mn-lt"/>
                <a:cs typeface="+mn-lt"/>
              </a:rPr>
              <a:t>eine</a:t>
            </a:r>
            <a:r>
              <a:rPr lang="en-US" sz="3600" dirty="0" smtClean="0">
                <a:solidFill>
                  <a:srgbClr val="000000"/>
                </a:solidFill>
                <a:latin typeface="Arial"/>
                <a:ea typeface="+mn-lt"/>
                <a:cs typeface="+mn-lt"/>
              </a:rPr>
              <a:t> </a:t>
            </a:r>
            <a:r>
              <a:rPr lang="en-US" sz="3600" dirty="0" err="1" smtClean="0">
                <a:solidFill>
                  <a:srgbClr val="000000"/>
                </a:solidFill>
                <a:latin typeface="Arial"/>
                <a:ea typeface="+mn-lt"/>
                <a:cs typeface="+mn-lt"/>
              </a:rPr>
              <a:t>solche</a:t>
            </a:r>
            <a:r>
              <a:rPr lang="en-US" sz="3600" dirty="0" smtClean="0">
                <a:solidFill>
                  <a:srgbClr val="000000"/>
                </a:solidFill>
                <a:latin typeface="Arial"/>
                <a:ea typeface="+mn-lt"/>
                <a:cs typeface="+mn-lt"/>
              </a:rPr>
              <a:t> </a:t>
            </a:r>
            <a:r>
              <a:rPr lang="en-US" sz="3600" dirty="0" err="1" smtClean="0">
                <a:solidFill>
                  <a:srgbClr val="000000"/>
                </a:solidFill>
                <a:latin typeface="Arial"/>
                <a:ea typeface="+mn-lt"/>
                <a:cs typeface="+mn-lt"/>
              </a:rPr>
              <a:t>Hierarchie</a:t>
            </a:r>
            <a:r>
              <a:rPr lang="en-US" sz="3600" dirty="0" smtClean="0">
                <a:solidFill>
                  <a:srgbClr val="000000"/>
                </a:solidFill>
                <a:latin typeface="Arial"/>
                <a:ea typeface="+mn-lt"/>
                <a:cs typeface="+mn-lt"/>
              </a:rPr>
              <a:t> </a:t>
            </a:r>
            <a:r>
              <a:rPr lang="en-US" sz="3600" dirty="0" err="1" smtClean="0">
                <a:solidFill>
                  <a:srgbClr val="000000"/>
                </a:solidFill>
                <a:latin typeface="Arial"/>
                <a:ea typeface="+mn-lt"/>
                <a:cs typeface="+mn-lt"/>
              </a:rPr>
              <a:t>Textdateien</a:t>
            </a:r>
            <a:r>
              <a:rPr lang="en-US" sz="3600" dirty="0" smtClean="0">
                <a:solidFill>
                  <a:srgbClr val="000000"/>
                </a:solidFill>
                <a:latin typeface="Arial"/>
                <a:ea typeface="+mn-lt"/>
                <a:cs typeface="+mn-lt"/>
              </a:rPr>
              <a:t> und </a:t>
            </a:r>
            <a:r>
              <a:rPr lang="en-US" sz="3600" dirty="0" err="1" smtClean="0">
                <a:solidFill>
                  <a:srgbClr val="000000"/>
                </a:solidFill>
                <a:latin typeface="Arial"/>
                <a:ea typeface="+mn-lt"/>
                <a:cs typeface="+mn-lt"/>
              </a:rPr>
              <a:t>Bilddateien</a:t>
            </a:r>
            <a:r>
              <a:rPr lang="en-US" sz="3600" dirty="0" smtClean="0">
                <a:solidFill>
                  <a:srgbClr val="000000"/>
                </a:solidFill>
                <a:latin typeface="Arial"/>
                <a:ea typeface="+mn-lt"/>
                <a:cs typeface="+mn-lt"/>
              </a:rPr>
              <a:t> </a:t>
            </a:r>
            <a:r>
              <a:rPr lang="en-US" sz="3600" dirty="0" err="1" smtClean="0">
                <a:solidFill>
                  <a:srgbClr val="000000"/>
                </a:solidFill>
                <a:latin typeface="Arial"/>
                <a:ea typeface="+mn-lt"/>
                <a:cs typeface="+mn-lt"/>
              </a:rPr>
              <a:t>voneinander</a:t>
            </a:r>
            <a:r>
              <a:rPr lang="en-US" sz="3600" dirty="0" smtClean="0">
                <a:solidFill>
                  <a:srgbClr val="000000"/>
                </a:solidFill>
                <a:latin typeface="Arial"/>
                <a:ea typeface="+mn-lt"/>
                <a:cs typeface="+mn-lt"/>
              </a:rPr>
              <a:t> </a:t>
            </a:r>
            <a:r>
              <a:rPr lang="en-US" sz="3600" dirty="0" err="1" smtClean="0">
                <a:solidFill>
                  <a:srgbClr val="000000"/>
                </a:solidFill>
                <a:latin typeface="Arial"/>
                <a:ea typeface="+mn-lt"/>
                <a:cs typeface="+mn-lt"/>
              </a:rPr>
              <a:t>trennen</a:t>
            </a:r>
            <a:r>
              <a:rPr lang="en-US" sz="3600" dirty="0" smtClean="0">
                <a:solidFill>
                  <a:srgbClr val="000000"/>
                </a:solidFill>
                <a:latin typeface="Arial"/>
                <a:ea typeface="+mn-lt"/>
                <a:cs typeface="+mn-lt"/>
              </a:rPr>
              <a:t> und </a:t>
            </a:r>
            <a:r>
              <a:rPr lang="en-US" sz="3600" dirty="0" err="1" smtClean="0">
                <a:solidFill>
                  <a:srgbClr val="000000"/>
                </a:solidFill>
                <a:latin typeface="Arial"/>
                <a:ea typeface="+mn-lt"/>
                <a:cs typeface="+mn-lt"/>
              </a:rPr>
              <a:t>priorisiert</a:t>
            </a:r>
            <a:r>
              <a:rPr lang="en-US" sz="3600" dirty="0" smtClean="0">
                <a:solidFill>
                  <a:srgbClr val="000000"/>
                </a:solidFill>
                <a:latin typeface="Arial"/>
                <a:ea typeface="+mn-lt"/>
                <a:cs typeface="+mn-lt"/>
              </a:rPr>
              <a:t> </a:t>
            </a:r>
            <a:r>
              <a:rPr lang="en-US" sz="3600" dirty="0" err="1" smtClean="0">
                <a:solidFill>
                  <a:srgbClr val="000000"/>
                </a:solidFill>
                <a:latin typeface="Arial"/>
                <a:ea typeface="+mn-lt"/>
                <a:cs typeface="+mn-lt"/>
              </a:rPr>
              <a:t>zunächst</a:t>
            </a:r>
            <a:r>
              <a:rPr lang="en-US" sz="3600" dirty="0" smtClean="0">
                <a:solidFill>
                  <a:srgbClr val="000000"/>
                </a:solidFill>
                <a:latin typeface="Arial"/>
                <a:ea typeface="+mn-lt"/>
                <a:cs typeface="+mn-lt"/>
              </a:rPr>
              <a:t> den Text laden.</a:t>
            </a:r>
            <a:endParaRPr lang="de-DE" sz="3600" dirty="0">
              <a:solidFill>
                <a:srgbClr val="000000"/>
              </a:solidFill>
              <a:latin typeface="Arial"/>
              <a:ea typeface="+mn-lt"/>
              <a:cs typeface="+mn-lt"/>
            </a:endParaRPr>
          </a:p>
        </p:txBody>
      </p:sp>
      <p:sp>
        <p:nvSpPr>
          <p:cNvPr id="6" name="Rectangle"/>
          <p:cNvSpPr/>
          <p:nvPr/>
        </p:nvSpPr>
        <p:spPr>
          <a:xfrm>
            <a:off x="0" y="0"/>
            <a:ext cx="15621561" cy="878443"/>
          </a:xfrm>
          <a:prstGeom prst="rect">
            <a:avLst/>
          </a:prstGeom>
          <a:solidFill>
            <a:srgbClr val="0076BA"/>
          </a:solidFill>
          <a:ln w="12700">
            <a:miter lim="400000"/>
          </a:ln>
        </p:spPr>
        <p:txBody>
          <a:bodyPr lIns="50800" tIns="50800" rIns="50800" bIns="50800" anchor="ctr"/>
          <a:lstStyle/>
          <a:p>
            <a:pPr algn="l" defTabSz="825500">
              <a:defRPr sz="3200">
                <a:solidFill>
                  <a:srgbClr val="FFFFFF"/>
                </a:solidFill>
                <a:latin typeface="Helvetica Neue Medium"/>
                <a:ea typeface="Helvetica Neue Medium"/>
                <a:cs typeface="Helvetica Neue Medium"/>
                <a:sym typeface="Helvetica Neue Medium"/>
              </a:defRPr>
            </a:pPr>
            <a:r>
              <a:rPr lang="en-US" dirty="0" smtClean="0"/>
              <a:t>	3. </a:t>
            </a:r>
            <a:r>
              <a:rPr lang="en-US" dirty="0" err="1" smtClean="0"/>
              <a:t>Anwendungsstruktur</a:t>
            </a:r>
            <a:r>
              <a:rPr lang="en-US" dirty="0" smtClean="0"/>
              <a:t>: Model</a:t>
            </a:r>
            <a:endParaRPr lang="de-DE" dirty="0"/>
          </a:p>
        </p:txBody>
      </p:sp>
    </p:spTree>
    <p:extLst>
      <p:ext uri="{BB962C8B-B14F-4D97-AF65-F5344CB8AC3E}">
        <p14:creationId xmlns:p14="http://schemas.microsoft.com/office/powerpoint/2010/main" val="398412285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Klick auf Arbeitsthema =&gt; Popup zeigt weitere Infos wie Url, Tags, Beschreibung, etc…"/>
          <p:cNvSpPr/>
          <p:nvPr/>
        </p:nvSpPr>
        <p:spPr>
          <a:xfrm>
            <a:off x="2734782" y="9748434"/>
            <a:ext cx="18227144" cy="2900766"/>
          </a:xfrm>
          <a:prstGeom prst="rect">
            <a:avLst/>
          </a:prstGeom>
          <a:solidFill>
            <a:srgbClr val="80E15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lstStyle/>
          <a:p>
            <a:pPr algn="l" defTabSz="825500">
              <a:lnSpc>
                <a:spcPct val="150000"/>
              </a:lnSpc>
              <a:defRPr sz="3200">
                <a:solidFill>
                  <a:srgbClr val="000000"/>
                </a:solidFill>
                <a:latin typeface="Helvetica Neue Medium"/>
                <a:ea typeface="Helvetica Neue Medium"/>
                <a:cs typeface="Helvetica Neue Medium"/>
                <a:sym typeface="Helvetica Neue Medium"/>
              </a:defRPr>
            </a:pPr>
            <a:endParaRPr lang="de-DE" dirty="0"/>
          </a:p>
          <a:p>
            <a:pPr marL="1481455" lvl="1" indent="-592455"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smtClean="0"/>
              <a:t>View </a:t>
            </a:r>
            <a:r>
              <a:rPr lang="de-DE" dirty="0"/>
              <a:t>benutzt Daten zur Erstellung der Ansicht</a:t>
            </a:r>
          </a:p>
          <a:p>
            <a:pPr marL="1481455" lvl="1" indent="-592455"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a:t>Angular erstellt die gewünschte Darstellung</a:t>
            </a:r>
          </a:p>
          <a:p>
            <a:pPr marL="1481455" lvl="1" indent="-592455"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a:t>Darstellung wird in die HTML Seite </a:t>
            </a:r>
            <a:r>
              <a:rPr lang="de-DE" dirty="0" smtClean="0"/>
              <a:t>injiziert </a:t>
            </a:r>
            <a:r>
              <a:rPr lang="de-DE" dirty="0"/>
              <a:t>und macht diese für den Nutzer sichtbar</a:t>
            </a:r>
          </a:p>
          <a:p>
            <a:pPr marL="1481455" lvl="1" indent="-592455" algn="l" defTabSz="825500">
              <a:buSzPct val="100000"/>
              <a:buAutoNum type="arabicPeriod"/>
              <a:defRPr sz="3200">
                <a:solidFill>
                  <a:srgbClr val="000000"/>
                </a:solidFill>
                <a:latin typeface="Helvetica Neue Medium"/>
                <a:ea typeface="Helvetica Neue Medium"/>
                <a:cs typeface="Helvetica Neue Medium"/>
                <a:sym typeface="Helvetica Neue Medium"/>
              </a:defRPr>
            </a:pPr>
            <a:endParaRPr lang="de-DE" dirty="0"/>
          </a:p>
          <a:p>
            <a:pPr algn="l" defTabSz="825500">
              <a:lnSpc>
                <a:spcPct val="200000"/>
              </a:lnSpc>
              <a:defRPr sz="3200">
                <a:solidFill>
                  <a:srgbClr val="000000"/>
                </a:solidFill>
                <a:latin typeface="Helvetica Neue Medium"/>
                <a:ea typeface="Helvetica Neue Medium"/>
                <a:cs typeface="Helvetica Neue Medium"/>
                <a:sym typeface="Helvetica Neue Medium"/>
              </a:defRPr>
            </a:pPr>
            <a:endParaRPr lang="de-DE" dirty="0"/>
          </a:p>
        </p:txBody>
      </p:sp>
      <p:sp>
        <p:nvSpPr>
          <p:cNvPr id="220" name="Slide Number"/>
          <p:cNvSpPr txBox="1">
            <a:spLocks noGrp="1"/>
          </p:cNvSpPr>
          <p:nvPr>
            <p:ph type="sldNum" sz="quarter" idx="4294967295"/>
          </p:nvPr>
        </p:nvSpPr>
        <p:spPr>
          <a:xfrm>
            <a:off x="11637819" y="13078691"/>
            <a:ext cx="732186" cy="3769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pic>
        <p:nvPicPr>
          <p:cNvPr id="2" name="Grafik 4">
            <a:extLst>
              <a:ext uri="{FF2B5EF4-FFF2-40B4-BE49-F238E27FC236}">
                <a16:creationId xmlns:a16="http://schemas.microsoft.com/office/drawing/2014/main" xmlns="" id="{61FD40CD-18B5-4F39-AE2C-B1A5585AA581}"/>
              </a:ext>
            </a:extLst>
          </p:cNvPr>
          <p:cNvPicPr>
            <a:picLocks noChangeAspect="1"/>
          </p:cNvPicPr>
          <p:nvPr/>
        </p:nvPicPr>
        <p:blipFill>
          <a:blip r:embed="rId2"/>
          <a:stretch>
            <a:fillRect/>
          </a:stretch>
        </p:blipFill>
        <p:spPr>
          <a:xfrm>
            <a:off x="5835404" y="1963673"/>
            <a:ext cx="12025899" cy="6699531"/>
          </a:xfrm>
          <a:prstGeom prst="rect">
            <a:avLst/>
          </a:prstGeom>
        </p:spPr>
      </p:pic>
      <p:sp>
        <p:nvSpPr>
          <p:cNvPr id="7" name="Rectangle"/>
          <p:cNvSpPr/>
          <p:nvPr/>
        </p:nvSpPr>
        <p:spPr>
          <a:xfrm>
            <a:off x="0" y="0"/>
            <a:ext cx="15621561" cy="878443"/>
          </a:xfrm>
          <a:prstGeom prst="rect">
            <a:avLst/>
          </a:prstGeom>
          <a:solidFill>
            <a:srgbClr val="0076BA"/>
          </a:solidFill>
          <a:ln w="12700">
            <a:miter lim="400000"/>
          </a:ln>
        </p:spPr>
        <p:txBody>
          <a:bodyPr lIns="50800" tIns="50800" rIns="50800" bIns="50800" anchor="ctr"/>
          <a:lstStyle/>
          <a:p>
            <a:pPr algn="l" defTabSz="825500">
              <a:defRPr sz="3200">
                <a:solidFill>
                  <a:srgbClr val="FFFFFF"/>
                </a:solidFill>
                <a:latin typeface="Helvetica Neue Medium"/>
                <a:ea typeface="Helvetica Neue Medium"/>
                <a:cs typeface="Helvetica Neue Medium"/>
                <a:sym typeface="Helvetica Neue Medium"/>
              </a:defRPr>
            </a:pPr>
            <a:r>
              <a:rPr lang="en-US" dirty="0" smtClean="0"/>
              <a:t>	3. </a:t>
            </a:r>
            <a:r>
              <a:rPr lang="en-US" dirty="0" err="1" smtClean="0"/>
              <a:t>Anwendungsstruktur</a:t>
            </a:r>
            <a:r>
              <a:rPr lang="en-US" dirty="0" smtClean="0"/>
              <a:t>: View</a:t>
            </a:r>
            <a:endParaRPr lang="de-DE" dirty="0"/>
          </a:p>
        </p:txBody>
      </p:sp>
    </p:spTree>
    <p:extLst>
      <p:ext uri="{BB962C8B-B14F-4D97-AF65-F5344CB8AC3E}">
        <p14:creationId xmlns:p14="http://schemas.microsoft.com/office/powerpoint/2010/main" val="173680969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lide Number"/>
          <p:cNvSpPr txBox="1">
            <a:spLocks noGrp="1"/>
          </p:cNvSpPr>
          <p:nvPr>
            <p:ph type="sldNum" sz="quarter" idx="4294967295"/>
          </p:nvPr>
        </p:nvSpPr>
        <p:spPr>
          <a:xfrm>
            <a:off x="11804073" y="13078691"/>
            <a:ext cx="565931" cy="37690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dirty="0"/>
          </a:p>
        </p:txBody>
      </p:sp>
      <p:sp>
        <p:nvSpPr>
          <p:cNvPr id="4" name="Textfeld 3">
            <a:extLst>
              <a:ext uri="{FF2B5EF4-FFF2-40B4-BE49-F238E27FC236}">
                <a16:creationId xmlns:a16="http://schemas.microsoft.com/office/drawing/2014/main" xmlns="" id="{D0C3A541-5009-4694-A1C9-E5298C9A040D}"/>
              </a:ext>
            </a:extLst>
          </p:cNvPr>
          <p:cNvSpPr txBox="1"/>
          <p:nvPr/>
        </p:nvSpPr>
        <p:spPr>
          <a:xfrm>
            <a:off x="908200" y="1709911"/>
            <a:ext cx="21058908" cy="44114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4000" dirty="0">
                <a:solidFill>
                  <a:srgbClr val="000000"/>
                </a:solidFill>
                <a:latin typeface="Arial"/>
                <a:ea typeface="+mn-lt"/>
                <a:cs typeface="+mn-lt"/>
              </a:rPr>
              <a:t>Die View besteht aus der HTML Grundlage und dem Angular basierten Javascript Backend. Die Aufgabe von Angular in dieser Anwendung ist es, die vom Parser übergebenen Daten in einer aufbereiteten Form darzustellen. Hierzu muss via Javascript der Inhalt einiger Bereiche der HTML Seite modifiziert werden. Die Daten, die an die </a:t>
            </a:r>
            <a:r>
              <a:rPr lang="en-US" sz="4000" dirty="0" err="1">
                <a:solidFill>
                  <a:srgbClr val="000000"/>
                </a:solidFill>
                <a:latin typeface="Arial"/>
                <a:ea typeface="+mn-lt"/>
                <a:cs typeface="+mn-lt"/>
              </a:rPr>
              <a:t>Viewkomponente</a:t>
            </a:r>
            <a:r>
              <a:rPr lang="en-US" sz="4000" dirty="0">
                <a:solidFill>
                  <a:srgbClr val="000000"/>
                </a:solidFill>
                <a:latin typeface="Arial"/>
                <a:ea typeface="+mn-lt"/>
                <a:cs typeface="+mn-lt"/>
              </a:rPr>
              <a:t> </a:t>
            </a:r>
            <a:r>
              <a:rPr lang="en-US" sz="4000" dirty="0" err="1">
                <a:solidFill>
                  <a:srgbClr val="000000"/>
                </a:solidFill>
                <a:latin typeface="Arial"/>
                <a:ea typeface="+mn-lt"/>
                <a:cs typeface="+mn-lt"/>
              </a:rPr>
              <a:t>übergeben</a:t>
            </a:r>
            <a:r>
              <a:rPr lang="en-US" sz="4000" dirty="0">
                <a:solidFill>
                  <a:srgbClr val="000000"/>
                </a:solidFill>
                <a:latin typeface="Arial"/>
                <a:ea typeface="+mn-lt"/>
                <a:cs typeface="+mn-lt"/>
              </a:rPr>
              <a:t> </a:t>
            </a:r>
            <a:r>
              <a:rPr lang="en-US" sz="4000" dirty="0" err="1">
                <a:solidFill>
                  <a:srgbClr val="000000"/>
                </a:solidFill>
                <a:latin typeface="Arial"/>
                <a:ea typeface="+mn-lt"/>
                <a:cs typeface="+mn-lt"/>
              </a:rPr>
              <a:t>werden</a:t>
            </a:r>
            <a:r>
              <a:rPr lang="en-US" sz="4000" dirty="0">
                <a:solidFill>
                  <a:srgbClr val="000000"/>
                </a:solidFill>
                <a:latin typeface="Arial"/>
                <a:ea typeface="+mn-lt"/>
                <a:cs typeface="+mn-lt"/>
              </a:rPr>
              <a:t>, </a:t>
            </a:r>
            <a:r>
              <a:rPr lang="en-US" sz="4000" dirty="0" err="1">
                <a:solidFill>
                  <a:srgbClr val="000000"/>
                </a:solidFill>
                <a:latin typeface="Arial"/>
                <a:ea typeface="+mn-lt"/>
                <a:cs typeface="+mn-lt"/>
              </a:rPr>
              <a:t>werden</a:t>
            </a:r>
            <a:r>
              <a:rPr lang="en-US" sz="4000" dirty="0">
                <a:solidFill>
                  <a:srgbClr val="000000"/>
                </a:solidFill>
                <a:latin typeface="Arial"/>
                <a:ea typeface="+mn-lt"/>
                <a:cs typeface="+mn-lt"/>
              </a:rPr>
              <a:t> so </a:t>
            </a:r>
            <a:r>
              <a:rPr lang="en-US" sz="4000" dirty="0" err="1">
                <a:solidFill>
                  <a:srgbClr val="000000"/>
                </a:solidFill>
                <a:latin typeface="Arial"/>
                <a:ea typeface="+mn-lt"/>
                <a:cs typeface="+mn-lt"/>
              </a:rPr>
              <a:t>vorbereitet</a:t>
            </a:r>
            <a:r>
              <a:rPr lang="en-US" sz="4000" dirty="0">
                <a:solidFill>
                  <a:srgbClr val="000000"/>
                </a:solidFill>
                <a:latin typeface="Arial"/>
                <a:ea typeface="+mn-lt"/>
                <a:cs typeface="+mn-lt"/>
              </a:rPr>
              <a:t>, </a:t>
            </a:r>
            <a:r>
              <a:rPr lang="en-US" sz="4000" dirty="0" err="1">
                <a:solidFill>
                  <a:srgbClr val="000000"/>
                </a:solidFill>
                <a:latin typeface="Arial"/>
                <a:ea typeface="+mn-lt"/>
                <a:cs typeface="+mn-lt"/>
              </a:rPr>
              <a:t>dass</a:t>
            </a:r>
            <a:r>
              <a:rPr lang="en-US" sz="4000" dirty="0">
                <a:solidFill>
                  <a:srgbClr val="000000"/>
                </a:solidFill>
                <a:latin typeface="Arial"/>
                <a:ea typeface="+mn-lt"/>
                <a:cs typeface="+mn-lt"/>
              </a:rPr>
              <a:t> </a:t>
            </a:r>
            <a:r>
              <a:rPr lang="en-US" sz="4000" dirty="0" err="1">
                <a:solidFill>
                  <a:srgbClr val="000000"/>
                </a:solidFill>
                <a:latin typeface="Arial"/>
                <a:ea typeface="+mn-lt"/>
                <a:cs typeface="+mn-lt"/>
              </a:rPr>
              <a:t>sie</a:t>
            </a:r>
            <a:r>
              <a:rPr lang="en-US" sz="4000" dirty="0">
                <a:solidFill>
                  <a:srgbClr val="000000"/>
                </a:solidFill>
                <a:latin typeface="Arial"/>
                <a:ea typeface="+mn-lt"/>
                <a:cs typeface="+mn-lt"/>
              </a:rPr>
              <a:t> </a:t>
            </a:r>
            <a:r>
              <a:rPr lang="en-US" sz="4000" dirty="0" err="1">
                <a:solidFill>
                  <a:srgbClr val="000000"/>
                </a:solidFill>
                <a:latin typeface="Arial"/>
                <a:ea typeface="+mn-lt"/>
                <a:cs typeface="+mn-lt"/>
              </a:rPr>
              <a:t>möglichst</a:t>
            </a:r>
            <a:r>
              <a:rPr lang="en-US" sz="4000" dirty="0">
                <a:solidFill>
                  <a:srgbClr val="000000"/>
                </a:solidFill>
                <a:latin typeface="Arial"/>
                <a:ea typeface="+mn-lt"/>
                <a:cs typeface="+mn-lt"/>
              </a:rPr>
              <a:t> </a:t>
            </a:r>
            <a:r>
              <a:rPr lang="en-US" sz="4000" dirty="0" err="1">
                <a:solidFill>
                  <a:srgbClr val="000000"/>
                </a:solidFill>
                <a:latin typeface="Arial"/>
                <a:ea typeface="+mn-lt"/>
                <a:cs typeface="+mn-lt"/>
              </a:rPr>
              <a:t>effizient</a:t>
            </a:r>
            <a:r>
              <a:rPr lang="en-US" sz="4000" dirty="0">
                <a:solidFill>
                  <a:srgbClr val="000000"/>
                </a:solidFill>
                <a:latin typeface="Arial"/>
                <a:ea typeface="+mn-lt"/>
                <a:cs typeface="+mn-lt"/>
              </a:rPr>
              <a:t> in das </a:t>
            </a:r>
            <a:r>
              <a:rPr lang="en-US" sz="4000" dirty="0" err="1">
                <a:solidFill>
                  <a:srgbClr val="000000"/>
                </a:solidFill>
                <a:latin typeface="Arial"/>
                <a:ea typeface="+mn-lt"/>
                <a:cs typeface="+mn-lt"/>
              </a:rPr>
              <a:t>Zielformat</a:t>
            </a:r>
            <a:r>
              <a:rPr lang="en-US" sz="4000" dirty="0">
                <a:solidFill>
                  <a:srgbClr val="000000"/>
                </a:solidFill>
                <a:latin typeface="Arial"/>
                <a:ea typeface="+mn-lt"/>
                <a:cs typeface="+mn-lt"/>
              </a:rPr>
              <a:t> </a:t>
            </a:r>
            <a:r>
              <a:rPr lang="en-US" sz="4000" dirty="0" err="1" smtClean="0">
                <a:solidFill>
                  <a:srgbClr val="000000"/>
                </a:solidFill>
                <a:latin typeface="Arial"/>
                <a:ea typeface="+mn-lt"/>
                <a:cs typeface="+mn-lt"/>
              </a:rPr>
              <a:t>transformiert</a:t>
            </a:r>
            <a:r>
              <a:rPr lang="en-US" sz="4000" dirty="0" smtClean="0">
                <a:solidFill>
                  <a:srgbClr val="000000"/>
                </a:solidFill>
                <a:latin typeface="Arial"/>
                <a:ea typeface="+mn-lt"/>
                <a:cs typeface="+mn-lt"/>
              </a:rPr>
              <a:t> </a:t>
            </a:r>
            <a:r>
              <a:rPr lang="en-US" sz="4000" dirty="0" err="1" smtClean="0">
                <a:solidFill>
                  <a:srgbClr val="000000"/>
                </a:solidFill>
                <a:latin typeface="Arial"/>
                <a:ea typeface="+mn-lt"/>
                <a:cs typeface="+mn-lt"/>
              </a:rPr>
              <a:t>werden</a:t>
            </a:r>
            <a:r>
              <a:rPr lang="en-US" sz="4000" dirty="0" smtClean="0">
                <a:solidFill>
                  <a:srgbClr val="000000"/>
                </a:solidFill>
                <a:latin typeface="Arial"/>
                <a:ea typeface="+mn-lt"/>
                <a:cs typeface="+mn-lt"/>
              </a:rPr>
              <a:t> </a:t>
            </a:r>
            <a:r>
              <a:rPr lang="en-US" sz="4000" dirty="0" err="1">
                <a:solidFill>
                  <a:srgbClr val="000000"/>
                </a:solidFill>
                <a:latin typeface="Arial"/>
                <a:ea typeface="+mn-lt"/>
                <a:cs typeface="+mn-lt"/>
              </a:rPr>
              <a:t>können</a:t>
            </a:r>
            <a:r>
              <a:rPr lang="en-US" sz="4000" dirty="0">
                <a:solidFill>
                  <a:srgbClr val="000000"/>
                </a:solidFill>
                <a:latin typeface="Arial"/>
                <a:ea typeface="+mn-lt"/>
                <a:cs typeface="+mn-lt"/>
              </a:rPr>
              <a:t>. Da die View für das User Interface zuständig ist, müssen </a:t>
            </a:r>
            <a:r>
              <a:rPr lang="en-US" sz="4000" dirty="0" err="1">
                <a:solidFill>
                  <a:srgbClr val="000000"/>
                </a:solidFill>
                <a:latin typeface="Arial"/>
                <a:ea typeface="+mn-lt"/>
                <a:cs typeface="+mn-lt"/>
              </a:rPr>
              <a:t>Elemente</a:t>
            </a:r>
            <a:r>
              <a:rPr lang="en-US" sz="4000" dirty="0">
                <a:solidFill>
                  <a:srgbClr val="000000"/>
                </a:solidFill>
                <a:latin typeface="Arial"/>
                <a:ea typeface="+mn-lt"/>
                <a:cs typeface="+mn-lt"/>
              </a:rPr>
              <a:t> </a:t>
            </a:r>
            <a:r>
              <a:rPr lang="en-US" sz="4000" dirty="0" err="1">
                <a:solidFill>
                  <a:srgbClr val="000000"/>
                </a:solidFill>
                <a:latin typeface="Arial"/>
                <a:ea typeface="+mn-lt"/>
                <a:cs typeface="+mn-lt"/>
              </a:rPr>
              <a:t>zur</a:t>
            </a:r>
            <a:r>
              <a:rPr lang="en-US" sz="4000" dirty="0">
                <a:solidFill>
                  <a:srgbClr val="000000"/>
                </a:solidFill>
                <a:latin typeface="Arial"/>
                <a:ea typeface="+mn-lt"/>
                <a:cs typeface="+mn-lt"/>
              </a:rPr>
              <a:t> </a:t>
            </a:r>
            <a:r>
              <a:rPr lang="en-US" sz="4000" dirty="0" err="1">
                <a:solidFill>
                  <a:srgbClr val="000000"/>
                </a:solidFill>
                <a:latin typeface="Arial"/>
                <a:ea typeface="+mn-lt"/>
                <a:cs typeface="+mn-lt"/>
              </a:rPr>
              <a:t>Nutzerinteraktion</a:t>
            </a:r>
            <a:r>
              <a:rPr lang="en-US" sz="4000" dirty="0">
                <a:solidFill>
                  <a:srgbClr val="000000"/>
                </a:solidFill>
                <a:latin typeface="Arial"/>
                <a:ea typeface="+mn-lt"/>
                <a:cs typeface="+mn-lt"/>
              </a:rPr>
              <a:t> </a:t>
            </a:r>
            <a:r>
              <a:rPr lang="en-US" sz="4000" dirty="0" err="1">
                <a:solidFill>
                  <a:srgbClr val="000000"/>
                </a:solidFill>
                <a:latin typeface="Arial"/>
                <a:ea typeface="+mn-lt"/>
                <a:cs typeface="+mn-lt"/>
              </a:rPr>
              <a:t>integriert</a:t>
            </a:r>
            <a:r>
              <a:rPr lang="en-US" sz="4000" dirty="0">
                <a:solidFill>
                  <a:srgbClr val="000000"/>
                </a:solidFill>
                <a:latin typeface="Arial"/>
                <a:ea typeface="+mn-lt"/>
                <a:cs typeface="+mn-lt"/>
              </a:rPr>
              <a:t> sein, die es </a:t>
            </a:r>
            <a:r>
              <a:rPr lang="en-US" sz="4000" dirty="0" err="1">
                <a:solidFill>
                  <a:srgbClr val="000000"/>
                </a:solidFill>
                <a:latin typeface="Arial"/>
                <a:ea typeface="+mn-lt"/>
                <a:cs typeface="+mn-lt"/>
              </a:rPr>
              <a:t>ermöglichen</a:t>
            </a:r>
            <a:r>
              <a:rPr lang="en-US" sz="4000" dirty="0">
                <a:solidFill>
                  <a:srgbClr val="000000"/>
                </a:solidFill>
                <a:latin typeface="Arial"/>
                <a:ea typeface="+mn-lt"/>
                <a:cs typeface="+mn-lt"/>
              </a:rPr>
              <a:t>, </a:t>
            </a:r>
            <a:r>
              <a:rPr lang="en-US" sz="4000" dirty="0" err="1">
                <a:solidFill>
                  <a:srgbClr val="000000"/>
                </a:solidFill>
                <a:latin typeface="Arial"/>
                <a:ea typeface="+mn-lt"/>
                <a:cs typeface="+mn-lt"/>
              </a:rPr>
              <a:t>Prozeduren</a:t>
            </a:r>
            <a:r>
              <a:rPr lang="en-US" sz="4000" dirty="0">
                <a:solidFill>
                  <a:srgbClr val="000000"/>
                </a:solidFill>
                <a:latin typeface="Arial"/>
                <a:ea typeface="+mn-lt"/>
                <a:cs typeface="+mn-lt"/>
              </a:rPr>
              <a:t> des Controllers </a:t>
            </a:r>
            <a:r>
              <a:rPr lang="en-US" sz="4000" dirty="0" err="1">
                <a:solidFill>
                  <a:srgbClr val="000000"/>
                </a:solidFill>
                <a:latin typeface="Arial"/>
                <a:ea typeface="+mn-lt"/>
                <a:cs typeface="+mn-lt"/>
              </a:rPr>
              <a:t>zu</a:t>
            </a:r>
            <a:r>
              <a:rPr lang="en-US" sz="4000" dirty="0">
                <a:solidFill>
                  <a:srgbClr val="000000"/>
                </a:solidFill>
                <a:latin typeface="Arial"/>
                <a:ea typeface="+mn-lt"/>
                <a:cs typeface="+mn-lt"/>
              </a:rPr>
              <a:t> </a:t>
            </a:r>
            <a:r>
              <a:rPr lang="en-US" sz="4000" dirty="0" err="1">
                <a:solidFill>
                  <a:srgbClr val="000000"/>
                </a:solidFill>
                <a:latin typeface="Arial"/>
                <a:ea typeface="+mn-lt"/>
                <a:cs typeface="+mn-lt"/>
              </a:rPr>
              <a:t>starten</a:t>
            </a:r>
            <a:r>
              <a:rPr lang="en-US" sz="4000" dirty="0">
                <a:solidFill>
                  <a:srgbClr val="000000"/>
                </a:solidFill>
                <a:latin typeface="Arial"/>
                <a:ea typeface="+mn-lt"/>
                <a:cs typeface="+mn-lt"/>
              </a:rPr>
              <a:t>.</a:t>
            </a:r>
            <a:endParaRPr lang="de-DE" sz="4000" dirty="0">
              <a:solidFill>
                <a:srgbClr val="000000"/>
              </a:solidFill>
              <a:latin typeface="Arial"/>
              <a:ea typeface="+mn-lt"/>
              <a:cs typeface="+mn-lt"/>
            </a:endParaRPr>
          </a:p>
        </p:txBody>
      </p:sp>
      <p:sp>
        <p:nvSpPr>
          <p:cNvPr id="6" name="Rectangle"/>
          <p:cNvSpPr/>
          <p:nvPr/>
        </p:nvSpPr>
        <p:spPr>
          <a:xfrm>
            <a:off x="0" y="0"/>
            <a:ext cx="15621561" cy="878443"/>
          </a:xfrm>
          <a:prstGeom prst="rect">
            <a:avLst/>
          </a:prstGeom>
          <a:solidFill>
            <a:srgbClr val="0076BA"/>
          </a:solidFill>
          <a:ln w="12700">
            <a:miter lim="400000"/>
          </a:ln>
        </p:spPr>
        <p:txBody>
          <a:bodyPr lIns="50800" tIns="50800" rIns="50800" bIns="50800" anchor="ctr"/>
          <a:lstStyle/>
          <a:p>
            <a:pPr algn="l" defTabSz="825500">
              <a:defRPr sz="3200">
                <a:solidFill>
                  <a:srgbClr val="FFFFFF"/>
                </a:solidFill>
                <a:latin typeface="Helvetica Neue Medium"/>
                <a:ea typeface="Helvetica Neue Medium"/>
                <a:cs typeface="Helvetica Neue Medium"/>
                <a:sym typeface="Helvetica Neue Medium"/>
              </a:defRPr>
            </a:pPr>
            <a:r>
              <a:rPr lang="en-US" dirty="0" smtClean="0"/>
              <a:t>	3. </a:t>
            </a:r>
            <a:r>
              <a:rPr lang="en-US" dirty="0" err="1" smtClean="0"/>
              <a:t>Anwendungsstruktur</a:t>
            </a:r>
            <a:r>
              <a:rPr lang="en-US" dirty="0" smtClean="0"/>
              <a:t>: View</a:t>
            </a:r>
            <a:endParaRPr lang="de-DE" dirty="0"/>
          </a:p>
        </p:txBody>
      </p:sp>
    </p:spTree>
    <p:extLst>
      <p:ext uri="{BB962C8B-B14F-4D97-AF65-F5344CB8AC3E}">
        <p14:creationId xmlns:p14="http://schemas.microsoft.com/office/powerpoint/2010/main" val="214848393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Klick auf Arbeitsthema =&gt; Popup zeigt weitere Infos wie Url, Tags, Beschreibung, etc…"/>
          <p:cNvSpPr/>
          <p:nvPr/>
        </p:nvSpPr>
        <p:spPr>
          <a:xfrm>
            <a:off x="2595247" y="9989127"/>
            <a:ext cx="17826352" cy="2752890"/>
          </a:xfrm>
          <a:prstGeom prst="rect">
            <a:avLst/>
          </a:prstGeom>
          <a:solidFill>
            <a:srgbClr val="80E15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lstStyle/>
          <a:p>
            <a:pPr algn="l" defTabSz="825500">
              <a:defRPr sz="3200">
                <a:solidFill>
                  <a:srgbClr val="000000"/>
                </a:solidFill>
                <a:latin typeface="Helvetica Neue Medium"/>
                <a:ea typeface="Helvetica Neue Medium"/>
                <a:cs typeface="Helvetica Neue Medium"/>
                <a:sym typeface="Helvetica Neue Medium"/>
              </a:defRPr>
            </a:pPr>
            <a:endParaRPr dirty="0"/>
          </a:p>
          <a:p>
            <a:pPr marL="1481455" lvl="1" indent="-592455"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a:t>Controller enthält Funktionen zur Interaktion mit dem Model</a:t>
            </a:r>
          </a:p>
          <a:p>
            <a:pPr marL="1481455" lvl="1" indent="-592455"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a:t>Nutzerinteraktion kann </a:t>
            </a:r>
            <a:r>
              <a:rPr lang="de-DE" dirty="0"/>
              <a:t>P</a:t>
            </a:r>
            <a:r>
              <a:rPr lang="de-DE" dirty="0" smtClean="0"/>
              <a:t>rozeduren </a:t>
            </a:r>
            <a:r>
              <a:rPr lang="de-DE" dirty="0"/>
              <a:t>s</a:t>
            </a:r>
            <a:r>
              <a:rPr lang="de-DE" dirty="0" smtClean="0"/>
              <a:t>tarten</a:t>
            </a:r>
            <a:r>
              <a:rPr lang="de-DE" dirty="0"/>
              <a:t>, die durch den Controller gesteuert werden</a:t>
            </a:r>
          </a:p>
          <a:p>
            <a:pPr marL="1481455" lvl="1" indent="-592455"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a:t>Modularer Aufbau für leichtes Erweitern in der Zukunft</a:t>
            </a:r>
          </a:p>
          <a:p>
            <a:pPr marL="1481455" lvl="1" indent="-592455" algn="l" defTabSz="825500">
              <a:buSzPct val="100000"/>
              <a:buAutoNum type="arabicPeriod"/>
              <a:defRPr sz="3200">
                <a:solidFill>
                  <a:srgbClr val="000000"/>
                </a:solidFill>
                <a:latin typeface="Helvetica Neue Medium"/>
                <a:ea typeface="Helvetica Neue Medium"/>
                <a:cs typeface="Helvetica Neue Medium"/>
                <a:sym typeface="Helvetica Neue Medium"/>
              </a:defRPr>
            </a:pPr>
            <a:endParaRPr lang="de-DE" dirty="0"/>
          </a:p>
          <a:p>
            <a:pPr algn="l" defTabSz="825500">
              <a:defRPr sz="3200">
                <a:solidFill>
                  <a:srgbClr val="000000"/>
                </a:solidFill>
                <a:latin typeface="Helvetica Neue Medium"/>
                <a:ea typeface="Helvetica Neue Medium"/>
                <a:cs typeface="Helvetica Neue Medium"/>
                <a:sym typeface="Helvetica Neue Medium"/>
              </a:defRPr>
            </a:pPr>
            <a:endParaRPr lang="de-DE" dirty="0"/>
          </a:p>
        </p:txBody>
      </p:sp>
      <p:sp>
        <p:nvSpPr>
          <p:cNvPr id="220" name="Slide Number"/>
          <p:cNvSpPr txBox="1">
            <a:spLocks noGrp="1"/>
          </p:cNvSpPr>
          <p:nvPr>
            <p:ph type="sldNum" sz="quarter" idx="4294967295"/>
          </p:nvPr>
        </p:nvSpPr>
        <p:spPr>
          <a:xfrm>
            <a:off x="11817927" y="13092545"/>
            <a:ext cx="552077" cy="36305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dirty="0"/>
          </a:p>
        </p:txBody>
      </p:sp>
      <p:pic>
        <p:nvPicPr>
          <p:cNvPr id="2" name="Grafik 4">
            <a:extLst>
              <a:ext uri="{FF2B5EF4-FFF2-40B4-BE49-F238E27FC236}">
                <a16:creationId xmlns:a16="http://schemas.microsoft.com/office/drawing/2014/main" xmlns="" id="{BF05274D-257C-4EE1-A8E3-5645214EF21E}"/>
              </a:ext>
            </a:extLst>
          </p:cNvPr>
          <p:cNvPicPr>
            <a:picLocks noChangeAspect="1"/>
          </p:cNvPicPr>
          <p:nvPr/>
        </p:nvPicPr>
        <p:blipFill>
          <a:blip r:embed="rId2"/>
          <a:stretch>
            <a:fillRect/>
          </a:stretch>
        </p:blipFill>
        <p:spPr>
          <a:xfrm>
            <a:off x="4853012" y="1662375"/>
            <a:ext cx="13310821" cy="7503271"/>
          </a:xfrm>
          <a:prstGeom prst="rect">
            <a:avLst/>
          </a:prstGeom>
        </p:spPr>
      </p:pic>
      <p:sp>
        <p:nvSpPr>
          <p:cNvPr id="7" name="Rectangle"/>
          <p:cNvSpPr/>
          <p:nvPr/>
        </p:nvSpPr>
        <p:spPr>
          <a:xfrm>
            <a:off x="0" y="0"/>
            <a:ext cx="15621561" cy="878443"/>
          </a:xfrm>
          <a:prstGeom prst="rect">
            <a:avLst/>
          </a:prstGeom>
          <a:solidFill>
            <a:srgbClr val="0076BA"/>
          </a:solidFill>
          <a:ln w="12700">
            <a:miter lim="400000"/>
          </a:ln>
        </p:spPr>
        <p:txBody>
          <a:bodyPr lIns="50800" tIns="50800" rIns="50800" bIns="50800" anchor="ctr"/>
          <a:lstStyle/>
          <a:p>
            <a:pPr algn="l" defTabSz="825500">
              <a:defRPr sz="3200">
                <a:solidFill>
                  <a:srgbClr val="FFFFFF"/>
                </a:solidFill>
                <a:latin typeface="Helvetica Neue Medium"/>
                <a:ea typeface="Helvetica Neue Medium"/>
                <a:cs typeface="Helvetica Neue Medium"/>
                <a:sym typeface="Helvetica Neue Medium"/>
              </a:defRPr>
            </a:pPr>
            <a:r>
              <a:rPr lang="en-US" dirty="0" smtClean="0"/>
              <a:t>	3. </a:t>
            </a:r>
            <a:r>
              <a:rPr lang="en-US" dirty="0" err="1" smtClean="0"/>
              <a:t>Anwendungsstruktur</a:t>
            </a:r>
            <a:r>
              <a:rPr lang="en-US" dirty="0" smtClean="0"/>
              <a:t>: Controller</a:t>
            </a:r>
            <a:endParaRPr lang="de-DE" dirty="0"/>
          </a:p>
        </p:txBody>
      </p:sp>
    </p:spTree>
    <p:extLst>
      <p:ext uri="{BB962C8B-B14F-4D97-AF65-F5344CB8AC3E}">
        <p14:creationId xmlns:p14="http://schemas.microsoft.com/office/powerpoint/2010/main" val="168518258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lide Number"/>
          <p:cNvSpPr txBox="1">
            <a:spLocks noGrp="1"/>
          </p:cNvSpPr>
          <p:nvPr>
            <p:ph type="sldNum" sz="quarter" idx="4294967295"/>
          </p:nvPr>
        </p:nvSpPr>
        <p:spPr>
          <a:xfrm>
            <a:off x="11748655" y="13064836"/>
            <a:ext cx="621349" cy="39076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dirty="0"/>
          </a:p>
        </p:txBody>
      </p:sp>
      <p:sp>
        <p:nvSpPr>
          <p:cNvPr id="4" name="Textfeld 3">
            <a:extLst>
              <a:ext uri="{FF2B5EF4-FFF2-40B4-BE49-F238E27FC236}">
                <a16:creationId xmlns:a16="http://schemas.microsoft.com/office/drawing/2014/main" xmlns="" id="{D0C3A541-5009-4694-A1C9-E5298C9A040D}"/>
              </a:ext>
            </a:extLst>
          </p:cNvPr>
          <p:cNvSpPr txBox="1"/>
          <p:nvPr/>
        </p:nvSpPr>
        <p:spPr>
          <a:xfrm>
            <a:off x="797363" y="1426867"/>
            <a:ext cx="21058908" cy="5642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4000" dirty="0">
                <a:solidFill>
                  <a:srgbClr val="000000"/>
                </a:solidFill>
                <a:latin typeface="Arial"/>
                <a:ea typeface="+mn-lt"/>
                <a:cs typeface="+mn-lt"/>
              </a:rPr>
              <a:t>Der Controller steuert die Anwendungen. Ereignisse in der Anwendung werden vom Controller verarbeitet. Der Controller kann mit dem Model interagieren, um beispielsweise die Datenverarbeitung zu starten oder für besonderer Daten vom Model abzufragen. Um die Skalierbarkeit der Anwendung zu sichern, werden die Funktionalitäten unabhängig voneinander in der Form von Modulen geschrieben, sodass Teile des Controllers ohne Probleme erweitert oder ausgetauscht werden können. Hierbei soll eine zentrale Verwaltungseinheit eine Referenz zu den jeweiligen Modulen enthalten. Die Beschreibung weiterer Funktionaltitäten, die durch den Controller umgesetzt werden, </a:t>
            </a:r>
            <a:r>
              <a:rPr lang="en-US" sz="4000" dirty="0" err="1" smtClean="0">
                <a:solidFill>
                  <a:srgbClr val="000000"/>
                </a:solidFill>
                <a:latin typeface="Arial"/>
                <a:ea typeface="+mn-lt"/>
                <a:cs typeface="+mn-lt"/>
              </a:rPr>
              <a:t>wurden</a:t>
            </a:r>
            <a:r>
              <a:rPr lang="en-US" sz="4000" dirty="0" smtClean="0">
                <a:solidFill>
                  <a:srgbClr val="000000"/>
                </a:solidFill>
                <a:latin typeface="Arial"/>
                <a:ea typeface="+mn-lt"/>
                <a:cs typeface="+mn-lt"/>
              </a:rPr>
              <a:t> in </a:t>
            </a:r>
            <a:r>
              <a:rPr lang="en-US" sz="4000" dirty="0" err="1" smtClean="0">
                <a:solidFill>
                  <a:srgbClr val="000000"/>
                </a:solidFill>
                <a:latin typeface="Arial"/>
                <a:ea typeface="+mn-lt"/>
                <a:cs typeface="+mn-lt"/>
              </a:rPr>
              <a:t>Kapitel</a:t>
            </a:r>
            <a:r>
              <a:rPr lang="en-US" sz="4000" dirty="0" smtClean="0">
                <a:solidFill>
                  <a:srgbClr val="000000"/>
                </a:solidFill>
                <a:latin typeface="Arial"/>
                <a:ea typeface="+mn-lt"/>
                <a:cs typeface="+mn-lt"/>
              </a:rPr>
              <a:t> 2 “Wireframes und </a:t>
            </a:r>
            <a:r>
              <a:rPr lang="en-US" sz="4000" dirty="0" err="1" smtClean="0">
                <a:solidFill>
                  <a:srgbClr val="000000"/>
                </a:solidFill>
                <a:latin typeface="Arial"/>
                <a:ea typeface="+mn-lt"/>
                <a:cs typeface="+mn-lt"/>
              </a:rPr>
              <a:t>Funktionalitäten</a:t>
            </a:r>
            <a:r>
              <a:rPr lang="en-US" sz="4000" dirty="0" smtClean="0">
                <a:solidFill>
                  <a:srgbClr val="000000"/>
                </a:solidFill>
                <a:latin typeface="Arial"/>
                <a:ea typeface="+mn-lt"/>
                <a:cs typeface="+mn-lt"/>
              </a:rPr>
              <a:t>” </a:t>
            </a:r>
            <a:r>
              <a:rPr lang="en-US" sz="4000" dirty="0" err="1" smtClean="0">
                <a:solidFill>
                  <a:srgbClr val="000000"/>
                </a:solidFill>
                <a:latin typeface="Arial"/>
                <a:ea typeface="+mn-lt"/>
                <a:cs typeface="+mn-lt"/>
              </a:rPr>
              <a:t>beschrieben</a:t>
            </a:r>
            <a:r>
              <a:rPr lang="en-US" sz="4000" dirty="0" smtClean="0">
                <a:solidFill>
                  <a:srgbClr val="000000"/>
                </a:solidFill>
                <a:latin typeface="Arial"/>
                <a:ea typeface="+mn-lt"/>
                <a:cs typeface="+mn-lt"/>
              </a:rPr>
              <a:t>.</a:t>
            </a:r>
            <a:endParaRPr lang="de-DE" sz="4000" dirty="0">
              <a:solidFill>
                <a:srgbClr val="000000"/>
              </a:solidFill>
              <a:latin typeface="Arial"/>
              <a:ea typeface="+mn-lt"/>
              <a:cs typeface="+mn-lt"/>
            </a:endParaRPr>
          </a:p>
        </p:txBody>
      </p:sp>
      <p:sp>
        <p:nvSpPr>
          <p:cNvPr id="6" name="Rectangle"/>
          <p:cNvSpPr/>
          <p:nvPr/>
        </p:nvSpPr>
        <p:spPr>
          <a:xfrm>
            <a:off x="0" y="0"/>
            <a:ext cx="15621561" cy="878443"/>
          </a:xfrm>
          <a:prstGeom prst="rect">
            <a:avLst/>
          </a:prstGeom>
          <a:solidFill>
            <a:srgbClr val="0076BA"/>
          </a:solidFill>
          <a:ln w="12700">
            <a:miter lim="400000"/>
          </a:ln>
        </p:spPr>
        <p:txBody>
          <a:bodyPr lIns="50800" tIns="50800" rIns="50800" bIns="50800" anchor="ctr"/>
          <a:lstStyle/>
          <a:p>
            <a:pPr algn="l" defTabSz="825500">
              <a:defRPr sz="3200">
                <a:solidFill>
                  <a:srgbClr val="FFFFFF"/>
                </a:solidFill>
                <a:latin typeface="Helvetica Neue Medium"/>
                <a:ea typeface="Helvetica Neue Medium"/>
                <a:cs typeface="Helvetica Neue Medium"/>
                <a:sym typeface="Helvetica Neue Medium"/>
              </a:defRPr>
            </a:pPr>
            <a:r>
              <a:rPr lang="en-US" dirty="0" smtClean="0"/>
              <a:t>	3. </a:t>
            </a:r>
            <a:r>
              <a:rPr lang="en-US" dirty="0" err="1" smtClean="0"/>
              <a:t>Anwendungsstruktur</a:t>
            </a:r>
            <a:r>
              <a:rPr lang="en-US" dirty="0" smtClean="0"/>
              <a:t>: Controller</a:t>
            </a:r>
            <a:endParaRPr lang="de-DE" dirty="0"/>
          </a:p>
        </p:txBody>
      </p:sp>
    </p:spTree>
    <p:extLst>
      <p:ext uri="{BB962C8B-B14F-4D97-AF65-F5344CB8AC3E}">
        <p14:creationId xmlns:p14="http://schemas.microsoft.com/office/powerpoint/2010/main" val="38428226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Rectangle"/>
          <p:cNvSpPr/>
          <p:nvPr/>
        </p:nvSpPr>
        <p:spPr>
          <a:xfrm>
            <a:off x="6245036" y="1455227"/>
            <a:ext cx="18159049" cy="9572094"/>
          </a:xfrm>
          <a:prstGeom prst="rect">
            <a:avLst/>
          </a:prstGeom>
          <a:solidFill>
            <a:srgbClr val="D5D5D5"/>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62" name="Rectangle"/>
          <p:cNvSpPr/>
          <p:nvPr/>
        </p:nvSpPr>
        <p:spPr>
          <a:xfrm>
            <a:off x="-10592" y="1477369"/>
            <a:ext cx="6356273" cy="10188365"/>
          </a:xfrm>
          <a:prstGeom prst="rect">
            <a:avLst/>
          </a:prstGeom>
          <a:solidFill>
            <a:schemeClr val="accent1">
              <a:lumOff val="-13575"/>
            </a:scheme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63" name="Inhalt"/>
          <p:cNvSpPr txBox="1"/>
          <p:nvPr/>
        </p:nvSpPr>
        <p:spPr>
          <a:xfrm>
            <a:off x="1762965" y="2196924"/>
            <a:ext cx="2598421" cy="12796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8000">
                <a:solidFill>
                  <a:srgbClr val="FFFFFF"/>
                </a:solidFill>
              </a:defRPr>
            </a:lvl1pPr>
          </a:lstStyle>
          <a:p>
            <a:r>
              <a:rPr dirty="0" err="1"/>
              <a:t>Inhalt</a:t>
            </a:r>
            <a:endParaRPr dirty="0"/>
          </a:p>
        </p:txBody>
      </p:sp>
      <p:graphicFrame>
        <p:nvGraphicFramePr>
          <p:cNvPr id="164" name="Table"/>
          <p:cNvGraphicFramePr/>
          <p:nvPr>
            <p:extLst>
              <p:ext uri="{D42A27DB-BD31-4B8C-83A1-F6EECF244321}">
                <p14:modId xmlns:p14="http://schemas.microsoft.com/office/powerpoint/2010/main" val="1559000572"/>
              </p:ext>
            </p:extLst>
          </p:nvPr>
        </p:nvGraphicFramePr>
        <p:xfrm>
          <a:off x="7564883" y="1991104"/>
          <a:ext cx="15620000" cy="7918449"/>
        </p:xfrm>
        <a:graphic>
          <a:graphicData uri="http://schemas.openxmlformats.org/drawingml/2006/table">
            <a:tbl>
              <a:tblPr>
                <a:tableStyleId>{4C3C2611-4C71-4FC5-86AE-919BDF0F9419}</a:tableStyleId>
              </a:tblPr>
              <a:tblGrid>
                <a:gridCol w="15620000">
                  <a:extLst>
                    <a:ext uri="{9D8B030D-6E8A-4147-A177-3AD203B41FA5}">
                      <a16:colId xmlns:a16="http://schemas.microsoft.com/office/drawing/2014/main" xmlns="" val="20000"/>
                    </a:ext>
                  </a:extLst>
                </a:gridCol>
              </a:tblGrid>
              <a:tr h="2639483">
                <a:tc>
                  <a:txBody>
                    <a:bodyPr/>
                    <a:lstStyle/>
                    <a:p>
                      <a:pPr algn="l" defTabSz="914400"/>
                      <a:r>
                        <a:rPr sz="6800" dirty="0"/>
                        <a:t>1. </a:t>
                      </a:r>
                      <a:r>
                        <a:rPr sz="6800" dirty="0" err="1"/>
                        <a:t>Zielgruppen</a:t>
                      </a:r>
                      <a:endParaRPr sz="6800" dirty="0"/>
                    </a:p>
                  </a:txBody>
                  <a:tcPr marL="50800" marR="50800" marT="50800" marB="50800" anchor="ctr" horzOverflow="overflow">
                    <a:lnL w="0">
                      <a:miter lim="400000"/>
                    </a:lnL>
                    <a:lnR w="0">
                      <a:miter lim="400000"/>
                    </a:lnR>
                    <a:lnT w="0">
                      <a:miter lim="400000"/>
                    </a:lnT>
                    <a:lnB w="0">
                      <a:miter lim="400000"/>
                    </a:lnB>
                  </a:tcPr>
                </a:tc>
                <a:extLst>
                  <a:ext uri="{0D108BD9-81ED-4DB2-BD59-A6C34878D82A}">
                    <a16:rowId xmlns:a16="http://schemas.microsoft.com/office/drawing/2014/main" xmlns="" val="10000"/>
                  </a:ext>
                </a:extLst>
              </a:tr>
              <a:tr h="2639483">
                <a:tc>
                  <a:txBody>
                    <a:bodyPr/>
                    <a:lstStyle/>
                    <a:p>
                      <a:pPr algn="l" defTabSz="914400"/>
                      <a:r>
                        <a:rPr sz="6800"/>
                        <a:t>2. Wireframes und Funktionalitäten</a:t>
                      </a:r>
                    </a:p>
                  </a:txBody>
                  <a:tcPr marL="50800" marR="50800" marT="50800" marB="50800" anchor="ctr" horzOverflow="overflow">
                    <a:lnL w="0">
                      <a:miter lim="400000"/>
                    </a:lnL>
                    <a:lnR w="0">
                      <a:miter lim="400000"/>
                    </a:lnR>
                    <a:lnT w="0">
                      <a:miter lim="400000"/>
                    </a:lnT>
                    <a:lnB w="0">
                      <a:miter lim="400000"/>
                    </a:lnB>
                  </a:tcPr>
                </a:tc>
                <a:extLst>
                  <a:ext uri="{0D108BD9-81ED-4DB2-BD59-A6C34878D82A}">
                    <a16:rowId xmlns:a16="http://schemas.microsoft.com/office/drawing/2014/main" xmlns="" val="10001"/>
                  </a:ext>
                </a:extLst>
              </a:tr>
              <a:tr h="2639483">
                <a:tc>
                  <a:txBody>
                    <a:bodyPr/>
                    <a:lstStyle/>
                    <a:p>
                      <a:pPr algn="l" defTabSz="914400"/>
                      <a:r>
                        <a:rPr sz="6800" dirty="0"/>
                        <a:t>3. </a:t>
                      </a:r>
                      <a:r>
                        <a:rPr sz="6800" dirty="0" err="1"/>
                        <a:t>Anwendungsstruktur</a:t>
                      </a:r>
                      <a:endParaRPr sz="6800" dirty="0"/>
                    </a:p>
                  </a:txBody>
                  <a:tcPr marL="50800" marR="50800" marT="50800" marB="50800" anchor="ctr" horzOverflow="overflow">
                    <a:lnL w="0">
                      <a:miter lim="400000"/>
                    </a:lnL>
                    <a:lnR w="0">
                      <a:miter lim="400000"/>
                    </a:lnR>
                    <a:lnT w="0">
                      <a:miter lim="400000"/>
                    </a:lnT>
                    <a:lnB w="0">
                      <a:miter lim="400000"/>
                    </a:lnB>
                  </a:tcPr>
                </a:tc>
                <a:extLst>
                  <a:ext uri="{0D108BD9-81ED-4DB2-BD59-A6C34878D82A}">
                    <a16:rowId xmlns:a16="http://schemas.microsoft.com/office/drawing/2014/main" xmlns="" val="10002"/>
                  </a:ext>
                </a:extLst>
              </a:tr>
            </a:tbl>
          </a:graphicData>
        </a:graphic>
      </p:graphicFrame>
      <p:sp>
        <p:nvSpPr>
          <p:cNvPr id="8" name="Slide Number"/>
          <p:cNvSpPr txBox="1">
            <a:spLocks/>
          </p:cNvSpPr>
          <p:nvPr/>
        </p:nvSpPr>
        <p:spPr>
          <a:xfrm>
            <a:off x="12065050" y="13080999"/>
            <a:ext cx="241403"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a:lstStyle>
          <a:p>
            <a:r>
              <a:rPr lang="en-US" dirty="0" smtClean="0"/>
              <a:t>2</a:t>
            </a:r>
            <a:endParaRPr lang="en-US"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lide Number"/>
          <p:cNvSpPr txBox="1">
            <a:spLocks noGrp="1"/>
          </p:cNvSpPr>
          <p:nvPr>
            <p:ph type="sldNum" sz="quarter" idx="4294967295"/>
          </p:nvPr>
        </p:nvSpPr>
        <p:spPr>
          <a:xfrm>
            <a:off x="12065050" y="13080999"/>
            <a:ext cx="241403"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168" name="Rectangle"/>
          <p:cNvSpPr/>
          <p:nvPr/>
        </p:nvSpPr>
        <p:spPr>
          <a:xfrm>
            <a:off x="-10592" y="-25781"/>
            <a:ext cx="24405184" cy="13767562"/>
          </a:xfrm>
          <a:prstGeom prst="rect">
            <a:avLst/>
          </a:prstGeom>
          <a:solidFill>
            <a:srgbClr val="0076BA"/>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69" name="1. Zielgruppen"/>
          <p:cNvSpPr txBox="1"/>
          <p:nvPr/>
        </p:nvSpPr>
        <p:spPr>
          <a:xfrm>
            <a:off x="719277" y="2876006"/>
            <a:ext cx="22756808" cy="21646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11000">
                <a:solidFill>
                  <a:srgbClr val="FFFFFF"/>
                </a:solidFill>
              </a:defRPr>
            </a:lvl1pPr>
          </a:lstStyle>
          <a:p>
            <a:pPr marL="1371600" indent="-1371600">
              <a:buFont typeface="+mj-lt"/>
              <a:buAutoNum type="arabicPeriod"/>
            </a:pPr>
            <a:r>
              <a:rPr dirty="0" err="1" smtClean="0"/>
              <a:t>Zielgruppen</a:t>
            </a:r>
            <a:endParaRPr lang="de-DE" dirty="0" smtClean="0"/>
          </a:p>
          <a:p>
            <a:pPr marL="1143000" lvl="1" indent="-1143000">
              <a:buFont typeface="Arial" panose="020B0604020202020204" pitchFamily="34" charset="0"/>
              <a:buChar char="•"/>
            </a:pP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872837" y="1534724"/>
            <a:ext cx="22416654" cy="11418510"/>
          </a:xfrm>
          <a:prstGeom prst="rect">
            <a:avLst/>
          </a:prstGeom>
        </p:spPr>
        <p:txBody>
          <a:bodyPr wrap="square">
            <a:spAutoFit/>
          </a:bodyPr>
          <a:lstStyle/>
          <a:p>
            <a:pPr algn="l"/>
            <a:r>
              <a:rPr lang="de-DE" sz="3200" dirty="0">
                <a:solidFill>
                  <a:srgbClr val="24292E"/>
                </a:solidFill>
                <a:latin typeface="-apple-system"/>
              </a:rPr>
              <a:t>Beim Suchen nach Themen für Abschluss-und Seminararbeiten sind die möglichen Nutzer entweder Studierende, die nach einer Abschlussarbeit suchen, oder verschiedene Interessierte wie etwa </a:t>
            </a:r>
            <a:r>
              <a:rPr lang="de-DE" sz="3200" dirty="0" err="1">
                <a:solidFill>
                  <a:srgbClr val="24292E"/>
                </a:solidFill>
                <a:latin typeface="-apple-system"/>
              </a:rPr>
              <a:t>ProfessorInnen</a:t>
            </a:r>
            <a:r>
              <a:rPr lang="de-DE" sz="3200" dirty="0">
                <a:solidFill>
                  <a:srgbClr val="24292E"/>
                </a:solidFill>
                <a:latin typeface="-apple-system"/>
              </a:rPr>
              <a:t>, potentielle Studierende, oder auch andere, die sich aus Neugier das Angebot anschauen möchten. Allerdings sind im </a:t>
            </a:r>
            <a:r>
              <a:rPr lang="de-DE" sz="3200" b="1" dirty="0">
                <a:solidFill>
                  <a:srgbClr val="24292E"/>
                </a:solidFill>
                <a:latin typeface="-apple-system"/>
              </a:rPr>
              <a:t>Hauptfokus die Studierenden, die nach einer Abschlussarbeit suchen bzw. sich über das Angebot informieren wollen</a:t>
            </a:r>
            <a:r>
              <a:rPr lang="de-DE" sz="3200" dirty="0" smtClean="0">
                <a:solidFill>
                  <a:srgbClr val="24292E"/>
                </a:solidFill>
                <a:latin typeface="-apple-system"/>
              </a:rPr>
              <a:t>.</a:t>
            </a:r>
          </a:p>
          <a:p>
            <a:pPr algn="l"/>
            <a:endParaRPr lang="de-DE" sz="3200" dirty="0">
              <a:solidFill>
                <a:srgbClr val="24292E"/>
              </a:solidFill>
              <a:latin typeface="-apple-system"/>
            </a:endParaRPr>
          </a:p>
          <a:p>
            <a:pPr marL="514350" indent="-514350" algn="l">
              <a:buFont typeface="+mj-lt"/>
              <a:buAutoNum type="arabicPeriod"/>
            </a:pPr>
            <a:r>
              <a:rPr lang="de-DE" sz="3200" b="1" dirty="0" smtClean="0">
                <a:solidFill>
                  <a:srgbClr val="24292E"/>
                </a:solidFill>
                <a:latin typeface="-apple-system"/>
              </a:rPr>
              <a:t>Studierende </a:t>
            </a:r>
            <a:r>
              <a:rPr lang="de-DE" sz="3200" b="1" dirty="0">
                <a:solidFill>
                  <a:srgbClr val="24292E"/>
                </a:solidFill>
                <a:latin typeface="-apple-system"/>
              </a:rPr>
              <a:t>ohne </a:t>
            </a:r>
            <a:r>
              <a:rPr lang="de-DE" sz="3200" b="1" dirty="0" smtClean="0">
                <a:solidFill>
                  <a:srgbClr val="24292E"/>
                </a:solidFill>
                <a:latin typeface="-apple-system"/>
              </a:rPr>
              <a:t>Präferenzen</a:t>
            </a:r>
            <a:br>
              <a:rPr lang="de-DE" sz="3200" b="1" dirty="0" smtClean="0">
                <a:solidFill>
                  <a:srgbClr val="24292E"/>
                </a:solidFill>
                <a:latin typeface="-apple-system"/>
              </a:rPr>
            </a:br>
            <a:r>
              <a:rPr lang="de-DE" sz="3200" dirty="0" smtClean="0">
                <a:solidFill>
                  <a:srgbClr val="24292E"/>
                </a:solidFill>
                <a:latin typeface="-apple-system"/>
              </a:rPr>
              <a:t>Die </a:t>
            </a:r>
            <a:r>
              <a:rPr lang="de-DE" sz="3200" dirty="0">
                <a:solidFill>
                  <a:srgbClr val="24292E"/>
                </a:solidFill>
                <a:latin typeface="-apple-system"/>
              </a:rPr>
              <a:t>üblichen Studierenden, die nach einer Abschlussarbeit suchen, werden alles </a:t>
            </a:r>
            <a:r>
              <a:rPr lang="de-DE" sz="3200" b="1" dirty="0">
                <a:solidFill>
                  <a:srgbClr val="24292E"/>
                </a:solidFill>
                <a:latin typeface="-apple-system"/>
              </a:rPr>
              <a:t>schnell</a:t>
            </a:r>
            <a:r>
              <a:rPr lang="de-DE" sz="3200" dirty="0">
                <a:solidFill>
                  <a:srgbClr val="24292E"/>
                </a:solidFill>
                <a:latin typeface="-apple-system"/>
              </a:rPr>
              <a:t> und </a:t>
            </a:r>
            <a:r>
              <a:rPr lang="de-DE" sz="3200" b="1" dirty="0">
                <a:solidFill>
                  <a:srgbClr val="24292E"/>
                </a:solidFill>
                <a:latin typeface="-apple-system"/>
              </a:rPr>
              <a:t>übersichtlich</a:t>
            </a:r>
            <a:r>
              <a:rPr lang="de-DE" sz="3200" dirty="0">
                <a:solidFill>
                  <a:srgbClr val="24292E"/>
                </a:solidFill>
                <a:latin typeface="-apple-system"/>
              </a:rPr>
              <a:t> dargestellt haben wollen, damit sie etwa die </a:t>
            </a:r>
            <a:r>
              <a:rPr lang="de-DE" sz="3200" b="1" dirty="0" err="1">
                <a:solidFill>
                  <a:srgbClr val="24292E"/>
                </a:solidFill>
                <a:latin typeface="-apple-system"/>
              </a:rPr>
              <a:t>Gesammtheit</a:t>
            </a:r>
            <a:r>
              <a:rPr lang="de-DE" sz="3200" b="1" dirty="0">
                <a:solidFill>
                  <a:srgbClr val="24292E"/>
                </a:solidFill>
                <a:latin typeface="-apple-system"/>
              </a:rPr>
              <a:t> des Angebots inspizieren können</a:t>
            </a:r>
            <a:r>
              <a:rPr lang="de-DE" sz="3200" dirty="0">
                <a:solidFill>
                  <a:srgbClr val="24292E"/>
                </a:solidFill>
                <a:latin typeface="-apple-system"/>
              </a:rPr>
              <a:t>, aber auch </a:t>
            </a:r>
            <a:r>
              <a:rPr lang="de-DE" sz="3200" b="1" dirty="0">
                <a:solidFill>
                  <a:srgbClr val="24292E"/>
                </a:solidFill>
                <a:latin typeface="-apple-system"/>
              </a:rPr>
              <a:t>schnell an die Informationen der einzelnen Themen und Bereiche herankommen</a:t>
            </a:r>
            <a:r>
              <a:rPr lang="de-DE" sz="3200" dirty="0" smtClean="0">
                <a:solidFill>
                  <a:srgbClr val="24292E"/>
                </a:solidFill>
                <a:latin typeface="-apple-system"/>
              </a:rPr>
              <a:t>.</a:t>
            </a:r>
          </a:p>
          <a:p>
            <a:pPr marL="514350" indent="-514350" algn="l">
              <a:buFont typeface="+mj-lt"/>
              <a:buAutoNum type="arabicPeriod"/>
            </a:pPr>
            <a:endParaRPr lang="de-DE" sz="3200" dirty="0">
              <a:solidFill>
                <a:srgbClr val="24292E"/>
              </a:solidFill>
              <a:latin typeface="-apple-system"/>
            </a:endParaRPr>
          </a:p>
          <a:p>
            <a:pPr marL="514350" indent="-514350" algn="l">
              <a:buFont typeface="+mj-lt"/>
              <a:buAutoNum type="arabicPeriod"/>
            </a:pPr>
            <a:r>
              <a:rPr lang="de-DE" sz="3200" b="1" dirty="0" smtClean="0">
                <a:solidFill>
                  <a:srgbClr val="24292E"/>
                </a:solidFill>
                <a:latin typeface="-apple-system"/>
              </a:rPr>
              <a:t>Studierende </a:t>
            </a:r>
            <a:r>
              <a:rPr lang="de-DE" sz="3200" b="1" dirty="0">
                <a:solidFill>
                  <a:srgbClr val="24292E"/>
                </a:solidFill>
                <a:latin typeface="-apple-system"/>
              </a:rPr>
              <a:t>mit (fach-)spezifische </a:t>
            </a:r>
            <a:r>
              <a:rPr lang="de-DE" sz="3200" b="1" dirty="0" smtClean="0">
                <a:solidFill>
                  <a:srgbClr val="24292E"/>
                </a:solidFill>
                <a:latin typeface="-apple-system"/>
              </a:rPr>
              <a:t>Präferenzen</a:t>
            </a:r>
            <a:br>
              <a:rPr lang="de-DE" sz="3200" b="1" dirty="0" smtClean="0">
                <a:solidFill>
                  <a:srgbClr val="24292E"/>
                </a:solidFill>
                <a:latin typeface="-apple-system"/>
              </a:rPr>
            </a:br>
            <a:r>
              <a:rPr lang="de-DE" sz="3200" dirty="0" smtClean="0">
                <a:solidFill>
                  <a:srgbClr val="24292E"/>
                </a:solidFill>
                <a:latin typeface="-apple-system"/>
              </a:rPr>
              <a:t>Diese </a:t>
            </a:r>
            <a:r>
              <a:rPr lang="de-DE" sz="3200" dirty="0">
                <a:solidFill>
                  <a:srgbClr val="24292E"/>
                </a:solidFill>
                <a:latin typeface="-apple-system"/>
              </a:rPr>
              <a:t>Studierenden haben explizite Interessen und möchten </a:t>
            </a:r>
            <a:r>
              <a:rPr lang="de-DE" sz="3200" b="1" dirty="0">
                <a:solidFill>
                  <a:srgbClr val="24292E"/>
                </a:solidFill>
                <a:latin typeface="-apple-system"/>
              </a:rPr>
              <a:t>gezielt nach einem Thema suchen</a:t>
            </a:r>
            <a:r>
              <a:rPr lang="de-DE" sz="3200" dirty="0">
                <a:solidFill>
                  <a:srgbClr val="24292E"/>
                </a:solidFill>
                <a:latin typeface="-apple-system"/>
              </a:rPr>
              <a:t>, das ihrer Präferenzen entspricht. Z.B. könnte jemand ein besonderes Interesse am Thema K.I. haben. Somit möchte dieser </a:t>
            </a:r>
            <a:r>
              <a:rPr lang="de-DE" sz="3200" b="1" dirty="0">
                <a:solidFill>
                  <a:srgbClr val="24292E"/>
                </a:solidFill>
                <a:latin typeface="-apple-system"/>
              </a:rPr>
              <a:t>nach Tags oder Schlüsselwörtern filtern</a:t>
            </a:r>
            <a:r>
              <a:rPr lang="de-DE" sz="3200" dirty="0" smtClean="0">
                <a:solidFill>
                  <a:srgbClr val="24292E"/>
                </a:solidFill>
                <a:latin typeface="-apple-system"/>
              </a:rPr>
              <a:t>.</a:t>
            </a:r>
          </a:p>
          <a:p>
            <a:pPr marL="514350" indent="-514350" algn="l">
              <a:buFont typeface="+mj-lt"/>
              <a:buAutoNum type="arabicPeriod"/>
            </a:pPr>
            <a:endParaRPr lang="de-DE" sz="3200" dirty="0">
              <a:solidFill>
                <a:srgbClr val="24292E"/>
              </a:solidFill>
              <a:latin typeface="-apple-system"/>
            </a:endParaRPr>
          </a:p>
          <a:p>
            <a:pPr marL="514350" indent="-514350" algn="l">
              <a:buFont typeface="+mj-lt"/>
              <a:buAutoNum type="arabicPeriod"/>
            </a:pPr>
            <a:r>
              <a:rPr lang="de-DE" sz="3200" b="1" dirty="0" smtClean="0">
                <a:solidFill>
                  <a:srgbClr val="24292E"/>
                </a:solidFill>
                <a:latin typeface="-apple-system"/>
              </a:rPr>
              <a:t>Studierende</a:t>
            </a:r>
            <a:r>
              <a:rPr lang="de-DE" sz="3200" b="1" dirty="0">
                <a:solidFill>
                  <a:srgbClr val="24292E"/>
                </a:solidFill>
                <a:latin typeface="-apple-system"/>
              </a:rPr>
              <a:t>, der/die nach Betreuer suchen </a:t>
            </a:r>
            <a:r>
              <a:rPr lang="de-DE" sz="3200" b="1" dirty="0" smtClean="0">
                <a:solidFill>
                  <a:srgbClr val="24292E"/>
                </a:solidFill>
                <a:latin typeface="-apple-system"/>
              </a:rPr>
              <a:t>möchte</a:t>
            </a:r>
            <a:br>
              <a:rPr lang="de-DE" sz="3200" b="1" dirty="0" smtClean="0">
                <a:solidFill>
                  <a:srgbClr val="24292E"/>
                </a:solidFill>
                <a:latin typeface="-apple-system"/>
              </a:rPr>
            </a:br>
            <a:r>
              <a:rPr lang="de-DE" sz="3200" dirty="0" smtClean="0">
                <a:solidFill>
                  <a:srgbClr val="24292E"/>
                </a:solidFill>
                <a:latin typeface="-apple-system"/>
              </a:rPr>
              <a:t>Dieser </a:t>
            </a:r>
            <a:r>
              <a:rPr lang="de-DE" sz="3200" dirty="0">
                <a:solidFill>
                  <a:srgbClr val="24292E"/>
                </a:solidFill>
                <a:latin typeface="-apple-system"/>
              </a:rPr>
              <a:t>Nutzer möchte diejenigen </a:t>
            </a:r>
            <a:r>
              <a:rPr lang="de-DE" sz="3200" b="1" dirty="0">
                <a:solidFill>
                  <a:srgbClr val="24292E"/>
                </a:solidFill>
                <a:latin typeface="-apple-system"/>
              </a:rPr>
              <a:t>Themen und Abschlussarbeiten finden, die von einem bestimmten Betreuer angeboten werden</a:t>
            </a:r>
            <a:r>
              <a:rPr lang="de-DE" sz="3200" dirty="0" smtClean="0">
                <a:solidFill>
                  <a:srgbClr val="24292E"/>
                </a:solidFill>
                <a:latin typeface="-apple-system"/>
              </a:rPr>
              <a:t>.</a:t>
            </a:r>
          </a:p>
          <a:p>
            <a:pPr marL="514350" indent="-514350" algn="l">
              <a:buFont typeface="+mj-lt"/>
              <a:buAutoNum type="arabicPeriod"/>
            </a:pPr>
            <a:endParaRPr lang="de-DE" sz="3200" dirty="0">
              <a:solidFill>
                <a:srgbClr val="24292E"/>
              </a:solidFill>
              <a:latin typeface="-apple-system"/>
            </a:endParaRPr>
          </a:p>
          <a:p>
            <a:pPr marL="514350" indent="-514350" algn="l">
              <a:buFont typeface="+mj-lt"/>
              <a:buAutoNum type="arabicPeriod"/>
            </a:pPr>
            <a:r>
              <a:rPr lang="de-DE" sz="3200" b="1" dirty="0" smtClean="0">
                <a:solidFill>
                  <a:srgbClr val="24292E"/>
                </a:solidFill>
                <a:latin typeface="-apple-system"/>
              </a:rPr>
              <a:t>Nutzer</a:t>
            </a:r>
            <a:r>
              <a:rPr lang="de-DE" sz="3200" b="1" dirty="0">
                <a:solidFill>
                  <a:srgbClr val="24292E"/>
                </a:solidFill>
                <a:latin typeface="-apple-system"/>
              </a:rPr>
              <a:t>, der keine Abschlussarbeit </a:t>
            </a:r>
            <a:r>
              <a:rPr lang="de-DE" sz="3200" b="1" dirty="0" smtClean="0">
                <a:solidFill>
                  <a:srgbClr val="24292E"/>
                </a:solidFill>
                <a:latin typeface="-apple-system"/>
              </a:rPr>
              <a:t>benötigt</a:t>
            </a:r>
            <a:br>
              <a:rPr lang="de-DE" sz="3200" b="1" dirty="0" smtClean="0">
                <a:solidFill>
                  <a:srgbClr val="24292E"/>
                </a:solidFill>
                <a:latin typeface="-apple-system"/>
              </a:rPr>
            </a:br>
            <a:r>
              <a:rPr lang="de-DE" sz="3200" dirty="0" smtClean="0">
                <a:solidFill>
                  <a:srgbClr val="24292E"/>
                </a:solidFill>
                <a:latin typeface="-apple-system"/>
              </a:rPr>
              <a:t>Sei </a:t>
            </a:r>
            <a:r>
              <a:rPr lang="de-DE" sz="3200" dirty="0">
                <a:solidFill>
                  <a:srgbClr val="24292E"/>
                </a:solidFill>
                <a:latin typeface="-apple-system"/>
              </a:rPr>
              <a:t>es ein/e </a:t>
            </a:r>
            <a:r>
              <a:rPr lang="de-DE" sz="3200" dirty="0" err="1">
                <a:solidFill>
                  <a:srgbClr val="24292E"/>
                </a:solidFill>
                <a:latin typeface="-apple-system"/>
              </a:rPr>
              <a:t>ProfessorIn</a:t>
            </a:r>
            <a:r>
              <a:rPr lang="de-DE" sz="3200" dirty="0">
                <a:solidFill>
                  <a:srgbClr val="24292E"/>
                </a:solidFill>
                <a:latin typeface="-apple-system"/>
              </a:rPr>
              <a:t>, Studierende im Anfang vom Studium, jemand, der überlegt ein Studium anzufangen oder ein sonstiger ähnlicher Nutzer: eine </a:t>
            </a:r>
            <a:r>
              <a:rPr lang="de-DE" sz="3200" b="1" dirty="0">
                <a:solidFill>
                  <a:srgbClr val="24292E"/>
                </a:solidFill>
                <a:latin typeface="-apple-system"/>
              </a:rPr>
              <a:t>übersichtliche und visuell ansprechende Darstellung sind von Wichtigkeit</a:t>
            </a:r>
            <a:r>
              <a:rPr lang="de-DE" sz="3200" dirty="0">
                <a:solidFill>
                  <a:srgbClr val="24292E"/>
                </a:solidFill>
                <a:latin typeface="-apple-system"/>
              </a:rPr>
              <a:t> (zum Teil aus Werbegründen für die </a:t>
            </a:r>
            <a:r>
              <a:rPr lang="de-DE" sz="3200" dirty="0" err="1">
                <a:solidFill>
                  <a:srgbClr val="24292E"/>
                </a:solidFill>
                <a:latin typeface="-apple-system"/>
              </a:rPr>
              <a:t>Unibw</a:t>
            </a:r>
            <a:r>
              <a:rPr lang="de-DE" sz="3200" dirty="0">
                <a:solidFill>
                  <a:srgbClr val="24292E"/>
                </a:solidFill>
                <a:latin typeface="-apple-system"/>
              </a:rPr>
              <a:t>).</a:t>
            </a:r>
          </a:p>
        </p:txBody>
      </p:sp>
      <p:sp>
        <p:nvSpPr>
          <p:cNvPr id="5" name="Rectangle"/>
          <p:cNvSpPr/>
          <p:nvPr/>
        </p:nvSpPr>
        <p:spPr>
          <a:xfrm>
            <a:off x="0" y="0"/>
            <a:ext cx="15621561" cy="878443"/>
          </a:xfrm>
          <a:prstGeom prst="rect">
            <a:avLst/>
          </a:prstGeom>
          <a:solidFill>
            <a:srgbClr val="0076BA"/>
          </a:solidFill>
          <a:ln w="12700">
            <a:miter lim="400000"/>
          </a:ln>
        </p:spPr>
        <p:txBody>
          <a:bodyPr lIns="50800" tIns="50800" rIns="50800" bIns="50800" anchor="ctr"/>
          <a:lstStyle/>
          <a:p>
            <a:pPr algn="l" defTabSz="825500">
              <a:defRPr sz="3200">
                <a:solidFill>
                  <a:srgbClr val="FFFFFF"/>
                </a:solidFill>
                <a:latin typeface="Helvetica Neue Medium"/>
                <a:ea typeface="Helvetica Neue Medium"/>
                <a:cs typeface="Helvetica Neue Medium"/>
                <a:sym typeface="Helvetica Neue Medium"/>
              </a:defRPr>
            </a:pPr>
            <a:r>
              <a:rPr lang="en-US" dirty="0" smtClean="0"/>
              <a:t>	1. </a:t>
            </a:r>
            <a:r>
              <a:rPr lang="en-US" dirty="0" err="1" smtClean="0"/>
              <a:t>Zielgruppen</a:t>
            </a:r>
            <a:r>
              <a:rPr lang="en-US" dirty="0" smtClean="0"/>
              <a:t> </a:t>
            </a:r>
            <a:r>
              <a:rPr lang="en-US" dirty="0"/>
              <a:t>– </a:t>
            </a:r>
            <a:r>
              <a:rPr lang="en-US" dirty="0" err="1"/>
              <a:t>Darstellung</a:t>
            </a:r>
            <a:r>
              <a:rPr lang="en-US" dirty="0"/>
              <a:t> </a:t>
            </a:r>
            <a:r>
              <a:rPr lang="en-US" dirty="0" err="1"/>
              <a:t>verschiedener</a:t>
            </a:r>
            <a:r>
              <a:rPr lang="en-US" dirty="0"/>
              <a:t> </a:t>
            </a:r>
            <a:r>
              <a:rPr lang="en-US" dirty="0" err="1" smtClean="0"/>
              <a:t>Nutzerprofile</a:t>
            </a:r>
            <a:endParaRPr lang="en-US" dirty="0"/>
          </a:p>
        </p:txBody>
      </p:sp>
      <p:sp>
        <p:nvSpPr>
          <p:cNvPr id="6" name="Slide Number"/>
          <p:cNvSpPr txBox="1">
            <a:spLocks/>
          </p:cNvSpPr>
          <p:nvPr/>
        </p:nvSpPr>
        <p:spPr>
          <a:xfrm>
            <a:off x="12065050" y="13080999"/>
            <a:ext cx="241403"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a:lstStyle>
          <a:p>
            <a:r>
              <a:rPr lang="en-US" dirty="0" smtClean="0"/>
              <a:t>4</a:t>
            </a:r>
            <a:endParaRPr lang="en-US"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5" name="Table"/>
          <p:cNvGraphicFramePr/>
          <p:nvPr>
            <p:extLst>
              <p:ext uri="{D42A27DB-BD31-4B8C-83A1-F6EECF244321}">
                <p14:modId xmlns:p14="http://schemas.microsoft.com/office/powerpoint/2010/main" val="2624309084"/>
              </p:ext>
            </p:extLst>
          </p:nvPr>
        </p:nvGraphicFramePr>
        <p:xfrm>
          <a:off x="361889" y="1995050"/>
          <a:ext cx="23660220" cy="10005669"/>
        </p:xfrm>
        <a:graphic>
          <a:graphicData uri="http://schemas.openxmlformats.org/drawingml/2006/table">
            <a:tbl>
              <a:tblPr firstRow="1" firstCol="1">
                <a:tableStyleId>{EEE7283C-3CF3-47DC-8721-378D4A62B228}</a:tableStyleId>
              </a:tblPr>
              <a:tblGrid>
                <a:gridCol w="4732044">
                  <a:extLst>
                    <a:ext uri="{9D8B030D-6E8A-4147-A177-3AD203B41FA5}">
                      <a16:colId xmlns:a16="http://schemas.microsoft.com/office/drawing/2014/main" xmlns="" val="20000"/>
                    </a:ext>
                  </a:extLst>
                </a:gridCol>
                <a:gridCol w="4732044">
                  <a:extLst>
                    <a:ext uri="{9D8B030D-6E8A-4147-A177-3AD203B41FA5}">
                      <a16:colId xmlns:a16="http://schemas.microsoft.com/office/drawing/2014/main" xmlns="" val="20001"/>
                    </a:ext>
                  </a:extLst>
                </a:gridCol>
                <a:gridCol w="4732044">
                  <a:extLst>
                    <a:ext uri="{9D8B030D-6E8A-4147-A177-3AD203B41FA5}">
                      <a16:colId xmlns:a16="http://schemas.microsoft.com/office/drawing/2014/main" xmlns="" val="20002"/>
                    </a:ext>
                  </a:extLst>
                </a:gridCol>
                <a:gridCol w="4732044">
                  <a:extLst>
                    <a:ext uri="{9D8B030D-6E8A-4147-A177-3AD203B41FA5}">
                      <a16:colId xmlns:a16="http://schemas.microsoft.com/office/drawing/2014/main" xmlns="" val="20003"/>
                    </a:ext>
                  </a:extLst>
                </a:gridCol>
                <a:gridCol w="4732044">
                  <a:extLst>
                    <a:ext uri="{9D8B030D-6E8A-4147-A177-3AD203B41FA5}">
                      <a16:colId xmlns:a16="http://schemas.microsoft.com/office/drawing/2014/main" xmlns="" val="20004"/>
                    </a:ext>
                  </a:extLst>
                </a:gridCol>
              </a:tblGrid>
              <a:tr h="1674384">
                <a:tc>
                  <a:txBody>
                    <a:bodyPr/>
                    <a:lstStyle/>
                    <a:p>
                      <a:pPr defTabSz="914400">
                        <a:tabLst>
                          <a:tab pos="1663700" algn="l"/>
                        </a:tabLst>
                        <a:defRPr sz="3200">
                          <a:sym typeface="Helvetica Neue Medium"/>
                        </a:defRPr>
                      </a:pPr>
                      <a:endParaRPr dirty="0"/>
                    </a:p>
                  </a:txBody>
                  <a:tcPr marL="50800" marR="50800" marT="50800" marB="50800" anchor="ctr" horzOverflow="overflow">
                    <a:lnL w="0">
                      <a:miter lim="400000"/>
                    </a:lnL>
                    <a:lnT w="0">
                      <a:miter lim="400000"/>
                    </a:lnT>
                    <a:noFill/>
                  </a:tcPr>
                </a:tc>
                <a:tc>
                  <a:txBody>
                    <a:bodyPr/>
                    <a:lstStyle/>
                    <a:p>
                      <a:pPr algn="ctr" defTabSz="914400">
                        <a:tabLst>
                          <a:tab pos="1663700" algn="l"/>
                        </a:tabLst>
                      </a:pPr>
                      <a:r>
                        <a:rPr sz="3200" b="1" dirty="0" smtClean="0">
                          <a:sym typeface="Helvetica Neue Medium"/>
                        </a:rPr>
                        <a:t>1. </a:t>
                      </a:r>
                      <a:r>
                        <a:rPr lang="en-US" sz="3200" b="1" dirty="0" err="1" smtClean="0">
                          <a:sym typeface="Helvetica Neue Medium"/>
                        </a:rPr>
                        <a:t>Studierende</a:t>
                      </a:r>
                      <a:r>
                        <a:rPr lang="en-US" sz="3200" b="1" dirty="0" smtClean="0">
                          <a:sym typeface="Helvetica Neue Medium"/>
                        </a:rPr>
                        <a:t> </a:t>
                      </a:r>
                      <a:r>
                        <a:rPr lang="en-US" sz="3200" b="1" dirty="0" err="1" smtClean="0">
                          <a:sym typeface="Helvetica Neue Medium"/>
                        </a:rPr>
                        <a:t>ohne</a:t>
                      </a:r>
                      <a:r>
                        <a:rPr lang="en-US" sz="3200" b="1" dirty="0" smtClean="0">
                          <a:sym typeface="Helvetica Neue Medium"/>
                        </a:rPr>
                        <a:t> </a:t>
                      </a:r>
                      <a:r>
                        <a:rPr lang="en-US" sz="3200" b="1" dirty="0" err="1" smtClean="0">
                          <a:sym typeface="Helvetica Neue Medium"/>
                        </a:rPr>
                        <a:t>Präferenzen</a:t>
                      </a:r>
                      <a:r>
                        <a:rPr lang="en-US" sz="3200" b="1" dirty="0" smtClean="0">
                          <a:sym typeface="Helvetica Neue Medium"/>
                        </a:rPr>
                        <a:t/>
                      </a:r>
                      <a:br>
                        <a:rPr lang="en-US" sz="3200" b="1" dirty="0" smtClean="0">
                          <a:sym typeface="Helvetica Neue Medium"/>
                        </a:rPr>
                      </a:br>
                      <a:r>
                        <a:rPr lang="en-US" sz="3200" b="1" dirty="0" smtClean="0">
                          <a:sym typeface="Helvetica Neue Medium"/>
                        </a:rPr>
                        <a:t>(</a:t>
                      </a:r>
                      <a:r>
                        <a:rPr lang="en-US" sz="3200" b="1" dirty="0" err="1" smtClean="0">
                          <a:sym typeface="Helvetica Neue Medium"/>
                        </a:rPr>
                        <a:t>höchste</a:t>
                      </a:r>
                      <a:r>
                        <a:rPr lang="en-US" sz="3200" b="1" dirty="0" smtClean="0">
                          <a:sym typeface="Helvetica Neue Medium"/>
                        </a:rPr>
                        <a:t> </a:t>
                      </a:r>
                      <a:r>
                        <a:rPr lang="en-US" sz="3200" b="1" dirty="0" err="1" smtClean="0">
                          <a:sym typeface="Helvetica Neue Medium"/>
                        </a:rPr>
                        <a:t>Priorität</a:t>
                      </a:r>
                      <a:r>
                        <a:rPr lang="en-US" sz="3200" b="1" dirty="0" smtClean="0">
                          <a:sym typeface="Helvetica Neue Medium"/>
                        </a:rPr>
                        <a:t>)</a:t>
                      </a:r>
                      <a:endParaRPr sz="3200" b="1" dirty="0">
                        <a:sym typeface="Helvetica Neue Medium"/>
                      </a:endParaRPr>
                    </a:p>
                  </a:txBody>
                  <a:tcPr marL="50800" marR="50800" marT="50800" marB="50800" horzOverflow="overflow">
                    <a:solidFill>
                      <a:srgbClr val="80E15F"/>
                    </a:solidFill>
                  </a:tcPr>
                </a:tc>
                <a:tc>
                  <a:txBody>
                    <a:bodyPr/>
                    <a:lstStyle/>
                    <a:p>
                      <a:pPr algn="ctr" defTabSz="914400">
                        <a:tabLst>
                          <a:tab pos="1663700" algn="l"/>
                        </a:tabLst>
                      </a:pPr>
                      <a:r>
                        <a:rPr lang="de-DE" sz="3200" dirty="0" smtClean="0">
                          <a:sym typeface="Helvetica Neue Medium"/>
                        </a:rPr>
                        <a:t>2. Studierende mit (fach-) spezifischen Präferenzen</a:t>
                      </a:r>
                      <a:endParaRPr sz="3200" dirty="0">
                        <a:sym typeface="Helvetica Neue Medium"/>
                      </a:endParaRPr>
                    </a:p>
                  </a:txBody>
                  <a:tcPr marL="50800" marR="50800" marT="50800" marB="50800" horzOverflow="overflow">
                    <a:solidFill>
                      <a:srgbClr val="80E15F"/>
                    </a:solidFill>
                  </a:tcPr>
                </a:tc>
                <a:tc>
                  <a:txBody>
                    <a:bodyPr/>
                    <a:lstStyle/>
                    <a:p>
                      <a:pPr algn="ctr" defTabSz="914400">
                        <a:tabLst>
                          <a:tab pos="1663700" algn="l"/>
                        </a:tabLst>
                      </a:pPr>
                      <a:r>
                        <a:rPr lang="de-DE" sz="3200" dirty="0" smtClean="0">
                          <a:sym typeface="Helvetica Neue Medium"/>
                        </a:rPr>
                        <a:t>3. Studierende, die nach Betreuer filtern möchten</a:t>
                      </a:r>
                      <a:endParaRPr sz="3200" dirty="0">
                        <a:sym typeface="Helvetica Neue Medium"/>
                      </a:endParaRPr>
                    </a:p>
                  </a:txBody>
                  <a:tcPr marL="50800" marR="50800" marT="50800" marB="50800" horzOverflow="overflow">
                    <a:solidFill>
                      <a:srgbClr val="80E15F"/>
                    </a:solidFill>
                  </a:tcPr>
                </a:tc>
                <a:tc>
                  <a:txBody>
                    <a:bodyPr/>
                    <a:lstStyle/>
                    <a:p>
                      <a:pPr algn="ctr" defTabSz="914400">
                        <a:tabLst>
                          <a:tab pos="1663700" algn="l"/>
                        </a:tabLst>
                      </a:pPr>
                      <a:r>
                        <a:rPr lang="de-DE" sz="3200" dirty="0" smtClean="0">
                          <a:sym typeface="Helvetica Neue Medium"/>
                        </a:rPr>
                        <a:t>4. Nutzer, die keine Abschlussarbeit benötigen</a:t>
                      </a:r>
                      <a:endParaRPr sz="3200" dirty="0">
                        <a:sym typeface="Helvetica Neue Medium"/>
                      </a:endParaRPr>
                    </a:p>
                  </a:txBody>
                  <a:tcPr marL="50800" marR="50800" marT="50800" marB="50800" horzOverflow="overflow">
                    <a:solidFill>
                      <a:srgbClr val="80E15F"/>
                    </a:solidFill>
                  </a:tcPr>
                </a:tc>
                <a:extLst>
                  <a:ext uri="{0D108BD9-81ED-4DB2-BD59-A6C34878D82A}">
                    <a16:rowId xmlns:a16="http://schemas.microsoft.com/office/drawing/2014/main" xmlns="" val="10000"/>
                  </a:ext>
                </a:extLst>
              </a:tr>
              <a:tr h="1666257">
                <a:tc>
                  <a:txBody>
                    <a:bodyPr/>
                    <a:lstStyle/>
                    <a:p>
                      <a:pPr defTabSz="914400">
                        <a:tabLst>
                          <a:tab pos="1663700" algn="l"/>
                        </a:tabLst>
                      </a:pPr>
                      <a:r>
                        <a:rPr sz="3200" dirty="0" err="1">
                          <a:sym typeface="Helvetica Neue Medium"/>
                        </a:rPr>
                        <a:t>übersichtliche</a:t>
                      </a:r>
                      <a:r>
                        <a:rPr sz="3200" dirty="0">
                          <a:sym typeface="Helvetica Neue Medium"/>
                        </a:rPr>
                        <a:t> </a:t>
                      </a:r>
                      <a:r>
                        <a:rPr sz="3200" dirty="0" err="1">
                          <a:sym typeface="Helvetica Neue Medium"/>
                        </a:rPr>
                        <a:t>Darstellung</a:t>
                      </a:r>
                      <a:r>
                        <a:rPr sz="3200" dirty="0">
                          <a:sym typeface="Helvetica Neue Medium"/>
                        </a:rPr>
                        <a:t> des </a:t>
                      </a:r>
                      <a:r>
                        <a:rPr sz="3200" dirty="0" err="1">
                          <a:sym typeface="Helvetica Neue Medium"/>
                        </a:rPr>
                        <a:t>allgemeinen</a:t>
                      </a:r>
                      <a:r>
                        <a:rPr sz="3200" dirty="0">
                          <a:sym typeface="Helvetica Neue Medium"/>
                        </a:rPr>
                        <a:t> </a:t>
                      </a:r>
                      <a:r>
                        <a:rPr sz="3200" dirty="0" err="1">
                          <a:sym typeface="Helvetica Neue Medium"/>
                        </a:rPr>
                        <a:t>Angebots</a:t>
                      </a:r>
                      <a:endParaRPr sz="3200" dirty="0">
                        <a:sym typeface="Helvetica Neue Medium"/>
                      </a:endParaRPr>
                    </a:p>
                  </a:txBody>
                  <a:tcPr marL="50800" marR="50800" marT="50800" marB="50800" anchor="ctr" horzOverflow="overflow">
                    <a:solidFill>
                      <a:srgbClr val="EAEAEA"/>
                    </a:solidFill>
                  </a:tcPr>
                </a:tc>
                <a:tc>
                  <a:txBody>
                    <a:bodyPr/>
                    <a:lstStyle/>
                    <a:p>
                      <a:pPr defTabSz="914400"/>
                      <a:r>
                        <a:rPr sz="3200"/>
                        <a:t>Kritisch</a:t>
                      </a:r>
                    </a:p>
                  </a:txBody>
                  <a:tcPr marL="50800" marR="50800" marT="50800" marB="50800" anchor="ctr" horzOverflow="overflow"/>
                </a:tc>
                <a:tc>
                  <a:txBody>
                    <a:bodyPr/>
                    <a:lstStyle/>
                    <a:p>
                      <a:pPr defTabSz="914400"/>
                      <a:r>
                        <a:rPr sz="3200"/>
                        <a:t>- - -</a:t>
                      </a:r>
                    </a:p>
                  </a:txBody>
                  <a:tcPr marL="50800" marR="50800" marT="50800" marB="50800" anchor="ctr" horzOverflow="overflow"/>
                </a:tc>
                <a:tc>
                  <a:txBody>
                    <a:bodyPr/>
                    <a:lstStyle/>
                    <a:p>
                      <a:pPr defTabSz="914400"/>
                      <a:r>
                        <a:rPr sz="3200"/>
                        <a:t>- - -</a:t>
                      </a:r>
                    </a:p>
                  </a:txBody>
                  <a:tcPr marL="50800" marR="50800" marT="50800" marB="50800" anchor="ctr" horzOverflow="overflow"/>
                </a:tc>
                <a:tc>
                  <a:txBody>
                    <a:bodyPr/>
                    <a:lstStyle/>
                    <a:p>
                      <a:pPr defTabSz="914400"/>
                      <a:r>
                        <a:rPr sz="3200"/>
                        <a:t>Erwünscht</a:t>
                      </a:r>
                    </a:p>
                  </a:txBody>
                  <a:tcPr marL="50800" marR="50800" marT="50800" marB="50800" anchor="ctr" horzOverflow="overflow">
                    <a:lnR w="12700">
                      <a:solidFill>
                        <a:srgbClr val="4D4D4D"/>
                      </a:solidFill>
                      <a:miter lim="400000"/>
                    </a:lnR>
                  </a:tcPr>
                </a:tc>
                <a:extLst>
                  <a:ext uri="{0D108BD9-81ED-4DB2-BD59-A6C34878D82A}">
                    <a16:rowId xmlns:a16="http://schemas.microsoft.com/office/drawing/2014/main" xmlns="" val="10001"/>
                  </a:ext>
                </a:extLst>
              </a:tr>
              <a:tr h="1666257">
                <a:tc>
                  <a:txBody>
                    <a:bodyPr/>
                    <a:lstStyle/>
                    <a:p>
                      <a:pPr defTabSz="914400">
                        <a:tabLst>
                          <a:tab pos="1663700" algn="l"/>
                        </a:tabLst>
                      </a:pPr>
                      <a:r>
                        <a:rPr sz="3200" dirty="0" err="1">
                          <a:sym typeface="Helvetica Neue Medium"/>
                        </a:rPr>
                        <a:t>schnelle&amp;klare</a:t>
                      </a:r>
                      <a:r>
                        <a:rPr sz="3200" dirty="0">
                          <a:sym typeface="Helvetica Neue Medium"/>
                        </a:rPr>
                        <a:t> </a:t>
                      </a:r>
                      <a:r>
                        <a:rPr sz="3200" dirty="0" err="1">
                          <a:sym typeface="Helvetica Neue Medium"/>
                        </a:rPr>
                        <a:t>Darstellung</a:t>
                      </a:r>
                      <a:r>
                        <a:rPr sz="3200" dirty="0">
                          <a:sym typeface="Helvetica Neue Medium"/>
                        </a:rPr>
                        <a:t> der </a:t>
                      </a:r>
                      <a:r>
                        <a:rPr sz="3200" dirty="0" err="1">
                          <a:sym typeface="Helvetica Neue Medium"/>
                        </a:rPr>
                        <a:t>Infos</a:t>
                      </a:r>
                      <a:r>
                        <a:rPr sz="3200" dirty="0">
                          <a:sym typeface="Helvetica Neue Medium"/>
                        </a:rPr>
                        <a:t> </a:t>
                      </a:r>
                      <a:r>
                        <a:rPr sz="3200" dirty="0" err="1">
                          <a:sym typeface="Helvetica Neue Medium"/>
                        </a:rPr>
                        <a:t>zu</a:t>
                      </a:r>
                      <a:r>
                        <a:rPr sz="3200" dirty="0">
                          <a:sym typeface="Helvetica Neue Medium"/>
                        </a:rPr>
                        <a:t> den </a:t>
                      </a:r>
                      <a:r>
                        <a:rPr sz="3200" dirty="0" err="1">
                          <a:sym typeface="Helvetica Neue Medium"/>
                        </a:rPr>
                        <a:t>einzelnen</a:t>
                      </a:r>
                      <a:r>
                        <a:rPr sz="3200" dirty="0">
                          <a:sym typeface="Helvetica Neue Medium"/>
                        </a:rPr>
                        <a:t> </a:t>
                      </a:r>
                      <a:r>
                        <a:rPr sz="3200" dirty="0" err="1">
                          <a:sym typeface="Helvetica Neue Medium"/>
                        </a:rPr>
                        <a:t>Arbeiten</a:t>
                      </a:r>
                      <a:endParaRPr sz="3200" dirty="0">
                        <a:sym typeface="Helvetica Neue Medium"/>
                      </a:endParaRPr>
                    </a:p>
                  </a:txBody>
                  <a:tcPr marL="50800" marR="50800" marT="50800" marB="50800" anchor="ctr" horzOverflow="overflow">
                    <a:solidFill>
                      <a:srgbClr val="EAEAEA"/>
                    </a:solidFill>
                  </a:tcPr>
                </a:tc>
                <a:tc>
                  <a:txBody>
                    <a:bodyPr/>
                    <a:lstStyle/>
                    <a:p>
                      <a:pPr defTabSz="914400"/>
                      <a:r>
                        <a:rPr sz="3200" dirty="0" err="1"/>
                        <a:t>Kritisch</a:t>
                      </a:r>
                      <a:endParaRPr sz="3200" dirty="0"/>
                    </a:p>
                  </a:txBody>
                  <a:tcPr marL="50800" marR="50800" marT="50800" marB="50800" anchor="ctr" horzOverflow="overflow"/>
                </a:tc>
                <a:tc>
                  <a:txBody>
                    <a:bodyPr/>
                    <a:lstStyle/>
                    <a:p>
                      <a:pPr defTabSz="914400"/>
                      <a:r>
                        <a:rPr sz="3200"/>
                        <a:t>Erwünscht</a:t>
                      </a:r>
                    </a:p>
                  </a:txBody>
                  <a:tcPr marL="50800" marR="50800" marT="50800" marB="50800" anchor="ctr" horzOverflow="overflow"/>
                </a:tc>
                <a:tc>
                  <a:txBody>
                    <a:bodyPr/>
                    <a:lstStyle/>
                    <a:p>
                      <a:pPr defTabSz="914400"/>
                      <a:r>
                        <a:rPr sz="3200"/>
                        <a:t>- - -</a:t>
                      </a:r>
                    </a:p>
                  </a:txBody>
                  <a:tcPr marL="50800" marR="50800" marT="50800" marB="50800" anchor="ctr" horzOverflow="overflow"/>
                </a:tc>
                <a:tc>
                  <a:txBody>
                    <a:bodyPr/>
                    <a:lstStyle/>
                    <a:p>
                      <a:pPr defTabSz="914400"/>
                      <a:r>
                        <a:rPr sz="3200"/>
                        <a:t>Erwünscht</a:t>
                      </a:r>
                    </a:p>
                  </a:txBody>
                  <a:tcPr marL="50800" marR="50800" marT="50800" marB="50800" anchor="ctr" horzOverflow="overflow">
                    <a:lnR w="12700">
                      <a:solidFill>
                        <a:srgbClr val="4D4D4D"/>
                      </a:solidFill>
                      <a:miter lim="400000"/>
                    </a:lnR>
                  </a:tcPr>
                </a:tc>
                <a:extLst>
                  <a:ext uri="{0D108BD9-81ED-4DB2-BD59-A6C34878D82A}">
                    <a16:rowId xmlns:a16="http://schemas.microsoft.com/office/drawing/2014/main" xmlns="" val="10002"/>
                  </a:ext>
                </a:extLst>
              </a:tr>
              <a:tr h="1666257">
                <a:tc>
                  <a:txBody>
                    <a:bodyPr/>
                    <a:lstStyle/>
                    <a:p>
                      <a:pPr defTabSz="914400">
                        <a:tabLst>
                          <a:tab pos="1663700" algn="l"/>
                        </a:tabLst>
                      </a:pPr>
                      <a:r>
                        <a:rPr sz="3200">
                          <a:sym typeface="Helvetica Neue Medium"/>
                        </a:rPr>
                        <a:t>Suche nach Tag/Keyword</a:t>
                      </a:r>
                    </a:p>
                  </a:txBody>
                  <a:tcPr marL="50800" marR="50800" marT="50800" marB="50800" anchor="ctr" horzOverflow="overflow">
                    <a:solidFill>
                      <a:srgbClr val="EAEAEA"/>
                    </a:solidFill>
                  </a:tcPr>
                </a:tc>
                <a:tc>
                  <a:txBody>
                    <a:bodyPr/>
                    <a:lstStyle/>
                    <a:p>
                      <a:pPr defTabSz="914400"/>
                      <a:r>
                        <a:rPr sz="3200"/>
                        <a:t>- - -</a:t>
                      </a:r>
                    </a:p>
                  </a:txBody>
                  <a:tcPr marL="50800" marR="50800" marT="50800" marB="50800" anchor="ctr" horzOverflow="overflow"/>
                </a:tc>
                <a:tc>
                  <a:txBody>
                    <a:bodyPr/>
                    <a:lstStyle/>
                    <a:p>
                      <a:pPr defTabSz="914400"/>
                      <a:r>
                        <a:rPr sz="3200"/>
                        <a:t>Kritisch</a:t>
                      </a:r>
                    </a:p>
                  </a:txBody>
                  <a:tcPr marL="50800" marR="50800" marT="50800" marB="50800" anchor="ctr" horzOverflow="overflow"/>
                </a:tc>
                <a:tc>
                  <a:txBody>
                    <a:bodyPr/>
                    <a:lstStyle/>
                    <a:p>
                      <a:pPr defTabSz="914400"/>
                      <a:r>
                        <a:rPr sz="3200"/>
                        <a:t>- - -</a:t>
                      </a:r>
                    </a:p>
                  </a:txBody>
                  <a:tcPr marL="50800" marR="50800" marT="50800" marB="50800" anchor="ctr" horzOverflow="overflow"/>
                </a:tc>
                <a:tc>
                  <a:txBody>
                    <a:bodyPr/>
                    <a:lstStyle/>
                    <a:p>
                      <a:pPr defTabSz="914400"/>
                      <a:r>
                        <a:rPr sz="3200"/>
                        <a:t>Erwünscht</a:t>
                      </a:r>
                    </a:p>
                  </a:txBody>
                  <a:tcPr marL="50800" marR="50800" marT="50800" marB="50800" anchor="ctr" horzOverflow="overflow">
                    <a:lnR w="12700">
                      <a:solidFill>
                        <a:srgbClr val="4D4D4D"/>
                      </a:solidFill>
                      <a:miter lim="400000"/>
                    </a:lnR>
                  </a:tcPr>
                </a:tc>
                <a:extLst>
                  <a:ext uri="{0D108BD9-81ED-4DB2-BD59-A6C34878D82A}">
                    <a16:rowId xmlns:a16="http://schemas.microsoft.com/office/drawing/2014/main" xmlns="" val="10003"/>
                  </a:ext>
                </a:extLst>
              </a:tr>
              <a:tr h="1666257">
                <a:tc>
                  <a:txBody>
                    <a:bodyPr/>
                    <a:lstStyle/>
                    <a:p>
                      <a:pPr defTabSz="914400">
                        <a:tabLst>
                          <a:tab pos="1663700" algn="l"/>
                        </a:tabLst>
                      </a:pPr>
                      <a:r>
                        <a:rPr sz="3200">
                          <a:sym typeface="Helvetica Neue Medium"/>
                        </a:rPr>
                        <a:t>Suche nach Betreuer</a:t>
                      </a:r>
                    </a:p>
                  </a:txBody>
                  <a:tcPr marL="50800" marR="50800" marT="50800" marB="50800" anchor="ctr" horzOverflow="overflow">
                    <a:solidFill>
                      <a:srgbClr val="EAEAEA"/>
                    </a:solidFill>
                  </a:tcPr>
                </a:tc>
                <a:tc>
                  <a:txBody>
                    <a:bodyPr/>
                    <a:lstStyle/>
                    <a:p>
                      <a:pPr defTabSz="914400"/>
                      <a:r>
                        <a:rPr sz="3200"/>
                        <a:t>- - -</a:t>
                      </a:r>
                    </a:p>
                  </a:txBody>
                  <a:tcPr marL="50800" marR="50800" marT="50800" marB="50800" anchor="ctr" horzOverflow="overflow"/>
                </a:tc>
                <a:tc>
                  <a:txBody>
                    <a:bodyPr/>
                    <a:lstStyle/>
                    <a:p>
                      <a:pPr defTabSz="914400"/>
                      <a:r>
                        <a:rPr sz="3200"/>
                        <a:t>- - -</a:t>
                      </a:r>
                    </a:p>
                  </a:txBody>
                  <a:tcPr marL="50800" marR="50800" marT="50800" marB="50800" anchor="ctr" horzOverflow="overflow"/>
                </a:tc>
                <a:tc>
                  <a:txBody>
                    <a:bodyPr/>
                    <a:lstStyle/>
                    <a:p>
                      <a:pPr defTabSz="914400"/>
                      <a:r>
                        <a:rPr sz="3200"/>
                        <a:t>Kritisch</a:t>
                      </a:r>
                    </a:p>
                  </a:txBody>
                  <a:tcPr marL="50800" marR="50800" marT="50800" marB="50800" anchor="ctr" horzOverflow="overflow"/>
                </a:tc>
                <a:tc>
                  <a:txBody>
                    <a:bodyPr/>
                    <a:lstStyle/>
                    <a:p>
                      <a:pPr defTabSz="914400"/>
                      <a:r>
                        <a:rPr sz="3200"/>
                        <a:t>- - -</a:t>
                      </a:r>
                    </a:p>
                  </a:txBody>
                  <a:tcPr marL="50800" marR="50800" marT="50800" marB="50800" anchor="ctr" horzOverflow="overflow">
                    <a:lnR w="12700">
                      <a:solidFill>
                        <a:srgbClr val="4D4D4D"/>
                      </a:solidFill>
                      <a:miter lim="400000"/>
                    </a:lnR>
                  </a:tcPr>
                </a:tc>
                <a:extLst>
                  <a:ext uri="{0D108BD9-81ED-4DB2-BD59-A6C34878D82A}">
                    <a16:rowId xmlns:a16="http://schemas.microsoft.com/office/drawing/2014/main" xmlns="" val="10004"/>
                  </a:ext>
                </a:extLst>
              </a:tr>
              <a:tr h="1666257">
                <a:tc>
                  <a:txBody>
                    <a:bodyPr/>
                    <a:lstStyle/>
                    <a:p>
                      <a:pPr defTabSz="914400">
                        <a:tabLst>
                          <a:tab pos="1663700" algn="l"/>
                        </a:tabLst>
                      </a:pPr>
                      <a:r>
                        <a:rPr sz="3200" dirty="0" err="1">
                          <a:sym typeface="Helvetica Neue Medium"/>
                        </a:rPr>
                        <a:t>visuell</a:t>
                      </a:r>
                      <a:r>
                        <a:rPr sz="3200" dirty="0">
                          <a:sym typeface="Helvetica Neue Medium"/>
                        </a:rPr>
                        <a:t> </a:t>
                      </a:r>
                      <a:r>
                        <a:rPr sz="3200" dirty="0" err="1">
                          <a:sym typeface="Helvetica Neue Medium"/>
                        </a:rPr>
                        <a:t>ansprechende</a:t>
                      </a:r>
                      <a:r>
                        <a:rPr sz="3200" dirty="0">
                          <a:sym typeface="Helvetica Neue Medium"/>
                        </a:rPr>
                        <a:t> (</a:t>
                      </a:r>
                      <a:r>
                        <a:rPr sz="3200" dirty="0" err="1">
                          <a:sym typeface="Helvetica Neue Medium"/>
                        </a:rPr>
                        <a:t>schöne</a:t>
                      </a:r>
                      <a:r>
                        <a:rPr sz="3200" dirty="0">
                          <a:sym typeface="Helvetica Neue Medium"/>
                        </a:rPr>
                        <a:t>) </a:t>
                      </a:r>
                      <a:r>
                        <a:rPr sz="3200" dirty="0" err="1">
                          <a:sym typeface="Helvetica Neue Medium"/>
                        </a:rPr>
                        <a:t>Darstellung</a:t>
                      </a:r>
                      <a:endParaRPr sz="3200" dirty="0">
                        <a:sym typeface="Helvetica Neue Medium"/>
                      </a:endParaRPr>
                    </a:p>
                  </a:txBody>
                  <a:tcPr marL="50800" marR="50800" marT="50800" marB="50800" anchor="ctr" horzOverflow="overflow">
                    <a:lnB w="12700">
                      <a:solidFill>
                        <a:srgbClr val="4D4D4D"/>
                      </a:solidFill>
                      <a:miter lim="400000"/>
                    </a:lnB>
                    <a:solidFill>
                      <a:srgbClr val="EAEAEA"/>
                    </a:solidFill>
                  </a:tcPr>
                </a:tc>
                <a:tc>
                  <a:txBody>
                    <a:bodyPr/>
                    <a:lstStyle/>
                    <a:p>
                      <a:pPr defTabSz="914400"/>
                      <a:r>
                        <a:rPr sz="3200"/>
                        <a:t>- - -</a:t>
                      </a:r>
                    </a:p>
                  </a:txBody>
                  <a:tcPr marL="50800" marR="50800" marT="50800" marB="50800" anchor="ctr" horzOverflow="overflow">
                    <a:lnB w="12700">
                      <a:solidFill>
                        <a:srgbClr val="4D4D4D"/>
                      </a:solidFill>
                      <a:miter lim="400000"/>
                    </a:lnB>
                  </a:tcPr>
                </a:tc>
                <a:tc>
                  <a:txBody>
                    <a:bodyPr/>
                    <a:lstStyle/>
                    <a:p>
                      <a:pPr defTabSz="914400"/>
                      <a:r>
                        <a:rPr sz="3200"/>
                        <a:t>- - -</a:t>
                      </a:r>
                    </a:p>
                  </a:txBody>
                  <a:tcPr marL="50800" marR="50800" marT="50800" marB="50800" anchor="ctr" horzOverflow="overflow">
                    <a:lnB w="12700">
                      <a:solidFill>
                        <a:srgbClr val="4D4D4D"/>
                      </a:solidFill>
                      <a:miter lim="400000"/>
                    </a:lnB>
                  </a:tcPr>
                </a:tc>
                <a:tc>
                  <a:txBody>
                    <a:bodyPr/>
                    <a:lstStyle/>
                    <a:p>
                      <a:pPr defTabSz="914400"/>
                      <a:r>
                        <a:rPr sz="3200"/>
                        <a:t>- - -</a:t>
                      </a:r>
                    </a:p>
                  </a:txBody>
                  <a:tcPr marL="50800" marR="50800" marT="50800" marB="50800" anchor="ctr" horzOverflow="overflow">
                    <a:lnB w="12700">
                      <a:solidFill>
                        <a:srgbClr val="4D4D4D"/>
                      </a:solidFill>
                      <a:miter lim="400000"/>
                    </a:lnB>
                  </a:tcPr>
                </a:tc>
                <a:tc>
                  <a:txBody>
                    <a:bodyPr/>
                    <a:lstStyle/>
                    <a:p>
                      <a:pPr defTabSz="914400"/>
                      <a:r>
                        <a:rPr sz="3200" dirty="0" err="1"/>
                        <a:t>Kritisch</a:t>
                      </a:r>
                      <a:endParaRPr sz="3200" dirty="0"/>
                    </a:p>
                  </a:txBody>
                  <a:tcPr marL="50800" marR="50800" marT="50800" marB="50800" anchor="ctr" horzOverflow="overflow">
                    <a:lnR w="12700">
                      <a:solidFill>
                        <a:srgbClr val="4D4D4D"/>
                      </a:solidFill>
                      <a:miter lim="400000"/>
                    </a:lnR>
                    <a:lnB w="12700">
                      <a:solidFill>
                        <a:srgbClr val="4D4D4D"/>
                      </a:solidFill>
                      <a:miter lim="400000"/>
                    </a:lnB>
                  </a:tcPr>
                </a:tc>
                <a:extLst>
                  <a:ext uri="{0D108BD9-81ED-4DB2-BD59-A6C34878D82A}">
                    <a16:rowId xmlns:a16="http://schemas.microsoft.com/office/drawing/2014/main" xmlns="" val="10005"/>
                  </a:ext>
                </a:extLst>
              </a:tr>
            </a:tbl>
          </a:graphicData>
        </a:graphic>
      </p:graphicFrame>
      <p:sp>
        <p:nvSpPr>
          <p:cNvPr id="5" name="Rectangle"/>
          <p:cNvSpPr/>
          <p:nvPr/>
        </p:nvSpPr>
        <p:spPr>
          <a:xfrm>
            <a:off x="0" y="0"/>
            <a:ext cx="15621561" cy="878443"/>
          </a:xfrm>
          <a:prstGeom prst="rect">
            <a:avLst/>
          </a:prstGeom>
          <a:solidFill>
            <a:srgbClr val="0076BA"/>
          </a:solidFill>
          <a:ln w="12700">
            <a:miter lim="400000"/>
          </a:ln>
        </p:spPr>
        <p:txBody>
          <a:bodyPr lIns="50800" tIns="50800" rIns="50800" bIns="50800" anchor="ctr"/>
          <a:lstStyle/>
          <a:p>
            <a:pPr algn="l" defTabSz="825500">
              <a:defRPr sz="3200">
                <a:solidFill>
                  <a:srgbClr val="FFFFFF"/>
                </a:solidFill>
                <a:latin typeface="Helvetica Neue Medium"/>
                <a:ea typeface="Helvetica Neue Medium"/>
                <a:cs typeface="Helvetica Neue Medium"/>
                <a:sym typeface="Helvetica Neue Medium"/>
              </a:defRPr>
            </a:pPr>
            <a:r>
              <a:rPr lang="en-US" dirty="0" smtClean="0"/>
              <a:t>	1. </a:t>
            </a:r>
            <a:r>
              <a:rPr lang="en-US" dirty="0" err="1" smtClean="0"/>
              <a:t>Zielgruppen</a:t>
            </a:r>
            <a:r>
              <a:rPr lang="en-US" dirty="0" smtClean="0"/>
              <a:t> </a:t>
            </a:r>
            <a:r>
              <a:rPr lang="en-US" dirty="0"/>
              <a:t>– </a:t>
            </a:r>
            <a:r>
              <a:rPr lang="de-DE" dirty="0"/>
              <a:t>Auswertung Relevanz der Features nach </a:t>
            </a:r>
            <a:r>
              <a:rPr lang="de-DE" dirty="0" smtClean="0"/>
              <a:t>Nutzerprofil</a:t>
            </a:r>
            <a:endParaRPr lang="de-DE" dirty="0"/>
          </a:p>
        </p:txBody>
      </p:sp>
      <p:sp>
        <p:nvSpPr>
          <p:cNvPr id="6" name="Slide Number"/>
          <p:cNvSpPr txBox="1">
            <a:spLocks/>
          </p:cNvSpPr>
          <p:nvPr/>
        </p:nvSpPr>
        <p:spPr>
          <a:xfrm>
            <a:off x="12065050" y="13080999"/>
            <a:ext cx="241403"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a:lstStyle>
          <a:p>
            <a:r>
              <a:rPr lang="en-US" dirty="0" smtClean="0"/>
              <a:t>5</a:t>
            </a:r>
            <a:endParaRPr lang="en-US"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lide Number"/>
          <p:cNvSpPr txBox="1">
            <a:spLocks noGrp="1"/>
          </p:cNvSpPr>
          <p:nvPr>
            <p:ph type="sldNum" sz="quarter" idx="4294967295"/>
          </p:nvPr>
        </p:nvSpPr>
        <p:spPr>
          <a:xfrm>
            <a:off x="12065050" y="13080999"/>
            <a:ext cx="241403"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179" name="Rectangle"/>
          <p:cNvSpPr/>
          <p:nvPr/>
        </p:nvSpPr>
        <p:spPr>
          <a:xfrm>
            <a:off x="-10592" y="-25781"/>
            <a:ext cx="24405184" cy="13767562"/>
          </a:xfrm>
          <a:prstGeom prst="rect">
            <a:avLst/>
          </a:prstGeom>
          <a:solidFill>
            <a:schemeClr val="accent1">
              <a:lumOff val="-13575"/>
            </a:scheme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80" name="2. Wireframes und Funktionalitäten"/>
          <p:cNvSpPr txBox="1"/>
          <p:nvPr/>
        </p:nvSpPr>
        <p:spPr>
          <a:xfrm>
            <a:off x="719277" y="3095261"/>
            <a:ext cx="22756808" cy="1726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11000">
                <a:solidFill>
                  <a:srgbClr val="FFFFFF"/>
                </a:solidFill>
              </a:defRPr>
            </a:lvl1pPr>
          </a:lstStyle>
          <a:p>
            <a:r>
              <a:t>2. Wireframes und Funktionalitäten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 name="Mockup_Akkordeon.png" descr="Mockup_Akkordeon.png"/>
          <p:cNvPicPr>
            <a:picLocks noChangeAspect="1"/>
          </p:cNvPicPr>
          <p:nvPr/>
        </p:nvPicPr>
        <p:blipFill>
          <a:blip r:embed="rId2"/>
          <a:stretch>
            <a:fillRect/>
          </a:stretch>
        </p:blipFill>
        <p:spPr>
          <a:xfrm>
            <a:off x="237071" y="2244656"/>
            <a:ext cx="11606962" cy="10682368"/>
          </a:xfrm>
          <a:prstGeom prst="rect">
            <a:avLst/>
          </a:prstGeom>
          <a:ln w="12700">
            <a:miter lim="400000"/>
          </a:ln>
        </p:spPr>
      </p:pic>
      <p:sp>
        <p:nvSpPr>
          <p:cNvPr id="184" name="Toggle all  =&gt;  alle aufklappen…"/>
          <p:cNvSpPr/>
          <p:nvPr/>
        </p:nvSpPr>
        <p:spPr>
          <a:xfrm>
            <a:off x="13197653" y="3080880"/>
            <a:ext cx="10687584" cy="7362318"/>
          </a:xfrm>
          <a:prstGeom prst="rect">
            <a:avLst/>
          </a:prstGeom>
          <a:solidFill>
            <a:srgbClr val="80E15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marL="889000" lvl="1" indent="0" algn="l" defTabSz="825500">
              <a:buSzPct val="100000"/>
              <a:defRPr sz="3200">
                <a:solidFill>
                  <a:srgbClr val="000000"/>
                </a:solidFill>
                <a:latin typeface="Helvetica Neue Medium"/>
                <a:ea typeface="Helvetica Neue Medium"/>
                <a:cs typeface="Helvetica Neue Medium"/>
                <a:sym typeface="Helvetica Neue Medium"/>
              </a:defRPr>
            </a:pPr>
            <a:endParaRPr lang="de-DE" dirty="0" smtClean="0"/>
          </a:p>
          <a:p>
            <a:pPr marL="889000" lvl="1" indent="0" algn="l" defTabSz="825500">
              <a:buSzPct val="100000"/>
              <a:defRPr sz="3200">
                <a:solidFill>
                  <a:srgbClr val="000000"/>
                </a:solidFill>
                <a:latin typeface="Helvetica Neue Medium"/>
                <a:ea typeface="Helvetica Neue Medium"/>
                <a:cs typeface="Helvetica Neue Medium"/>
                <a:sym typeface="Helvetica Neue Medium"/>
              </a:defRPr>
            </a:pPr>
            <a:r>
              <a:rPr lang="de-DE" dirty="0" smtClean="0"/>
              <a:t>Die </a:t>
            </a:r>
            <a:r>
              <a:rPr lang="de-DE" dirty="0"/>
              <a:t>Arbeitsthemen sind nach Institut und danach nach Professur sortiert (anschließend alphabetisch</a:t>
            </a:r>
            <a:r>
              <a:rPr lang="de-DE" dirty="0" smtClean="0"/>
              <a:t>)</a:t>
            </a:r>
          </a:p>
          <a:p>
            <a:pPr marL="889000" lvl="1" indent="0" algn="l" defTabSz="825500">
              <a:buSzPct val="100000"/>
              <a:defRPr sz="3200">
                <a:solidFill>
                  <a:srgbClr val="000000"/>
                </a:solidFill>
                <a:latin typeface="Helvetica Neue Medium"/>
                <a:ea typeface="Helvetica Neue Medium"/>
                <a:cs typeface="Helvetica Neue Medium"/>
                <a:sym typeface="Helvetica Neue Medium"/>
              </a:defRPr>
            </a:pPr>
            <a:endParaRPr lang="de-DE" dirty="0" smtClean="0"/>
          </a:p>
          <a:p>
            <a:pPr marL="889000" lvl="1" indent="0" algn="l" defTabSz="825500">
              <a:buSzPct val="100000"/>
              <a:defRPr sz="3200">
                <a:solidFill>
                  <a:srgbClr val="000000"/>
                </a:solidFill>
                <a:latin typeface="Helvetica Neue Medium"/>
                <a:ea typeface="Helvetica Neue Medium"/>
                <a:cs typeface="Helvetica Neue Medium"/>
                <a:sym typeface="Helvetica Neue Medium"/>
              </a:defRPr>
            </a:pPr>
            <a:endParaRPr lang="de-DE" dirty="0" smtClean="0"/>
          </a:p>
          <a:p>
            <a:pPr marL="1481666" lvl="1" indent="-592666"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dirty="0" smtClean="0"/>
              <a:t>Toggle </a:t>
            </a:r>
            <a:r>
              <a:rPr dirty="0"/>
              <a:t>all  =&gt;  </a:t>
            </a:r>
            <a:r>
              <a:rPr dirty="0" err="1"/>
              <a:t>alle</a:t>
            </a:r>
            <a:r>
              <a:rPr dirty="0"/>
              <a:t> </a:t>
            </a:r>
            <a:r>
              <a:rPr dirty="0" err="1"/>
              <a:t>aufklappen</a:t>
            </a:r>
            <a:r>
              <a:rPr dirty="0"/>
              <a:t> </a:t>
            </a:r>
          </a:p>
          <a:p>
            <a:pPr marL="1481666" lvl="1" indent="-592666"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dirty="0" err="1"/>
              <a:t>Kreatives</a:t>
            </a:r>
            <a:r>
              <a:rPr dirty="0"/>
              <a:t> Design =&gt; </a:t>
            </a:r>
            <a:r>
              <a:rPr dirty="0" err="1"/>
              <a:t>aktiviert</a:t>
            </a:r>
            <a:r>
              <a:rPr dirty="0"/>
              <a:t> “Bubble”-</a:t>
            </a:r>
            <a:r>
              <a:rPr dirty="0" err="1"/>
              <a:t>Ansicht</a:t>
            </a:r>
            <a:endParaRPr dirty="0"/>
          </a:p>
          <a:p>
            <a:pPr marL="1481666" lvl="1" indent="-592666"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dirty="0"/>
              <a:t>Klick auf </a:t>
            </a:r>
            <a:r>
              <a:rPr dirty="0" err="1"/>
              <a:t>Institut</a:t>
            </a:r>
            <a:r>
              <a:rPr dirty="0"/>
              <a:t> =&gt; </a:t>
            </a:r>
            <a:r>
              <a:rPr dirty="0" err="1"/>
              <a:t>zeigt</a:t>
            </a:r>
            <a:r>
              <a:rPr dirty="0"/>
              <a:t> </a:t>
            </a:r>
            <a:r>
              <a:rPr dirty="0" err="1"/>
              <a:t>Professuren</a:t>
            </a:r>
            <a:r>
              <a:rPr dirty="0"/>
              <a:t> an, </a:t>
            </a:r>
            <a:r>
              <a:rPr dirty="0" err="1"/>
              <a:t>oder</a:t>
            </a:r>
            <a:r>
              <a:rPr dirty="0"/>
              <a:t> </a:t>
            </a:r>
            <a:r>
              <a:rPr dirty="0" err="1"/>
              <a:t>Arbeitsthemen</a:t>
            </a:r>
            <a:r>
              <a:rPr dirty="0"/>
              <a:t>, </a:t>
            </a:r>
            <a:r>
              <a:rPr dirty="0" err="1"/>
              <a:t>wenn</a:t>
            </a:r>
            <a:r>
              <a:rPr dirty="0"/>
              <a:t> </a:t>
            </a:r>
            <a:r>
              <a:rPr dirty="0" err="1"/>
              <a:t>diese</a:t>
            </a:r>
            <a:r>
              <a:rPr dirty="0"/>
              <a:t> </a:t>
            </a:r>
            <a:r>
              <a:rPr dirty="0" err="1"/>
              <a:t>nicht</a:t>
            </a:r>
            <a:r>
              <a:rPr dirty="0"/>
              <a:t> in </a:t>
            </a:r>
            <a:r>
              <a:rPr dirty="0" err="1"/>
              <a:t>Professur</a:t>
            </a:r>
            <a:r>
              <a:rPr dirty="0"/>
              <a:t> </a:t>
            </a:r>
            <a:r>
              <a:rPr dirty="0" err="1"/>
              <a:t>unterkategorisiert</a:t>
            </a:r>
            <a:r>
              <a:rPr dirty="0"/>
              <a:t> </a:t>
            </a:r>
            <a:r>
              <a:rPr dirty="0" err="1"/>
              <a:t>sind</a:t>
            </a:r>
            <a:endParaRPr dirty="0"/>
          </a:p>
          <a:p>
            <a:pPr marL="1481666" lvl="1" indent="-592666"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dirty="0"/>
              <a:t>Klick auf </a:t>
            </a:r>
            <a:r>
              <a:rPr dirty="0" err="1"/>
              <a:t>Professur</a:t>
            </a:r>
            <a:r>
              <a:rPr dirty="0"/>
              <a:t> =&gt; </a:t>
            </a:r>
            <a:r>
              <a:rPr dirty="0" err="1"/>
              <a:t>zeigt</a:t>
            </a:r>
            <a:r>
              <a:rPr dirty="0"/>
              <a:t> </a:t>
            </a:r>
            <a:r>
              <a:rPr dirty="0" err="1"/>
              <a:t>Arbeitsthemen</a:t>
            </a:r>
            <a:r>
              <a:rPr dirty="0"/>
              <a:t> der </a:t>
            </a:r>
            <a:r>
              <a:rPr dirty="0" err="1"/>
              <a:t>Professur</a:t>
            </a:r>
            <a:r>
              <a:rPr dirty="0"/>
              <a:t> an</a:t>
            </a:r>
          </a:p>
          <a:p>
            <a:pPr marL="1481666" lvl="1" indent="-592666"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dirty="0"/>
              <a:t>Klick auf </a:t>
            </a:r>
            <a:r>
              <a:rPr dirty="0" err="1"/>
              <a:t>Arbeitsthema</a:t>
            </a:r>
            <a:r>
              <a:rPr dirty="0"/>
              <a:t> =&gt; </a:t>
            </a:r>
            <a:r>
              <a:rPr dirty="0" err="1"/>
              <a:t>zeigt</a:t>
            </a:r>
            <a:r>
              <a:rPr dirty="0"/>
              <a:t> </a:t>
            </a:r>
            <a:r>
              <a:rPr dirty="0" err="1"/>
              <a:t>weitere</a:t>
            </a:r>
            <a:r>
              <a:rPr dirty="0"/>
              <a:t> </a:t>
            </a:r>
            <a:r>
              <a:rPr dirty="0" err="1"/>
              <a:t>Infos</a:t>
            </a:r>
            <a:r>
              <a:rPr dirty="0"/>
              <a:t> </a:t>
            </a:r>
            <a:r>
              <a:rPr dirty="0" err="1"/>
              <a:t>wie</a:t>
            </a:r>
            <a:r>
              <a:rPr dirty="0"/>
              <a:t> </a:t>
            </a:r>
            <a:r>
              <a:rPr dirty="0" err="1"/>
              <a:t>Url</a:t>
            </a:r>
            <a:r>
              <a:rPr dirty="0"/>
              <a:t>, Tags, </a:t>
            </a:r>
            <a:r>
              <a:rPr dirty="0" err="1"/>
              <a:t>Beschreibung</a:t>
            </a:r>
            <a:r>
              <a:rPr dirty="0"/>
              <a:t>, </a:t>
            </a:r>
            <a:r>
              <a:rPr dirty="0" err="1"/>
              <a:t>etc</a:t>
            </a:r>
            <a:endParaRPr dirty="0"/>
          </a:p>
        </p:txBody>
      </p:sp>
      <p:sp>
        <p:nvSpPr>
          <p:cNvPr id="185" name="1"/>
          <p:cNvSpPr/>
          <p:nvPr/>
        </p:nvSpPr>
        <p:spPr>
          <a:xfrm>
            <a:off x="17317" y="1966174"/>
            <a:ext cx="948359" cy="949721"/>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t>1</a:t>
            </a:r>
          </a:p>
        </p:txBody>
      </p:sp>
      <p:sp>
        <p:nvSpPr>
          <p:cNvPr id="186" name="2"/>
          <p:cNvSpPr/>
          <p:nvPr/>
        </p:nvSpPr>
        <p:spPr>
          <a:xfrm>
            <a:off x="6068114" y="2131159"/>
            <a:ext cx="948359" cy="949721"/>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t>2</a:t>
            </a:r>
          </a:p>
        </p:txBody>
      </p:sp>
      <p:sp>
        <p:nvSpPr>
          <p:cNvPr id="187" name="3"/>
          <p:cNvSpPr/>
          <p:nvPr/>
        </p:nvSpPr>
        <p:spPr>
          <a:xfrm>
            <a:off x="9227417" y="2945558"/>
            <a:ext cx="948359" cy="949721"/>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t>3</a:t>
            </a:r>
          </a:p>
        </p:txBody>
      </p:sp>
      <p:sp>
        <p:nvSpPr>
          <p:cNvPr id="188" name="4"/>
          <p:cNvSpPr/>
          <p:nvPr/>
        </p:nvSpPr>
        <p:spPr>
          <a:xfrm>
            <a:off x="9662104" y="5529113"/>
            <a:ext cx="948359" cy="949720"/>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t>4</a:t>
            </a:r>
          </a:p>
        </p:txBody>
      </p:sp>
      <p:sp>
        <p:nvSpPr>
          <p:cNvPr id="189" name="5"/>
          <p:cNvSpPr/>
          <p:nvPr/>
        </p:nvSpPr>
        <p:spPr>
          <a:xfrm>
            <a:off x="10527282" y="7332085"/>
            <a:ext cx="948358" cy="949720"/>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t>5</a:t>
            </a:r>
          </a:p>
        </p:txBody>
      </p:sp>
      <p:sp>
        <p:nvSpPr>
          <p:cNvPr id="190" name="Slide Number"/>
          <p:cNvSpPr txBox="1">
            <a:spLocks noGrp="1"/>
          </p:cNvSpPr>
          <p:nvPr>
            <p:ph type="sldNum" sz="quarter" idx="4294967295"/>
          </p:nvPr>
        </p:nvSpPr>
        <p:spPr>
          <a:xfrm>
            <a:off x="12065050" y="13080999"/>
            <a:ext cx="241403"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12" name="Rectangle"/>
          <p:cNvSpPr/>
          <p:nvPr/>
        </p:nvSpPr>
        <p:spPr>
          <a:xfrm>
            <a:off x="0" y="0"/>
            <a:ext cx="15621561" cy="878443"/>
          </a:xfrm>
          <a:prstGeom prst="rect">
            <a:avLst/>
          </a:prstGeom>
          <a:solidFill>
            <a:srgbClr val="0076BA"/>
          </a:solidFill>
          <a:ln w="12700">
            <a:miter lim="400000"/>
          </a:ln>
        </p:spPr>
        <p:txBody>
          <a:bodyPr lIns="50800" tIns="50800" rIns="50800" bIns="50800" anchor="ctr"/>
          <a:lstStyle/>
          <a:p>
            <a:pPr algn="l" defTabSz="825500">
              <a:defRPr sz="3200">
                <a:solidFill>
                  <a:srgbClr val="FFFFFF"/>
                </a:solidFill>
                <a:latin typeface="Helvetica Neue Medium"/>
                <a:ea typeface="Helvetica Neue Medium"/>
                <a:cs typeface="Helvetica Neue Medium"/>
                <a:sym typeface="Helvetica Neue Medium"/>
              </a:defRPr>
            </a:pPr>
            <a:r>
              <a:rPr lang="en-US" dirty="0" smtClean="0"/>
              <a:t>	2. Wireframes und </a:t>
            </a:r>
            <a:r>
              <a:rPr lang="en-US" dirty="0" err="1" smtClean="0"/>
              <a:t>Funktionalitäten</a:t>
            </a:r>
            <a:r>
              <a:rPr lang="en-US" dirty="0" smtClean="0"/>
              <a:t>: </a:t>
            </a:r>
            <a:r>
              <a:rPr lang="en-US" dirty="0" err="1" smtClean="0"/>
              <a:t>Darstellung</a:t>
            </a:r>
            <a:r>
              <a:rPr lang="en-US" dirty="0" smtClean="0"/>
              <a:t> der </a:t>
            </a:r>
            <a:r>
              <a:rPr lang="en-US" dirty="0" err="1" smtClean="0"/>
              <a:t>Themen</a:t>
            </a:r>
            <a:r>
              <a:rPr lang="en-US" dirty="0" smtClean="0"/>
              <a:t> (</a:t>
            </a:r>
            <a:r>
              <a:rPr lang="en-US" dirty="0" err="1" smtClean="0"/>
              <a:t>normales</a:t>
            </a:r>
            <a:r>
              <a:rPr lang="en-US" dirty="0" smtClean="0"/>
              <a:t> Design)</a:t>
            </a:r>
            <a:endParaRPr lang="de-DE"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Number"/>
          <p:cNvSpPr txBox="1">
            <a:spLocks noGrp="1"/>
          </p:cNvSpPr>
          <p:nvPr>
            <p:ph type="sldNum" sz="quarter" idx="4294967295"/>
          </p:nvPr>
        </p:nvSpPr>
        <p:spPr>
          <a:xfrm>
            <a:off x="12065050" y="13080999"/>
            <a:ext cx="241403"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dirty="0"/>
          </a:p>
        </p:txBody>
      </p:sp>
      <p:sp>
        <p:nvSpPr>
          <p:cNvPr id="205" name="Toggle all  =&gt;  alle aufklappen…"/>
          <p:cNvSpPr/>
          <p:nvPr/>
        </p:nvSpPr>
        <p:spPr>
          <a:xfrm>
            <a:off x="13569038" y="1496290"/>
            <a:ext cx="10369457" cy="10945091"/>
          </a:xfrm>
          <a:prstGeom prst="rect">
            <a:avLst/>
          </a:prstGeom>
          <a:solidFill>
            <a:srgbClr val="80E15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marL="889000" lvl="1" indent="0" algn="l" defTabSz="825500">
              <a:buSzPct val="100000"/>
              <a:defRPr sz="3200">
                <a:solidFill>
                  <a:srgbClr val="000000"/>
                </a:solidFill>
                <a:latin typeface="Helvetica Neue Medium"/>
                <a:ea typeface="Helvetica Neue Medium"/>
                <a:cs typeface="Helvetica Neue Medium"/>
                <a:sym typeface="Helvetica Neue Medium"/>
              </a:defRPr>
            </a:pPr>
            <a:endParaRPr lang="de-DE" dirty="0" smtClean="0"/>
          </a:p>
          <a:p>
            <a:pPr marL="889000" lvl="1" indent="0" algn="l" defTabSz="825500">
              <a:buSzPct val="100000"/>
              <a:defRPr sz="3200">
                <a:solidFill>
                  <a:srgbClr val="000000"/>
                </a:solidFill>
                <a:latin typeface="Helvetica Neue Medium"/>
                <a:ea typeface="Helvetica Neue Medium"/>
                <a:cs typeface="Helvetica Neue Medium"/>
                <a:sym typeface="Helvetica Neue Medium"/>
              </a:defRPr>
            </a:pPr>
            <a:r>
              <a:rPr lang="de-DE" dirty="0" smtClean="0"/>
              <a:t>Diese </a:t>
            </a:r>
            <a:r>
              <a:rPr lang="de-DE" dirty="0"/>
              <a:t>visuell anspruchsvollere Ansicht ist erstmal ein optionales Feature und funktioniert analog zur normalen Ansicht (genaue visuelle Anforderungen können bei Umsetzung umgeändert/verbessert werden</a:t>
            </a:r>
            <a:r>
              <a:rPr lang="de-DE" dirty="0" smtClean="0"/>
              <a:t>)</a:t>
            </a:r>
          </a:p>
          <a:p>
            <a:pPr marL="889000" lvl="1" indent="0" algn="l" defTabSz="825500">
              <a:buSzPct val="100000"/>
              <a:defRPr sz="3200">
                <a:solidFill>
                  <a:srgbClr val="000000"/>
                </a:solidFill>
                <a:latin typeface="Helvetica Neue Medium"/>
                <a:ea typeface="Helvetica Neue Medium"/>
                <a:cs typeface="Helvetica Neue Medium"/>
                <a:sym typeface="Helvetica Neue Medium"/>
              </a:defRPr>
            </a:pPr>
            <a:endParaRPr lang="de-DE" dirty="0" smtClean="0"/>
          </a:p>
          <a:p>
            <a:pPr marL="1481666" lvl="1" indent="-592666"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dirty="0" smtClean="0"/>
              <a:t>Toggle </a:t>
            </a:r>
            <a:r>
              <a:rPr dirty="0"/>
              <a:t>all  =&gt;  </a:t>
            </a:r>
            <a:r>
              <a:rPr dirty="0" err="1"/>
              <a:t>alle</a:t>
            </a:r>
            <a:r>
              <a:rPr dirty="0"/>
              <a:t> </a:t>
            </a:r>
            <a:r>
              <a:rPr dirty="0" err="1"/>
              <a:t>aufklappen</a:t>
            </a:r>
            <a:r>
              <a:rPr dirty="0"/>
              <a:t> </a:t>
            </a:r>
          </a:p>
          <a:p>
            <a:pPr marL="1481666" lvl="1" indent="-592666"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dirty="0" err="1"/>
              <a:t>Normales</a:t>
            </a:r>
            <a:r>
              <a:rPr dirty="0"/>
              <a:t> Design =&gt; </a:t>
            </a:r>
            <a:r>
              <a:rPr dirty="0" err="1"/>
              <a:t>deaktiviert</a:t>
            </a:r>
            <a:r>
              <a:rPr dirty="0"/>
              <a:t> “Bubble”-</a:t>
            </a:r>
            <a:r>
              <a:rPr dirty="0" err="1"/>
              <a:t>Ansicht</a:t>
            </a:r>
            <a:r>
              <a:rPr dirty="0"/>
              <a:t> </a:t>
            </a:r>
          </a:p>
          <a:p>
            <a:pPr marL="1481666" lvl="1" indent="-592666"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dirty="0"/>
              <a:t>Klick auf </a:t>
            </a:r>
            <a:r>
              <a:rPr dirty="0" err="1"/>
              <a:t>Institut</a:t>
            </a:r>
            <a:r>
              <a:rPr dirty="0"/>
              <a:t> =&gt; </a:t>
            </a:r>
            <a:r>
              <a:rPr dirty="0" err="1"/>
              <a:t>zeigt</a:t>
            </a:r>
            <a:r>
              <a:rPr dirty="0"/>
              <a:t> </a:t>
            </a:r>
            <a:r>
              <a:rPr dirty="0" err="1"/>
              <a:t>Professuren</a:t>
            </a:r>
            <a:r>
              <a:rPr dirty="0"/>
              <a:t> an, </a:t>
            </a:r>
            <a:r>
              <a:rPr dirty="0" err="1"/>
              <a:t>oder</a:t>
            </a:r>
            <a:r>
              <a:rPr dirty="0"/>
              <a:t> </a:t>
            </a:r>
            <a:r>
              <a:rPr dirty="0" err="1"/>
              <a:t>Arbeitsthemen</a:t>
            </a:r>
            <a:r>
              <a:rPr dirty="0"/>
              <a:t>, </a:t>
            </a:r>
            <a:r>
              <a:rPr dirty="0" err="1"/>
              <a:t>wenn</a:t>
            </a:r>
            <a:r>
              <a:rPr dirty="0"/>
              <a:t> </a:t>
            </a:r>
            <a:r>
              <a:rPr dirty="0" err="1"/>
              <a:t>diese</a:t>
            </a:r>
            <a:r>
              <a:rPr dirty="0"/>
              <a:t> </a:t>
            </a:r>
            <a:r>
              <a:rPr dirty="0" err="1"/>
              <a:t>nicht</a:t>
            </a:r>
            <a:r>
              <a:rPr dirty="0"/>
              <a:t> in </a:t>
            </a:r>
            <a:r>
              <a:rPr dirty="0" err="1"/>
              <a:t>Professur</a:t>
            </a:r>
            <a:r>
              <a:rPr dirty="0"/>
              <a:t> </a:t>
            </a:r>
            <a:r>
              <a:rPr dirty="0" err="1"/>
              <a:t>unterkategorisiert</a:t>
            </a:r>
            <a:r>
              <a:rPr dirty="0"/>
              <a:t> </a:t>
            </a:r>
            <a:r>
              <a:rPr dirty="0" err="1"/>
              <a:t>sind</a:t>
            </a:r>
            <a:endParaRPr dirty="0"/>
          </a:p>
          <a:p>
            <a:pPr marL="1481666" lvl="1" indent="-592666"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dirty="0"/>
              <a:t>Klick auf </a:t>
            </a:r>
            <a:r>
              <a:rPr dirty="0" err="1"/>
              <a:t>Professur</a:t>
            </a:r>
            <a:r>
              <a:rPr dirty="0"/>
              <a:t> =&gt; </a:t>
            </a:r>
            <a:r>
              <a:rPr dirty="0" err="1"/>
              <a:t>zeigt</a:t>
            </a:r>
            <a:r>
              <a:rPr dirty="0"/>
              <a:t> </a:t>
            </a:r>
            <a:r>
              <a:rPr dirty="0" err="1"/>
              <a:t>Arbeitsthemen</a:t>
            </a:r>
            <a:r>
              <a:rPr dirty="0"/>
              <a:t> der </a:t>
            </a:r>
            <a:r>
              <a:rPr dirty="0" err="1"/>
              <a:t>Professur</a:t>
            </a:r>
            <a:r>
              <a:rPr dirty="0"/>
              <a:t> </a:t>
            </a:r>
            <a:r>
              <a:rPr dirty="0" smtClean="0"/>
              <a:t>an</a:t>
            </a:r>
            <a:endParaRPr lang="de-DE" dirty="0" smtClean="0"/>
          </a:p>
          <a:p>
            <a:pPr marL="1481666" lvl="1" indent="-592666"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smtClean="0"/>
              <a:t>Klick auf Arbeitsthema =&gt; siehe nächste Folie</a:t>
            </a:r>
            <a:endParaRPr dirty="0"/>
          </a:p>
          <a:p>
            <a:pPr lvl="2" algn="l" defTabSz="825500">
              <a:defRPr sz="3200">
                <a:solidFill>
                  <a:srgbClr val="000000"/>
                </a:solidFill>
                <a:latin typeface="Helvetica Neue Medium"/>
                <a:ea typeface="Helvetica Neue Medium"/>
                <a:cs typeface="Helvetica Neue Medium"/>
                <a:sym typeface="Helvetica Neue Medium"/>
              </a:defRPr>
            </a:pPr>
            <a:endParaRPr lang="de-DE" dirty="0" smtClean="0"/>
          </a:p>
          <a:p>
            <a:pPr lvl="2" algn="l" defTabSz="825500">
              <a:defRPr sz="3200">
                <a:solidFill>
                  <a:srgbClr val="000000"/>
                </a:solidFill>
                <a:latin typeface="Helvetica Neue Medium"/>
                <a:ea typeface="Helvetica Neue Medium"/>
                <a:cs typeface="Helvetica Neue Medium"/>
                <a:sym typeface="Helvetica Neue Medium"/>
              </a:defRPr>
            </a:pPr>
            <a:endParaRPr lang="de-DE" dirty="0" smtClean="0"/>
          </a:p>
          <a:p>
            <a:pPr lvl="2" algn="l" defTabSz="825500">
              <a:defRPr sz="3200">
                <a:solidFill>
                  <a:srgbClr val="000000"/>
                </a:solidFill>
                <a:latin typeface="Helvetica Neue Medium"/>
                <a:ea typeface="Helvetica Neue Medium"/>
                <a:cs typeface="Helvetica Neue Medium"/>
                <a:sym typeface="Helvetica Neue Medium"/>
              </a:defRPr>
            </a:pPr>
            <a:r>
              <a:rPr dirty="0" smtClean="0"/>
              <a:t>NOTIZ</a:t>
            </a:r>
            <a:r>
              <a:rPr dirty="0"/>
              <a:t>: </a:t>
            </a:r>
          </a:p>
          <a:p>
            <a:pPr marL="1625600" lvl="2" indent="-406400" algn="l" defTabSz="825500">
              <a:buSzPct val="123000"/>
              <a:buChar char="•"/>
              <a:defRPr sz="3200">
                <a:solidFill>
                  <a:srgbClr val="000000"/>
                </a:solidFill>
                <a:latin typeface="Helvetica Neue Medium"/>
                <a:ea typeface="Helvetica Neue Medium"/>
                <a:cs typeface="Helvetica Neue Medium"/>
                <a:sym typeface="Helvetica Neue Medium"/>
              </a:defRPr>
            </a:pPr>
            <a:r>
              <a:rPr dirty="0"/>
              <a:t>(Optional) 3. &amp; 4. </a:t>
            </a:r>
            <a:r>
              <a:rPr dirty="0" err="1"/>
              <a:t>beim</a:t>
            </a:r>
            <a:r>
              <a:rPr dirty="0"/>
              <a:t> </a:t>
            </a:r>
            <a:r>
              <a:rPr dirty="0" err="1"/>
              <a:t>Hovern</a:t>
            </a:r>
            <a:r>
              <a:rPr dirty="0"/>
              <a:t> </a:t>
            </a:r>
            <a:r>
              <a:rPr dirty="0" err="1"/>
              <a:t>sollen</a:t>
            </a:r>
            <a:r>
              <a:rPr dirty="0"/>
              <a:t> die </a:t>
            </a:r>
            <a:r>
              <a:rPr dirty="0" err="1"/>
              <a:t>Infos</a:t>
            </a:r>
            <a:r>
              <a:rPr dirty="0"/>
              <a:t> </a:t>
            </a:r>
            <a:r>
              <a:rPr dirty="0" err="1"/>
              <a:t>auch</a:t>
            </a:r>
            <a:r>
              <a:rPr dirty="0"/>
              <a:t> </a:t>
            </a:r>
            <a:r>
              <a:rPr dirty="0" err="1"/>
              <a:t>angezeigt</a:t>
            </a:r>
            <a:r>
              <a:rPr dirty="0"/>
              <a:t> </a:t>
            </a:r>
            <a:r>
              <a:rPr dirty="0" err="1"/>
              <a:t>werden</a:t>
            </a:r>
            <a:endParaRPr dirty="0"/>
          </a:p>
          <a:p>
            <a:pPr marL="1625600" lvl="2" indent="-406400" algn="l" defTabSz="825500">
              <a:buSzPct val="123000"/>
              <a:buChar char="•"/>
              <a:defRPr sz="3200">
                <a:solidFill>
                  <a:srgbClr val="000000"/>
                </a:solidFill>
                <a:latin typeface="Helvetica Neue Medium"/>
                <a:ea typeface="Helvetica Neue Medium"/>
                <a:cs typeface="Helvetica Neue Medium"/>
                <a:sym typeface="Helvetica Neue Medium"/>
              </a:defRPr>
            </a:pPr>
            <a:r>
              <a:rPr dirty="0"/>
              <a:t>3. - 5. </a:t>
            </a:r>
            <a:r>
              <a:rPr dirty="0" err="1"/>
              <a:t>Ausgewählte</a:t>
            </a:r>
            <a:r>
              <a:rPr dirty="0"/>
              <a:t> </a:t>
            </a:r>
            <a:r>
              <a:rPr dirty="0" err="1" smtClean="0"/>
              <a:t>Elemente</a:t>
            </a:r>
            <a:r>
              <a:rPr lang="de-DE" dirty="0" smtClean="0"/>
              <a:t> werden</a:t>
            </a:r>
            <a:r>
              <a:rPr dirty="0" smtClean="0"/>
              <a:t> </a:t>
            </a:r>
            <a:r>
              <a:rPr dirty="0" err="1"/>
              <a:t>visuell</a:t>
            </a:r>
            <a:r>
              <a:rPr dirty="0"/>
              <a:t> </a:t>
            </a:r>
            <a:r>
              <a:rPr dirty="0" err="1" smtClean="0"/>
              <a:t>markiert</a:t>
            </a:r>
            <a:r>
              <a:rPr lang="de-DE" dirty="0" smtClean="0"/>
              <a:t>, z.B. mit fetter Schrift</a:t>
            </a:r>
            <a:endParaRPr dirty="0"/>
          </a:p>
        </p:txBody>
      </p:sp>
      <p:grpSp>
        <p:nvGrpSpPr>
          <p:cNvPr id="2" name="Gruppieren 1"/>
          <p:cNvGrpSpPr/>
          <p:nvPr/>
        </p:nvGrpSpPr>
        <p:grpSpPr>
          <a:xfrm>
            <a:off x="129983" y="1472955"/>
            <a:ext cx="12673654" cy="10317264"/>
            <a:chOff x="-244090" y="2452274"/>
            <a:chExt cx="12673654" cy="10317264"/>
          </a:xfrm>
        </p:grpSpPr>
        <p:pic>
          <p:nvPicPr>
            <p:cNvPr id="204" name="Mockup_Toggle_Bälle_v2_1.png" descr="Mockup_Toggle_Bälle_v2_1.png"/>
            <p:cNvPicPr>
              <a:picLocks noChangeAspect="1"/>
            </p:cNvPicPr>
            <p:nvPr/>
          </p:nvPicPr>
          <p:blipFill>
            <a:blip r:embed="rId2"/>
            <a:stretch>
              <a:fillRect/>
            </a:stretch>
          </p:blipFill>
          <p:spPr>
            <a:xfrm>
              <a:off x="456697" y="2611708"/>
              <a:ext cx="11972867" cy="10157830"/>
            </a:xfrm>
            <a:prstGeom prst="rect">
              <a:avLst/>
            </a:prstGeom>
            <a:ln w="12700">
              <a:miter lim="400000"/>
            </a:ln>
          </p:spPr>
        </p:pic>
        <p:sp>
          <p:nvSpPr>
            <p:cNvPr id="206" name="1"/>
            <p:cNvSpPr/>
            <p:nvPr/>
          </p:nvSpPr>
          <p:spPr>
            <a:xfrm>
              <a:off x="-244090" y="2452274"/>
              <a:ext cx="948359" cy="949720"/>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rPr dirty="0"/>
                <a:t>1</a:t>
              </a:r>
            </a:p>
          </p:txBody>
        </p:sp>
        <p:sp>
          <p:nvSpPr>
            <p:cNvPr id="207" name="2"/>
            <p:cNvSpPr/>
            <p:nvPr/>
          </p:nvSpPr>
          <p:spPr>
            <a:xfrm>
              <a:off x="5395959" y="2452274"/>
              <a:ext cx="948358" cy="949720"/>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rPr dirty="0"/>
                <a:t>2</a:t>
              </a:r>
            </a:p>
          </p:txBody>
        </p:sp>
        <p:sp>
          <p:nvSpPr>
            <p:cNvPr id="208" name="3"/>
            <p:cNvSpPr/>
            <p:nvPr/>
          </p:nvSpPr>
          <p:spPr>
            <a:xfrm>
              <a:off x="-17483" y="5591812"/>
              <a:ext cx="948359" cy="949721"/>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rPr dirty="0"/>
                <a:t>3</a:t>
              </a:r>
            </a:p>
          </p:txBody>
        </p:sp>
        <p:sp>
          <p:nvSpPr>
            <p:cNvPr id="209" name="4"/>
            <p:cNvSpPr/>
            <p:nvPr/>
          </p:nvSpPr>
          <p:spPr>
            <a:xfrm>
              <a:off x="930876" y="10237784"/>
              <a:ext cx="948359" cy="949720"/>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rPr dirty="0"/>
                <a:t>4</a:t>
              </a:r>
            </a:p>
          </p:txBody>
        </p:sp>
        <p:sp>
          <p:nvSpPr>
            <p:cNvPr id="11" name="4"/>
            <p:cNvSpPr/>
            <p:nvPr/>
          </p:nvSpPr>
          <p:spPr>
            <a:xfrm>
              <a:off x="8939729" y="11187504"/>
              <a:ext cx="948359" cy="949720"/>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rPr lang="de-DE" dirty="0" smtClean="0"/>
                <a:t>5</a:t>
              </a:r>
              <a:endParaRPr dirty="0"/>
            </a:p>
          </p:txBody>
        </p:sp>
      </p:grpSp>
      <p:sp>
        <p:nvSpPr>
          <p:cNvPr id="13" name="Rectangle"/>
          <p:cNvSpPr/>
          <p:nvPr/>
        </p:nvSpPr>
        <p:spPr>
          <a:xfrm>
            <a:off x="0" y="0"/>
            <a:ext cx="15621561" cy="878443"/>
          </a:xfrm>
          <a:prstGeom prst="rect">
            <a:avLst/>
          </a:prstGeom>
          <a:solidFill>
            <a:srgbClr val="0076BA"/>
          </a:solidFill>
          <a:ln w="12700">
            <a:miter lim="400000"/>
          </a:ln>
        </p:spPr>
        <p:txBody>
          <a:bodyPr lIns="50800" tIns="50800" rIns="50800" bIns="50800" anchor="ctr"/>
          <a:lstStyle/>
          <a:p>
            <a:pPr algn="l" defTabSz="825500">
              <a:defRPr sz="3200">
                <a:solidFill>
                  <a:srgbClr val="FFFFFF"/>
                </a:solidFill>
                <a:latin typeface="Helvetica Neue Medium"/>
                <a:ea typeface="Helvetica Neue Medium"/>
                <a:cs typeface="Helvetica Neue Medium"/>
                <a:sym typeface="Helvetica Neue Medium"/>
              </a:defRPr>
            </a:pPr>
            <a:r>
              <a:rPr lang="en-US" dirty="0" smtClean="0"/>
              <a:t>	2. Wireframes und </a:t>
            </a:r>
            <a:r>
              <a:rPr lang="en-US" dirty="0" err="1" smtClean="0"/>
              <a:t>Funktionalitäten</a:t>
            </a:r>
            <a:r>
              <a:rPr lang="en-US" dirty="0" smtClean="0"/>
              <a:t>: </a:t>
            </a:r>
            <a:r>
              <a:rPr lang="en-US" dirty="0" err="1" smtClean="0"/>
              <a:t>Darstellung</a:t>
            </a:r>
            <a:r>
              <a:rPr lang="en-US" dirty="0" smtClean="0"/>
              <a:t> der </a:t>
            </a:r>
            <a:r>
              <a:rPr lang="en-US" dirty="0" err="1" smtClean="0"/>
              <a:t>Themen</a:t>
            </a:r>
            <a:r>
              <a:rPr lang="en-US" dirty="0" smtClean="0"/>
              <a:t> (</a:t>
            </a:r>
            <a:r>
              <a:rPr lang="en-US" dirty="0" err="1" smtClean="0"/>
              <a:t>kreatives</a:t>
            </a:r>
            <a:r>
              <a:rPr lang="en-US" dirty="0" smtClean="0"/>
              <a:t> Design)</a:t>
            </a:r>
            <a:endParaRPr lang="de-DE"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3" name="Mockup_Toggle_Bälle_v2_2.png" descr="Mockup_Toggle_Bälle_v2_2.png"/>
          <p:cNvPicPr>
            <a:picLocks noChangeAspect="1"/>
          </p:cNvPicPr>
          <p:nvPr/>
        </p:nvPicPr>
        <p:blipFill>
          <a:blip r:embed="rId2"/>
          <a:stretch>
            <a:fillRect/>
          </a:stretch>
        </p:blipFill>
        <p:spPr>
          <a:xfrm>
            <a:off x="499231" y="2283566"/>
            <a:ext cx="13286791" cy="9040122"/>
          </a:xfrm>
          <a:prstGeom prst="rect">
            <a:avLst/>
          </a:prstGeom>
          <a:ln w="12700">
            <a:miter lim="400000"/>
          </a:ln>
        </p:spPr>
      </p:pic>
      <p:sp>
        <p:nvSpPr>
          <p:cNvPr id="214" name="Klick auf Arbeitsthema =&gt; Popup zeigt weitere Infos wie Url, Tags, Beschreibung, etc…"/>
          <p:cNvSpPr/>
          <p:nvPr/>
        </p:nvSpPr>
        <p:spPr>
          <a:xfrm>
            <a:off x="13786022" y="4131115"/>
            <a:ext cx="10369457" cy="5456229"/>
          </a:xfrm>
          <a:prstGeom prst="rect">
            <a:avLst/>
          </a:prstGeom>
          <a:solidFill>
            <a:srgbClr val="80E15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lgn="l" defTabSz="825500">
              <a:defRPr sz="3200">
                <a:solidFill>
                  <a:srgbClr val="000000"/>
                </a:solidFill>
                <a:latin typeface="Helvetica Neue Medium"/>
                <a:ea typeface="Helvetica Neue Medium"/>
                <a:cs typeface="Helvetica Neue Medium"/>
                <a:sym typeface="Helvetica Neue Medium"/>
              </a:defRPr>
            </a:pPr>
            <a:endParaRPr dirty="0"/>
          </a:p>
          <a:p>
            <a:pPr marL="889000" lvl="1" indent="0" algn="l" defTabSz="825500">
              <a:buSzPct val="100000"/>
              <a:defRPr sz="3200">
                <a:solidFill>
                  <a:srgbClr val="000000"/>
                </a:solidFill>
                <a:latin typeface="Helvetica Neue Medium"/>
                <a:ea typeface="Helvetica Neue Medium"/>
                <a:cs typeface="Helvetica Neue Medium"/>
                <a:sym typeface="Helvetica Neue Medium"/>
              </a:defRPr>
            </a:pPr>
            <a:r>
              <a:rPr lang="de-DE" dirty="0"/>
              <a:t>Hier ist eine Teilansicht aus der vorherigen Folien, aber hier wurde ein Thema selektiert</a:t>
            </a:r>
          </a:p>
          <a:p>
            <a:pPr marL="889000" lvl="1" indent="0" algn="l" defTabSz="825500">
              <a:buSzPct val="100000"/>
              <a:defRPr sz="3200">
                <a:solidFill>
                  <a:srgbClr val="000000"/>
                </a:solidFill>
                <a:latin typeface="Helvetica Neue Medium"/>
                <a:ea typeface="Helvetica Neue Medium"/>
                <a:cs typeface="Helvetica Neue Medium"/>
                <a:sym typeface="Helvetica Neue Medium"/>
              </a:defRPr>
            </a:pPr>
            <a:endParaRPr lang="de-DE" dirty="0" smtClean="0"/>
          </a:p>
          <a:p>
            <a:pPr marL="1481666" lvl="1" indent="-592666"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dirty="0" smtClean="0"/>
              <a:t>Klick </a:t>
            </a:r>
            <a:r>
              <a:rPr dirty="0"/>
              <a:t>auf </a:t>
            </a:r>
            <a:r>
              <a:rPr dirty="0" err="1"/>
              <a:t>Arbeitsthema</a:t>
            </a:r>
            <a:r>
              <a:rPr dirty="0"/>
              <a:t> =&gt; Popup </a:t>
            </a:r>
            <a:r>
              <a:rPr dirty="0" err="1"/>
              <a:t>zeigt</a:t>
            </a:r>
            <a:r>
              <a:rPr dirty="0"/>
              <a:t> </a:t>
            </a:r>
            <a:r>
              <a:rPr dirty="0" err="1"/>
              <a:t>weitere</a:t>
            </a:r>
            <a:r>
              <a:rPr dirty="0"/>
              <a:t> </a:t>
            </a:r>
            <a:r>
              <a:rPr dirty="0" err="1"/>
              <a:t>Infos</a:t>
            </a:r>
            <a:r>
              <a:rPr dirty="0"/>
              <a:t> </a:t>
            </a:r>
            <a:r>
              <a:rPr dirty="0" err="1"/>
              <a:t>wie</a:t>
            </a:r>
            <a:r>
              <a:rPr dirty="0"/>
              <a:t> </a:t>
            </a:r>
            <a:r>
              <a:rPr dirty="0" err="1"/>
              <a:t>Url</a:t>
            </a:r>
            <a:r>
              <a:rPr dirty="0"/>
              <a:t>, Tags, </a:t>
            </a:r>
            <a:r>
              <a:rPr dirty="0" err="1"/>
              <a:t>Beschreibung</a:t>
            </a:r>
            <a:r>
              <a:rPr dirty="0"/>
              <a:t>, </a:t>
            </a:r>
            <a:r>
              <a:rPr dirty="0" err="1"/>
              <a:t>etc</a:t>
            </a:r>
            <a:endParaRPr dirty="0"/>
          </a:p>
          <a:p>
            <a:pPr marL="1481666" lvl="1" indent="-592666" algn="l" defTabSz="825500">
              <a:buSzPct val="100000"/>
              <a:buAutoNum type="arabicPeriod"/>
              <a:defRPr sz="3200">
                <a:solidFill>
                  <a:srgbClr val="000000"/>
                </a:solidFill>
                <a:latin typeface="Helvetica Neue Medium"/>
                <a:ea typeface="Helvetica Neue Medium"/>
                <a:cs typeface="Helvetica Neue Medium"/>
                <a:sym typeface="Helvetica Neue Medium"/>
              </a:defRPr>
            </a:pPr>
            <a:r>
              <a:rPr dirty="0" err="1"/>
              <a:t>Vorheriges</a:t>
            </a:r>
            <a:r>
              <a:rPr dirty="0"/>
              <a:t> </a:t>
            </a:r>
            <a:r>
              <a:rPr dirty="0" err="1" smtClean="0"/>
              <a:t>Thema</a:t>
            </a:r>
            <a:r>
              <a:rPr lang="de-DE" dirty="0" smtClean="0"/>
              <a:t> innerhalb der Professur, ohne das Pop-Up schließen zu müssen</a:t>
            </a:r>
            <a:endParaRPr dirty="0"/>
          </a:p>
          <a:p>
            <a:pPr marL="1481666" lvl="1" indent="-592666" algn="l" defTabSz="825500">
              <a:buSzPct val="100000"/>
              <a:buFontTx/>
              <a:buAutoNum type="arabicPeriod"/>
              <a:defRPr sz="3200">
                <a:solidFill>
                  <a:srgbClr val="000000"/>
                </a:solidFill>
                <a:latin typeface="Helvetica Neue Medium"/>
                <a:ea typeface="Helvetica Neue Medium"/>
                <a:cs typeface="Helvetica Neue Medium"/>
                <a:sym typeface="Helvetica Neue Medium"/>
              </a:defRPr>
            </a:pPr>
            <a:r>
              <a:rPr dirty="0" err="1"/>
              <a:t>Nächstes</a:t>
            </a:r>
            <a:r>
              <a:rPr dirty="0"/>
              <a:t> </a:t>
            </a:r>
            <a:r>
              <a:rPr dirty="0" err="1"/>
              <a:t>Thema</a:t>
            </a:r>
            <a:r>
              <a:rPr dirty="0"/>
              <a:t> </a:t>
            </a:r>
            <a:r>
              <a:rPr lang="de-DE" dirty="0" smtClean="0"/>
              <a:t>innerhalb der Professur</a:t>
            </a:r>
            <a:r>
              <a:rPr lang="de-DE" dirty="0"/>
              <a:t>, ohne das Pop-Up schließen zu müssen</a:t>
            </a:r>
          </a:p>
          <a:p>
            <a:pPr marL="1481666" lvl="1" indent="-592666" algn="l" defTabSz="825500">
              <a:buSzPct val="100000"/>
              <a:buAutoNum type="arabicPeriod"/>
              <a:defRPr sz="3200">
                <a:solidFill>
                  <a:srgbClr val="000000"/>
                </a:solidFill>
                <a:latin typeface="Helvetica Neue Medium"/>
                <a:ea typeface="Helvetica Neue Medium"/>
                <a:cs typeface="Helvetica Neue Medium"/>
                <a:sym typeface="Helvetica Neue Medium"/>
              </a:defRPr>
            </a:pPr>
            <a:endParaRPr dirty="0"/>
          </a:p>
          <a:p>
            <a:pPr algn="l" defTabSz="825500">
              <a:defRPr sz="3200">
                <a:solidFill>
                  <a:srgbClr val="000000"/>
                </a:solidFill>
                <a:latin typeface="Helvetica Neue Medium"/>
                <a:ea typeface="Helvetica Neue Medium"/>
                <a:cs typeface="Helvetica Neue Medium"/>
                <a:sym typeface="Helvetica Neue Medium"/>
              </a:defRPr>
            </a:pPr>
            <a:endParaRPr dirty="0"/>
          </a:p>
        </p:txBody>
      </p:sp>
      <p:sp>
        <p:nvSpPr>
          <p:cNvPr id="215" name="1"/>
          <p:cNvSpPr/>
          <p:nvPr/>
        </p:nvSpPr>
        <p:spPr>
          <a:xfrm>
            <a:off x="147465" y="3181395"/>
            <a:ext cx="948359" cy="949721"/>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t>1</a:t>
            </a:r>
          </a:p>
        </p:txBody>
      </p:sp>
      <p:sp>
        <p:nvSpPr>
          <p:cNvPr id="216" name="2"/>
          <p:cNvSpPr/>
          <p:nvPr/>
        </p:nvSpPr>
        <p:spPr>
          <a:xfrm>
            <a:off x="6862421" y="4785255"/>
            <a:ext cx="948359" cy="949720"/>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t>2</a:t>
            </a:r>
          </a:p>
        </p:txBody>
      </p:sp>
      <p:sp>
        <p:nvSpPr>
          <p:cNvPr id="217" name="3"/>
          <p:cNvSpPr/>
          <p:nvPr/>
        </p:nvSpPr>
        <p:spPr>
          <a:xfrm>
            <a:off x="8063174" y="4785254"/>
            <a:ext cx="948359" cy="949721"/>
          </a:xfrm>
          <a:prstGeom prst="ellipse">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700" b="1">
                <a:solidFill>
                  <a:srgbClr val="000000"/>
                </a:solidFill>
              </a:defRPr>
            </a:lvl1pPr>
          </a:lstStyle>
          <a:p>
            <a:r>
              <a:t>3</a:t>
            </a:r>
          </a:p>
        </p:txBody>
      </p:sp>
      <p:sp>
        <p:nvSpPr>
          <p:cNvPr id="220" name="Slide Number"/>
          <p:cNvSpPr txBox="1">
            <a:spLocks noGrp="1"/>
          </p:cNvSpPr>
          <p:nvPr>
            <p:ph type="sldNum" sz="quarter" idx="4294967295"/>
          </p:nvPr>
        </p:nvSpPr>
        <p:spPr>
          <a:xfrm>
            <a:off x="12001499" y="13080999"/>
            <a:ext cx="368505" cy="3746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10" name="Rectangle"/>
          <p:cNvSpPr/>
          <p:nvPr/>
        </p:nvSpPr>
        <p:spPr>
          <a:xfrm>
            <a:off x="0" y="0"/>
            <a:ext cx="15621561" cy="878443"/>
          </a:xfrm>
          <a:prstGeom prst="rect">
            <a:avLst/>
          </a:prstGeom>
          <a:solidFill>
            <a:srgbClr val="0076BA"/>
          </a:solidFill>
          <a:ln w="12700">
            <a:miter lim="400000"/>
          </a:ln>
        </p:spPr>
        <p:txBody>
          <a:bodyPr lIns="50800" tIns="50800" rIns="50800" bIns="50800" anchor="ctr"/>
          <a:lstStyle/>
          <a:p>
            <a:pPr algn="l" defTabSz="825500">
              <a:defRPr sz="3200">
                <a:solidFill>
                  <a:srgbClr val="FFFFFF"/>
                </a:solidFill>
                <a:latin typeface="Helvetica Neue Medium"/>
                <a:ea typeface="Helvetica Neue Medium"/>
                <a:cs typeface="Helvetica Neue Medium"/>
                <a:sym typeface="Helvetica Neue Medium"/>
              </a:defRPr>
            </a:pPr>
            <a:r>
              <a:rPr lang="en-US" dirty="0" smtClean="0"/>
              <a:t>	2. Wireframes und </a:t>
            </a:r>
            <a:r>
              <a:rPr lang="en-US" dirty="0" err="1" smtClean="0"/>
              <a:t>Funktionalitäten</a:t>
            </a:r>
            <a:r>
              <a:rPr lang="en-US" dirty="0" smtClean="0"/>
              <a:t>: </a:t>
            </a:r>
            <a:r>
              <a:rPr lang="en-US" dirty="0" err="1" smtClean="0"/>
              <a:t>Darstellung</a:t>
            </a:r>
            <a:r>
              <a:rPr lang="en-US" dirty="0" smtClean="0"/>
              <a:t> der </a:t>
            </a:r>
            <a:r>
              <a:rPr lang="en-US" dirty="0" err="1" smtClean="0"/>
              <a:t>Themen</a:t>
            </a:r>
            <a:r>
              <a:rPr lang="en-US" dirty="0" smtClean="0"/>
              <a:t> (</a:t>
            </a:r>
            <a:r>
              <a:rPr lang="en-US" dirty="0" err="1" smtClean="0"/>
              <a:t>kreatives</a:t>
            </a:r>
            <a:r>
              <a:rPr lang="en-US" dirty="0" smtClean="0"/>
              <a:t> Design)</a:t>
            </a:r>
            <a:endParaRPr lang="de-DE" dirty="0"/>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1084</Words>
  <Application>Microsoft Office PowerPoint</Application>
  <PresentationFormat>Benutzerdefiniert</PresentationFormat>
  <Paragraphs>161</Paragraphs>
  <Slides>19</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19</vt:i4>
      </vt:variant>
    </vt:vector>
  </HeadingPairs>
  <TitlesOfParts>
    <vt:vector size="25" baseType="lpstr">
      <vt:lpstr>-apple-system</vt:lpstr>
      <vt:lpstr>Helvetica Neue</vt:lpstr>
      <vt:lpstr>Helvetica Neue Medium</vt:lpstr>
      <vt:lpstr>Arial</vt:lpstr>
      <vt:lpstr>Calibri</vt:lpstr>
      <vt:lpstr>21_BasicWhite</vt:lpstr>
      <vt:lpstr>Web Technologies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cp:lastModifiedBy>Anne Marx</cp:lastModifiedBy>
  <cp:revision>167</cp:revision>
  <cp:lastPrinted>2021-05-19T12:48:25Z</cp:lastPrinted>
  <dcterms:modified xsi:type="dcterms:W3CDTF">2021-05-19T12:49:58Z</dcterms:modified>
</cp:coreProperties>
</file>